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24384000" cy="13716000"/>
  <p:notesSz cx="6858000" cy="9144000"/>
  <p:embeddedFontLst>
    <p:embeddedFont>
      <p:font typeface="Montserrat Bold" panose="00000800000000000000" pitchFamily="2" charset="0"/>
      <p:bold r:id="rId13"/>
      <p:italic r:id="rId14"/>
      <p:boldItalic r:id="rId15"/>
    </p:embeddedFont>
    <p:embeddedFont>
      <p:font typeface="Montserrat Medium" panose="00000600000000000000" pitchFamily="2" charset="0"/>
      <p:regular r:id="rId16"/>
      <p:italic r:id="rId17"/>
    </p:embeddedFont>
    <p:embeddedFont>
      <p:font typeface="Montserrat-BoldItalic" panose="020B0604020202020204" charset="0"/>
      <p:bold r:id="rId18"/>
      <p:italic r:id="rId19"/>
      <p:boldItalic r:id="rId20"/>
    </p:embeddedFont>
    <p:embeddedFont>
      <p:font typeface="Montserrat-Italic" panose="020B0604020202020204" charset="0"/>
      <p:italic r:id="rId21"/>
    </p:embeddedFont>
    <p:embeddedFont>
      <p:font typeface="Tw Cen MT" panose="020B0602020104020603" pitchFamily="34" charset="0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C56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2"/>
    <p:restoredTop sz="94551"/>
  </p:normalViewPr>
  <p:slideViewPr>
    <p:cSldViewPr snapToGrid="0" snapToObjects="1">
      <p:cViewPr varScale="1">
        <p:scale>
          <a:sx n="59" d="100"/>
          <a:sy n="59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Dongas" userId="a13f57a55dbce168" providerId="LiveId" clId="{B71F5E36-6E09-45BC-86B4-0D38960D857A}"/>
    <pc:docChg chg="undo custSel modSld">
      <pc:chgData name="Rob Dongas" userId="a13f57a55dbce168" providerId="LiveId" clId="{B71F5E36-6E09-45BC-86B4-0D38960D857A}" dt="2021-02-04T23:58:48.456" v="2" actId="6549"/>
      <pc:docMkLst>
        <pc:docMk/>
      </pc:docMkLst>
      <pc:sldChg chg="modSp mod">
        <pc:chgData name="Rob Dongas" userId="a13f57a55dbce168" providerId="LiveId" clId="{B71F5E36-6E09-45BC-86B4-0D38960D857A}" dt="2021-02-04T23:58:48.456" v="2" actId="6549"/>
        <pc:sldMkLst>
          <pc:docMk/>
          <pc:sldMk cId="0" sldId="256"/>
        </pc:sldMkLst>
        <pc:spChg chg="mod">
          <ac:chgData name="Rob Dongas" userId="a13f57a55dbce168" providerId="LiveId" clId="{B71F5E36-6E09-45BC-86B4-0D38960D857A}" dt="2021-02-04T23:58:48.456" v="2" actId="6549"/>
          <ac:spMkLst>
            <pc:docMk/>
            <pc:sldMk cId="0" sldId="256"/>
            <ac:spMk id="12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B33F7-A9ED-8144-866C-0BBAD554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54" y="-70391"/>
            <a:ext cx="24384000" cy="112483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86275-3E7F-B349-85E3-2441AF236F0E}"/>
              </a:ext>
            </a:extLst>
          </p:cNvPr>
          <p:cNvGrpSpPr/>
          <p:nvPr/>
        </p:nvGrpSpPr>
        <p:grpSpPr>
          <a:xfrm>
            <a:off x="-35450" y="-70391"/>
            <a:ext cx="24454900" cy="13053366"/>
            <a:chOff x="-35450" y="-70391"/>
            <a:chExt cx="24454900" cy="13053366"/>
          </a:xfrm>
        </p:grpSpPr>
        <p:sp>
          <p:nvSpPr>
            <p:cNvPr id="120" name="Shape 120"/>
            <p:cNvSpPr/>
            <p:nvPr/>
          </p:nvSpPr>
          <p:spPr>
            <a:xfrm>
              <a:off x="585599" y="11961543"/>
              <a:ext cx="7372210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-35450" y="-70391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15518519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4" y="87262"/>
              <a:ext cx="1667118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9938617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Visualising values to </a:t>
              </a:r>
              <a:r>
                <a:rPr lang="en-AU"/>
                <a:t>inform </a:t>
              </a:r>
              <a:br>
                <a:rPr lang="en-AU" dirty="0"/>
              </a:br>
              <a:r>
                <a:rPr lang="en-AU" dirty="0"/>
                <a:t>design decisions</a:t>
              </a: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200763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1476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8" y="2811172"/>
              <a:ext cx="14969563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Cartouche</a:t>
              </a:r>
              <a:endParaRPr sz="16000" spc="-319" dirty="0"/>
            </a:p>
          </p:txBody>
        </p:sp>
      </p:grpSp>
      <p:sp>
        <p:nvSpPr>
          <p:cNvPr id="15" name="Shape 123">
            <a:extLst>
              <a:ext uri="{FF2B5EF4-FFF2-40B4-BE49-F238E27FC236}">
                <a16:creationId xmlns:a16="http://schemas.microsoft.com/office/drawing/2014/main" id="{0309197D-0F15-2B47-AECF-C207E3AD6212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DED92-0612-E749-9142-3B2C81F8AAE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C189B-7F3D-0747-B2FA-8BD86043BB4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058978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08340"/>
              <a:ext cx="18411876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Values</a:t>
              </a:r>
              <a:br>
                <a:rPr lang="en-AU" dirty="0"/>
              </a:br>
              <a:r>
                <a:rPr lang="en-AU" dirty="0"/>
                <a:t>	Cartouche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C72DE-6192-F94D-98DF-84481FC48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-24641"/>
            <a:ext cx="19519900" cy="59817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</a:t>
            </a:r>
            <a:r>
              <a:rPr dirty="0"/>
              <a:t> min</a:t>
            </a:r>
            <a:r>
              <a:rPr lang="en-AU" dirty="0"/>
              <a:t>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visualise your own value system, using the templates provided on the companion website. This will help you better understand what informs and influences your decision-making as well as help you see the values you share with other members of your team. See p.202 for an example of a values cartouche.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559763"/>
              <a:ext cx="3690112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2+ people, glue,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scissors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03988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Cartouche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3" name="Shape 123">
            <a:extLst>
              <a:ext uri="{FF2B5EF4-FFF2-40B4-BE49-F238E27FC236}">
                <a16:creationId xmlns:a16="http://schemas.microsoft.com/office/drawing/2014/main" id="{ACD583D2-F7F7-1A4A-85ED-5F814C50F512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A8891E9-1805-4A4D-A771-E201B518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-24641"/>
            <a:ext cx="19519900" cy="59817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4121627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</a:t>
            </a:r>
            <a:r>
              <a:rPr dirty="0"/>
              <a:t> min</a:t>
            </a:r>
            <a:r>
              <a:rPr lang="en-AU" dirty="0"/>
              <a:t>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visualise your own value system, using the templates provided on the companion website. This will help you better understand what informs and influences your decision-making as well as help you see the values you share with other members of your team. See p.202 for an example of a values cartouche.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559763"/>
              <a:ext cx="3690112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2+ people, glue,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scissors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03988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Cartouche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6" name="Shape 123">
            <a:extLst>
              <a:ext uri="{FF2B5EF4-FFF2-40B4-BE49-F238E27FC236}">
                <a16:creationId xmlns:a16="http://schemas.microsoft.com/office/drawing/2014/main" id="{825DD3B8-6A2F-8E49-8EE7-5A2712D3471B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</p:spTree>
    <p:extLst>
      <p:ext uri="{BB962C8B-B14F-4D97-AF65-F5344CB8AC3E}">
        <p14:creationId xmlns:p14="http://schemas.microsoft.com/office/powerpoint/2010/main" val="125205541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ADCF939-9332-D74A-8288-E9DDA6C1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-24641"/>
            <a:ext cx="19519900" cy="59817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</a:t>
            </a:r>
            <a:r>
              <a:rPr dirty="0"/>
              <a:t> min</a:t>
            </a:r>
            <a:r>
              <a:rPr lang="en-AU" dirty="0"/>
              <a:t>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visualise your own value system, using the templates provided on the companion website. This will help you better understand what informs and influences your decision-making as well as help you see the values you share with other members of your team. See p.202 for an example of a values cartouche.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559763"/>
              <a:ext cx="3690112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2+ people, glue,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scissors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03988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Cartouche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3" name="Shape 123">
            <a:extLst>
              <a:ext uri="{FF2B5EF4-FFF2-40B4-BE49-F238E27FC236}">
                <a16:creationId xmlns:a16="http://schemas.microsoft.com/office/drawing/2014/main" id="{26A604FE-17F5-AA47-B881-559FAA9EA7E4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</p:spTree>
    <p:extLst>
      <p:ext uri="{BB962C8B-B14F-4D97-AF65-F5344CB8AC3E}">
        <p14:creationId xmlns:p14="http://schemas.microsoft.com/office/powerpoint/2010/main" val="27041784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23">
            <a:extLst>
              <a:ext uri="{FF2B5EF4-FFF2-40B4-BE49-F238E27FC236}">
                <a16:creationId xmlns:a16="http://schemas.microsoft.com/office/drawing/2014/main" id="{E0ACED17-075B-E04D-B74C-5F859497DE5A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CBD0BC9-A384-A247-B965-4D41C575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-24641"/>
            <a:ext cx="19519900" cy="59817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1205595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</a:t>
            </a:r>
            <a:r>
              <a:rPr dirty="0"/>
              <a:t> min</a:t>
            </a:r>
            <a:r>
              <a:rPr lang="en-AU" dirty="0"/>
              <a:t>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visualise your own value system, using the templates provided on the companion website. This will help you better understand what informs and influences your decision-making as well as help you see the values you share with other members of your team. See p.202 for an example of a values cartouche.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559763"/>
              <a:ext cx="3690112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2+ people, glue,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scissors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03988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Cartouche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4251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23">
            <a:extLst>
              <a:ext uri="{FF2B5EF4-FFF2-40B4-BE49-F238E27FC236}">
                <a16:creationId xmlns:a16="http://schemas.microsoft.com/office/drawing/2014/main" id="{BC002EF3-7AD0-9D42-8894-F472BC5979B0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19EC15C-2767-4E4F-9EF2-C3633E97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-24641"/>
            <a:ext cx="19519900" cy="59817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160257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</a:t>
            </a:r>
            <a:r>
              <a:rPr dirty="0"/>
              <a:t> min</a:t>
            </a:r>
            <a:r>
              <a:rPr lang="en-AU" dirty="0"/>
              <a:t>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visualise your own value system, using the templates provided on the companion website. This will help you better understand what informs and influences your decision-making as well as help you see the values you share with other members of your team. See p.202 for an example of a values cartouche.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559763"/>
              <a:ext cx="3690112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2+ people, glue,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scissors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03988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Cartouche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8349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23">
            <a:extLst>
              <a:ext uri="{FF2B5EF4-FFF2-40B4-BE49-F238E27FC236}">
                <a16:creationId xmlns:a16="http://schemas.microsoft.com/office/drawing/2014/main" id="{88AB5099-450A-1744-BC34-8B67B05DA1D2}"/>
              </a:ext>
            </a:extLst>
          </p:cNvPr>
          <p:cNvSpPr/>
          <p:nvPr/>
        </p:nvSpPr>
        <p:spPr>
          <a:xfrm>
            <a:off x="13901560" y="12762299"/>
            <a:ext cx="14450370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just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</a:t>
            </a:r>
            <a:r>
              <a:rPr lang="en-AU" dirty="0" err="1"/>
              <a:t>Glodi</a:t>
            </a:r>
            <a:r>
              <a:rPr lang="en-AU" dirty="0"/>
              <a:t> </a:t>
            </a:r>
            <a:r>
              <a:rPr lang="en-AU" dirty="0" err="1"/>
              <a:t>Miessi</a:t>
            </a:r>
            <a:r>
              <a:rPr lang="en-AU" dirty="0"/>
              <a:t>, https://</a:t>
            </a:r>
            <a:r>
              <a:rPr lang="en-AU" dirty="0" err="1"/>
              <a:t>unsplash.com</a:t>
            </a:r>
            <a:r>
              <a:rPr lang="en-AU" dirty="0"/>
              <a:t>/photos/AEDL5tCjnFQ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74D63C7-F197-4D47-80BA-9496FF46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7" y="-24641"/>
            <a:ext cx="19519900" cy="59817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55" name="Shape 155"/>
          <p:cNvSpPr/>
          <p:nvPr/>
        </p:nvSpPr>
        <p:spPr>
          <a:xfrm>
            <a:off x="1999372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flexible</a:t>
            </a:r>
            <a:r>
              <a:rPr dirty="0"/>
              <a:t>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20</a:t>
            </a:r>
            <a:r>
              <a:rPr dirty="0"/>
              <a:t> min</a:t>
            </a:r>
            <a:r>
              <a:rPr lang="en-AU" dirty="0"/>
              <a:t>s</a:t>
            </a:r>
            <a:r>
              <a:rPr dirty="0"/>
              <a:t>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11907" y="-1182738"/>
            <a:ext cx="24474866" cy="11416365"/>
            <a:chOff x="-11907" y="-1182738"/>
            <a:chExt cx="24474866" cy="11416365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168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visualise your own value system, using the templates provided on the companion website. This will help you better understand what informs and influences your decision-making as well as help you see the values you share with other members of your team. See p.202 for an example of a values cartouche.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531770" y="3559763"/>
              <a:ext cx="3690112" cy="1529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YOU WILL NEED</a:t>
              </a:r>
              <a:br>
                <a:rPr dirty="0"/>
              </a:br>
              <a:r>
                <a:rPr lang="en-AU" dirty="0"/>
                <a:t>2+ people, glue,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scissors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C5C5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-11907" y="460111"/>
              <a:ext cx="160558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15518519" y="98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504898" y="-1182738"/>
              <a:ext cx="16901837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Values</a:t>
              </a:r>
              <a:endParaRPr sz="16000" spc="-319"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039888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Cartouche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3780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CE6CA-E7EF-514A-B38E-128157A4801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1089</Words>
  <Application>Microsoft Office PowerPoint</Application>
  <PresentationFormat>Custom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Montserrat-Italic</vt:lpstr>
      <vt:lpstr>Montserrat-BoldItalic</vt:lpstr>
      <vt:lpstr>Montserrat Bold</vt:lpstr>
      <vt:lpstr>Montserrat Medium</vt:lpstr>
      <vt:lpstr>Palatino</vt:lpstr>
      <vt:lpstr>Helvetica Neue Thin</vt:lpstr>
      <vt:lpstr>Helvetica Neue Medium</vt:lpstr>
      <vt:lpstr>Helvetica Neue</vt:lpstr>
      <vt:lpstr>Tw Cen MT</vt:lpstr>
      <vt:lpstr>Helvetica Light</vt:lpstr>
      <vt:lpstr>Helvetica Neue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15</cp:revision>
  <dcterms:modified xsi:type="dcterms:W3CDTF">2021-02-04T23:58:51Z</dcterms:modified>
</cp:coreProperties>
</file>