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4000" cy="13716000"/>
  <p:notesSz cx="6858000" cy="9144000"/>
  <p:embeddedFontLst>
    <p:embeddedFont>
      <p:font typeface="Montserrat Bold" pitchFamily="2" charset="77"/>
      <p:bold r:id="rId15"/>
      <p:italic r:id="rId16"/>
      <p:boldItalic r:id="rId17"/>
    </p:embeddedFont>
    <p:embeddedFont>
      <p:font typeface="Montserrat Medium" pitchFamily="2" charset="77"/>
      <p:regular r:id="rId18"/>
      <p:italic r:id="rId19"/>
    </p:embeddedFont>
    <p:embeddedFont>
      <p:font typeface="Montserrat-BoldItalic" pitchFamily="2" charset="77"/>
      <p:bold r:id="rId20"/>
      <p:italic r:id="rId21"/>
      <p:boldItalic r:id="rId22"/>
    </p:embeddedFont>
    <p:embeddedFont>
      <p:font typeface="Montserrat-Italic" pitchFamily="2" charset="77"/>
      <p:italic r:id="rId23"/>
    </p:embeddedFont>
    <p:embeddedFont>
      <p:font typeface="Tw Cen MT" panose="020B0602020104020603" pitchFamily="34" charset="77"/>
      <p:regular r:id="rId24"/>
      <p:bold r:id="rId25"/>
      <p:italic r:id="rId26"/>
      <p:boldItalic r:id="rId27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141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thinkmakebreakrepeat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D5386F-8E37-AF49-A108-DC97D24FBC06}"/>
              </a:ext>
            </a:extLst>
          </p:cNvPr>
          <p:cNvGrpSpPr/>
          <p:nvPr/>
        </p:nvGrpSpPr>
        <p:grpSpPr>
          <a:xfrm>
            <a:off x="-22552" y="-46537"/>
            <a:ext cx="24442002" cy="13307790"/>
            <a:chOff x="-22552" y="-46537"/>
            <a:chExt cx="24442002" cy="13307790"/>
          </a:xfrm>
        </p:grpSpPr>
        <p:pic>
          <p:nvPicPr>
            <p:cNvPr id="119" name="Value proposition canvas.jpeg"/>
            <p:cNvPicPr>
              <a:picLocks noChangeAspect="1"/>
            </p:cNvPicPr>
            <p:nvPr/>
          </p:nvPicPr>
          <p:blipFill>
            <a:blip r:embed="rId2"/>
            <a:srcRect t="15177" b="15177"/>
            <a:stretch>
              <a:fillRect/>
            </a:stretch>
          </p:blipFill>
          <p:spPr>
            <a:xfrm>
              <a:off x="-22552" y="-12382"/>
              <a:ext cx="24419839" cy="113368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0" name="Shape 120"/>
            <p:cNvSpPr/>
            <p:nvPr/>
          </p:nvSpPr>
          <p:spPr>
            <a:xfrm>
              <a:off x="585599" y="11962671"/>
              <a:ext cx="7244729" cy="1019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l">
                <a:defRPr sz="57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>
                  <a:solidFill>
                    <a:srgbClr val="EE5150"/>
                  </a:solidFill>
                </a:rPr>
                <a:t>TURN TO: </a:t>
              </a:r>
              <a:r>
                <a:t>Page 132</a:t>
              </a:r>
            </a:p>
          </p:txBody>
        </p:sp>
        <p:sp>
          <p:nvSpPr>
            <p:cNvPr id="121" name="Shape 121"/>
            <p:cNvSpPr/>
            <p:nvPr/>
          </p:nvSpPr>
          <p:spPr>
            <a:xfrm>
              <a:off x="-11196" y="-46537"/>
              <a:ext cx="24406392" cy="11221231"/>
            </a:xfrm>
            <a:prstGeom prst="rect">
              <a:avLst/>
            </a:prstGeom>
            <a:solidFill>
              <a:srgbClr val="000000">
                <a:alpha val="39844"/>
              </a:srgbClr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>
              <a:off x="13058" y="11257466"/>
              <a:ext cx="24406392" cy="1"/>
            </a:xfrm>
            <a:prstGeom prst="line">
              <a:avLst/>
            </a:prstGeom>
            <a:ln w="203200">
              <a:solidFill>
                <a:srgbClr val="FF283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>
              <a:off x="16436276" y="12508777"/>
              <a:ext cx="742835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 Kevin Dooley,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www.flickr.com/photos/pagedooley/6575053747/</a:t>
              </a:r>
            </a:p>
          </p:txBody>
        </p:sp>
        <p:sp>
          <p:nvSpPr>
            <p:cNvPr id="124" name="Shape 124"/>
            <p:cNvSpPr/>
            <p:nvPr/>
          </p:nvSpPr>
          <p:spPr>
            <a:xfrm>
              <a:off x="-11907" y="1730111"/>
              <a:ext cx="1907006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 rot="5400000">
              <a:off x="18532800" y="2255272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6" name="Shape 126"/>
            <p:cNvSpPr/>
            <p:nvPr/>
          </p:nvSpPr>
          <p:spPr>
            <a:xfrm>
              <a:off x="218585" y="220795"/>
              <a:ext cx="19070060" cy="39310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Value Proposition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05292" y="7275075"/>
              <a:ext cx="7200522" cy="3038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Addressing customer </a:t>
              </a:r>
            </a:p>
            <a:p>
              <a:pPr algn="l">
                <a:defRPr sz="5700" i="1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pains and gains</a:t>
              </a:r>
            </a:p>
          </p:txBody>
        </p:sp>
        <p:sp>
          <p:nvSpPr>
            <p:cNvPr id="128" name="Shape 128"/>
            <p:cNvSpPr/>
            <p:nvPr/>
          </p:nvSpPr>
          <p:spPr>
            <a:xfrm>
              <a:off x="8240" y="4495128"/>
              <a:ext cx="8308010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 rot="5400000">
              <a:off x="7783914" y="50204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79599" y="3724938"/>
              <a:ext cx="8455006" cy="2476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56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Canvas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408" name="Shape 408"/>
          <p:cNvSpPr/>
          <p:nvPr/>
        </p:nvSpPr>
        <p:spPr>
          <a:xfrm>
            <a:off x="37794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410" name="Shape 410"/>
          <p:cNvSpPr/>
          <p:nvPr/>
        </p:nvSpPr>
        <p:spPr>
          <a:xfrm>
            <a:off x="661376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411" name="Shape 411"/>
          <p:cNvSpPr/>
          <p:nvPr/>
        </p:nvSpPr>
        <p:spPr>
          <a:xfrm>
            <a:off x="944806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412" name="Shape 412"/>
          <p:cNvSpPr/>
          <p:nvPr/>
        </p:nvSpPr>
        <p:spPr>
          <a:xfrm>
            <a:off x="1228237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413" name="Shape 413"/>
          <p:cNvSpPr/>
          <p:nvPr/>
        </p:nvSpPr>
        <p:spPr>
          <a:xfrm>
            <a:off x="1511667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414" name="Shape 414"/>
          <p:cNvSpPr/>
          <p:nvPr/>
        </p:nvSpPr>
        <p:spPr>
          <a:xfrm>
            <a:off x="179509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415" name="Shape 415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467996-5096-1F42-BAF9-33BA64B1962D}"/>
              </a:ext>
            </a:extLst>
          </p:cNvPr>
          <p:cNvGrpSpPr/>
          <p:nvPr/>
        </p:nvGrpSpPr>
        <p:grpSpPr>
          <a:xfrm>
            <a:off x="-347308" y="-75167"/>
            <a:ext cx="24810267" cy="13336420"/>
            <a:chOff x="-347308" y="-75167"/>
            <a:chExt cx="24810267" cy="13336420"/>
          </a:xfrm>
        </p:grpSpPr>
        <p:pic>
          <p:nvPicPr>
            <p:cNvPr id="383" name="Value proposition canvas.jpeg"/>
            <p:cNvPicPr>
              <a:picLocks noChangeAspect="1"/>
            </p:cNvPicPr>
            <p:nvPr/>
          </p:nvPicPr>
          <p:blipFill>
            <a:blip r:embed="rId2"/>
            <a:srcRect t="27237" b="27237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84" name="Shape 38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34644" y="6636377"/>
              <a:ext cx="21354888" cy="1133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fill a value proposition canvas for a target customer of your choice, using the template provided (p.189). Focus on your own design problem, or choose a design brief (p.138). 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20913150" y="37703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</a:t>
              </a:r>
            </a:p>
          </p:txBody>
        </p:sp>
        <p:sp>
          <p:nvSpPr>
            <p:cNvPr id="392" name="Shape 39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94" name="Shape 39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395" name="Shape 395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96" name="Shape 396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98" name="Shape 398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99" name="Shape 399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405" name="Shape 405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406" name="Shape 406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407" name="Shape 407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409" name="Shape 409"/>
            <p:cNvSpPr/>
            <p:nvPr/>
          </p:nvSpPr>
          <p:spPr>
            <a:xfrm>
              <a:off x="16436276" y="12508777"/>
              <a:ext cx="742835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 Kevin Dooley,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www.flickr.com/photos/pagedooley/6575053747/</a:t>
              </a:r>
            </a:p>
          </p:txBody>
        </p:sp>
        <p:sp>
          <p:nvSpPr>
            <p:cNvPr id="36" name="Shape 140">
              <a:extLst>
                <a:ext uri="{FF2B5EF4-FFF2-40B4-BE49-F238E27FC236}">
                  <a16:creationId xmlns:a16="http://schemas.microsoft.com/office/drawing/2014/main" id="{89412D53-980D-A64B-B560-E6D09AD806DE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2">
              <a:extLst>
                <a:ext uri="{FF2B5EF4-FFF2-40B4-BE49-F238E27FC236}">
                  <a16:creationId xmlns:a16="http://schemas.microsoft.com/office/drawing/2014/main" id="{73B453E9-370E-3543-A4A3-4AF4FCF95D48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132</a:t>
              </a:r>
            </a:p>
          </p:txBody>
        </p:sp>
        <p:sp>
          <p:nvSpPr>
            <p:cNvPr id="38" name="Shape 144">
              <a:extLst>
                <a:ext uri="{FF2B5EF4-FFF2-40B4-BE49-F238E27FC236}">
                  <a16:creationId xmlns:a16="http://schemas.microsoft.com/office/drawing/2014/main" id="{2F5ADE61-3E88-3E4B-A64F-82F4305C068E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6">
              <a:extLst>
                <a:ext uri="{FF2B5EF4-FFF2-40B4-BE49-F238E27FC236}">
                  <a16:creationId xmlns:a16="http://schemas.microsoft.com/office/drawing/2014/main" id="{A96D46D9-6B08-B24E-90C5-BE3553D78A8D}"/>
                </a:ext>
              </a:extLst>
            </p:cNvPr>
            <p:cNvSpPr/>
            <p:nvPr/>
          </p:nvSpPr>
          <p:spPr>
            <a:xfrm>
              <a:off x="-233723" y="-21363"/>
              <a:ext cx="1779748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Value Proposition</a:t>
              </a:r>
            </a:p>
          </p:txBody>
        </p:sp>
        <p:sp>
          <p:nvSpPr>
            <p:cNvPr id="40" name="Shape 158">
              <a:extLst>
                <a:ext uri="{FF2B5EF4-FFF2-40B4-BE49-F238E27FC236}">
                  <a16:creationId xmlns:a16="http://schemas.microsoft.com/office/drawing/2014/main" id="{F905150B-8573-694E-A5E3-DC85B2C594EC}"/>
                </a:ext>
              </a:extLst>
            </p:cNvPr>
            <p:cNvSpPr/>
            <p:nvPr/>
          </p:nvSpPr>
          <p:spPr>
            <a:xfrm rot="5400000">
              <a:off x="6681600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" name="Shape 159">
              <a:extLst>
                <a:ext uri="{FF2B5EF4-FFF2-40B4-BE49-F238E27FC236}">
                  <a16:creationId xmlns:a16="http://schemas.microsoft.com/office/drawing/2014/main" id="{0D037157-D235-8748-AE4F-45D85D058660}"/>
                </a:ext>
              </a:extLst>
            </p:cNvPr>
            <p:cNvSpPr/>
            <p:nvPr/>
          </p:nvSpPr>
          <p:spPr>
            <a:xfrm>
              <a:off x="-347308" y="2501526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</p:grpSp>
      <p:sp>
        <p:nvSpPr>
          <p:cNvPr id="416" name="Shape 416"/>
          <p:cNvSpPr/>
          <p:nvPr/>
        </p:nvSpPr>
        <p:spPr>
          <a:xfrm>
            <a:off x="19993729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92C014F-66B6-0F48-80ED-782ADF6DB17E}"/>
              </a:ext>
            </a:extLst>
          </p:cNvPr>
          <p:cNvGrpSpPr/>
          <p:nvPr/>
        </p:nvGrpSpPr>
        <p:grpSpPr>
          <a:xfrm>
            <a:off x="-36937" y="-2011"/>
            <a:ext cx="24496471" cy="12569404"/>
            <a:chOff x="-36937" y="-2011"/>
            <a:chExt cx="24496471" cy="12569404"/>
          </a:xfrm>
        </p:grpSpPr>
        <p:pic>
          <p:nvPicPr>
            <p:cNvPr id="418" name="pasted-image.pdf"/>
            <p:cNvPicPr>
              <a:picLocks noChangeAspect="1"/>
            </p:cNvPicPr>
            <p:nvPr/>
          </p:nvPicPr>
          <p:blipFill>
            <a:blip r:embed="rId2"/>
            <a:srcRect l="57245" t="62662" r="8715"/>
            <a:stretch>
              <a:fillRect/>
            </a:stretch>
          </p:blipFill>
          <p:spPr>
            <a:xfrm>
              <a:off x="1587" y="-2011"/>
              <a:ext cx="24457947" cy="125694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19" name="Shape 419"/>
            <p:cNvSpPr/>
            <p:nvPr/>
          </p:nvSpPr>
          <p:spPr>
            <a:xfrm>
              <a:off x="765506" y="1801174"/>
              <a:ext cx="11256646" cy="16922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>
              <a:lvl1pPr algn="l">
                <a:defRPr sz="10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Share your work!</a:t>
              </a:r>
            </a:p>
          </p:txBody>
        </p:sp>
        <p:sp>
          <p:nvSpPr>
            <p:cNvPr id="420" name="Shape 420"/>
            <p:cNvSpPr/>
            <p:nvPr/>
          </p:nvSpPr>
          <p:spPr>
            <a:xfrm>
              <a:off x="-36937" y="3546077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855906" y="4285057"/>
              <a:ext cx="18232196" cy="7651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>
              <a:lvl1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Upload photos of your work: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855906" y="5114881"/>
              <a:ext cx="18232196" cy="44989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Go to: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add URL here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Enter the password: </a:t>
              </a:r>
              <a:r>
                <a:rPr i="1">
                  <a:latin typeface="Montserrat-Italic"/>
                  <a:ea typeface="Montserrat-Italic"/>
                  <a:cs typeface="Montserrat-Italic"/>
                  <a:sym typeface="Montserrat-Italic"/>
                </a:rPr>
                <a:t>password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Upload a photo and caption of your work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Wait for moderation</a:t>
              </a:r>
            </a:p>
            <a:p>
              <a:pPr marL="793750" indent="-793750" algn="l" defTabSz="457200">
                <a:buSzPct val="100000"/>
                <a:buAutoNum type="arabicParenR"/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View others’ ideas  </a:t>
              </a:r>
            </a:p>
          </p:txBody>
        </p:sp>
        <p:sp>
          <p:nvSpPr>
            <p:cNvPr id="423" name="Shape 423"/>
            <p:cNvSpPr/>
            <p:nvPr/>
          </p:nvSpPr>
          <p:spPr>
            <a:xfrm>
              <a:off x="765719" y="9722610"/>
              <a:ext cx="18232198" cy="2124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A note to facilitators: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Use this slide to give instructions for post-exercise sharing activities. These could take the form of facilitator-guided discussions, mini-presentations, or digital sharing via existing platforms (e.g. padlet) - as described here. Delete this paragraph when ready.</a:t>
              </a:r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1603AB-7E7C-2C44-84D0-271799D9A052}"/>
              </a:ext>
            </a:extLst>
          </p:cNvPr>
          <p:cNvGrpSpPr/>
          <p:nvPr/>
        </p:nvGrpSpPr>
        <p:grpSpPr>
          <a:xfrm>
            <a:off x="-36937" y="720955"/>
            <a:ext cx="24457874" cy="13025113"/>
            <a:chOff x="-36937" y="720955"/>
            <a:chExt cx="24457874" cy="13025113"/>
          </a:xfrm>
        </p:grpSpPr>
        <p:pic>
          <p:nvPicPr>
            <p:cNvPr id="425" name="pasted-image.pdf"/>
            <p:cNvPicPr>
              <a:picLocks noChangeAspect="1"/>
            </p:cNvPicPr>
            <p:nvPr/>
          </p:nvPicPr>
          <p:blipFill>
            <a:blip r:embed="rId2"/>
            <a:srcRect l="27630"/>
            <a:stretch>
              <a:fillRect/>
            </a:stretch>
          </p:blipFill>
          <p:spPr>
            <a:xfrm rot="10800000">
              <a:off x="4304849" y="720955"/>
              <a:ext cx="20114295" cy="1302163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26" name="pasted-image.pdf"/>
            <p:cNvPicPr>
              <a:picLocks noChangeAspect="1"/>
            </p:cNvPicPr>
            <p:nvPr/>
          </p:nvPicPr>
          <p:blipFill>
            <a:blip r:embed="rId2"/>
            <a:srcRect t="33454" r="50402"/>
            <a:stretch>
              <a:fillRect/>
            </a:stretch>
          </p:blipFill>
          <p:spPr>
            <a:xfrm rot="10800000">
              <a:off x="-4557" y="6312722"/>
              <a:ext cx="11825051" cy="74333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27" name="Shape 427"/>
            <p:cNvSpPr/>
            <p:nvPr/>
          </p:nvSpPr>
          <p:spPr>
            <a:xfrm>
              <a:off x="-36937" y="12049959"/>
              <a:ext cx="24457874" cy="1"/>
            </a:xfrm>
            <a:prstGeom prst="line">
              <a:avLst/>
            </a:prstGeom>
            <a:ln w="215900">
              <a:solidFill>
                <a:srgbClr val="FFFFFF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>
              <a:off x="975503" y="891390"/>
              <a:ext cx="3253868" cy="47783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>
              <a:spAutoFit/>
            </a:bodyPr>
            <a:lstStyle/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Design.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Think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Make.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Break. </a:t>
              </a:r>
            </a:p>
            <a:p>
              <a:pPr algn="l">
                <a:defRPr sz="6000" b="0"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Repeat.</a:t>
              </a:r>
            </a:p>
          </p:txBody>
        </p:sp>
        <p:sp>
          <p:nvSpPr>
            <p:cNvPr id="429" name="Shape 429"/>
            <p:cNvSpPr/>
            <p:nvPr/>
          </p:nvSpPr>
          <p:spPr>
            <a:xfrm>
              <a:off x="8634748" y="2755150"/>
              <a:ext cx="14424722" cy="26064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This work is licensed under a Creative Commons Attribution-</a:t>
              </a:r>
              <a:r>
                <a:rPr dirty="0" err="1"/>
                <a:t>NonCommercial</a:t>
              </a:r>
              <a:r>
                <a:rPr dirty="0"/>
                <a:t>-</a:t>
              </a:r>
              <a:r>
                <a:rPr dirty="0" err="1"/>
                <a:t>ShareAlike</a:t>
              </a:r>
              <a:r>
                <a:rPr dirty="0"/>
                <a:t> 4.0 International License. Designed by the authors of “Design. Think. Make. Break. Repeat. A Handbook of Methods” (BIS Publishers).</a:t>
              </a:r>
            </a:p>
            <a:p>
              <a:pPr algn="l" defTabSz="457200">
                <a:defRPr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u="sng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www.designthinkmakebreakrepeat.com</a:t>
              </a:r>
            </a:p>
          </p:txBody>
        </p:sp>
        <p:sp>
          <p:nvSpPr>
            <p:cNvPr id="430" name="Shape 430"/>
            <p:cNvSpPr/>
            <p:nvPr/>
          </p:nvSpPr>
          <p:spPr>
            <a:xfrm>
              <a:off x="746861" y="6774665"/>
              <a:ext cx="23078331" cy="47275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>
              <a:spAutoFit/>
            </a:bodyPr>
            <a:lstStyle/>
            <a:p>
              <a:pPr algn="l" defTabSz="457200">
                <a:defRPr sz="4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How to use these slides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t>These companion slides for the published book “Design Think Make Break Repeat: A Handbook of Methods”, support facilitation of the published exercises during workshops, tutorials or other guided design sessions. </a:t>
              </a:r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endParaRPr/>
            </a:p>
            <a:p>
              <a:pPr algn="l" defTabSz="457200">
                <a:defRPr b="0" i="1">
                  <a:solidFill>
                    <a:srgbClr val="FFFFFF"/>
                  </a:solidFill>
                  <a:latin typeface="Montserrat-Italic"/>
                  <a:ea typeface="Montserrat-Italic"/>
                  <a:cs typeface="Montserrat-Italic"/>
                  <a:sym typeface="Montserrat-Italic"/>
                </a:defRPr>
              </a:pPr>
              <a:r>
                <a:rPr b="1">
                  <a:latin typeface="Montserrat-BoldItalic"/>
                  <a:ea typeface="Montserrat-BoldItalic"/>
                  <a:cs typeface="Montserrat-BoldItalic"/>
                  <a:sym typeface="Montserrat-BoldItalic"/>
                </a:rPr>
                <a:t>Slide 1: Title.</a:t>
              </a:r>
              <a:r>
                <a:t> Introduce the method, using the description from the book.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2: Examples.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this slide to add your own images/examples of the method in use, or extra information.</a:t>
              </a:r>
              <a:r>
                <a:t>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3+: Steps.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Use one slide for each step of the method, to track timing and progress. The tip boxes can be used to offer extra guidance for specific steps, where needed. </a:t>
              </a:r>
            </a:p>
            <a:p>
              <a:pPr algn="l" defTabSz="457200">
                <a:defRPr i="1">
                  <a:solidFill>
                    <a:srgbClr val="FFFFFF"/>
                  </a:solidFill>
                  <a:latin typeface="Montserrat-BoldItalic"/>
                  <a:ea typeface="Montserrat-BoldItalic"/>
                  <a:cs typeface="Montserrat-BoldItalic"/>
                  <a:sym typeface="Montserrat-BoldItalic"/>
                </a:defRPr>
              </a:pPr>
              <a:r>
                <a:t>Slide 4: Sharing. </a:t>
              </a:r>
              <a:r>
                <a:rPr b="0">
                  <a:latin typeface="Montserrat-Italic"/>
                  <a:ea typeface="Montserrat-Italic"/>
                  <a:cs typeface="Montserrat-Italic"/>
                  <a:sym typeface="Montserrat-Italic"/>
                </a:rPr>
                <a:t>Results of the exercise are shared and discussed, in an appropriate format.</a:t>
              </a:r>
            </a:p>
          </p:txBody>
        </p:sp>
        <p:sp>
          <p:nvSpPr>
            <p:cNvPr id="431" name="Shape 431"/>
            <p:cNvSpPr/>
            <p:nvPr/>
          </p:nvSpPr>
          <p:spPr>
            <a:xfrm>
              <a:off x="16322992" y="12661177"/>
              <a:ext cx="7541642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>
              <a:lvl1pPr algn="r">
                <a:defRPr sz="2000" b="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Slide design by: Hamish Henderson, Madeleine Borthwick</a:t>
              </a:r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51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774F6F-4844-6F4E-92D9-4524A98F0FE0}"/>
              </a:ext>
            </a:extLst>
          </p:cNvPr>
          <p:cNvGrpSpPr/>
          <p:nvPr/>
        </p:nvGrpSpPr>
        <p:grpSpPr>
          <a:xfrm>
            <a:off x="-334359" y="-375470"/>
            <a:ext cx="24198993" cy="13484323"/>
            <a:chOff x="-334359" y="-375470"/>
            <a:chExt cx="24198993" cy="13484323"/>
          </a:xfrm>
        </p:grpSpPr>
        <p:sp>
          <p:nvSpPr>
            <p:cNvPr id="132" name="Shape 132"/>
            <p:cNvSpPr/>
            <p:nvPr/>
          </p:nvSpPr>
          <p:spPr>
            <a:xfrm>
              <a:off x="5037" y="-375470"/>
              <a:ext cx="17446959" cy="5562601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15984712" y="1429342"/>
              <a:ext cx="5169185" cy="2282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DFFFD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>
              <a:off x="-334359" y="224682"/>
              <a:ext cx="19678061" cy="49244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lvl="3" algn="l" defTabSz="642937">
                <a:defRPr sz="15000" b="0" spc="-300">
                  <a:solidFill>
                    <a:srgbClr val="EE515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sz="16000" spc="-319" dirty="0"/>
                <a:t>Value proposition</a:t>
              </a:r>
              <a:r>
                <a:rPr lang="en-AU" sz="16000" spc="-319" dirty="0"/>
                <a:t> 	</a:t>
              </a:r>
              <a:r>
                <a:rPr sz="16000" spc="-319" dirty="0"/>
                <a:t>Canvas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18745136" y="12661177"/>
              <a:ext cx="5119498" cy="447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>
                  <a:solidFill>
                    <a:srgbClr val="FFFFFF"/>
                  </a:solidFill>
                </a:rPr>
                <a:t>Image Attribution: Lorum ipsum dolor</a:t>
              </a:r>
              <a:r>
                <a:t> </a:t>
              </a:r>
            </a:p>
          </p:txBody>
        </p:sp>
      </p:grpSp>
      <p:sp>
        <p:nvSpPr>
          <p:cNvPr id="136" name="Shape 136"/>
          <p:cNvSpPr/>
          <p:nvPr/>
        </p:nvSpPr>
        <p:spPr>
          <a:xfrm>
            <a:off x="688027" y="5976336"/>
            <a:ext cx="3419298" cy="981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lnSpc>
                <a:spcPts val="7500"/>
              </a:lnSpc>
              <a:defRPr sz="5400" b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/>
              <a:t>Example: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53" name="Shape 153"/>
          <p:cNvSpPr/>
          <p:nvPr/>
        </p:nvSpPr>
        <p:spPr>
          <a:xfrm>
            <a:off x="153602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64" name="Shape 164"/>
          <p:cNvSpPr/>
          <p:nvPr/>
        </p:nvSpPr>
        <p:spPr>
          <a:xfrm>
            <a:off x="37794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CAA52B-F364-3049-8559-0BC27399D33A}"/>
              </a:ext>
            </a:extLst>
          </p:cNvPr>
          <p:cNvGrpSpPr/>
          <p:nvPr/>
        </p:nvGrpSpPr>
        <p:grpSpPr>
          <a:xfrm>
            <a:off x="-347308" y="-75167"/>
            <a:ext cx="24810267" cy="13336420"/>
            <a:chOff x="-347308" y="-75167"/>
            <a:chExt cx="24810267" cy="13336420"/>
          </a:xfrm>
        </p:grpSpPr>
        <p:pic>
          <p:nvPicPr>
            <p:cNvPr id="138" name="Value proposition canvas.jpeg"/>
            <p:cNvPicPr>
              <a:picLocks noChangeAspect="1"/>
            </p:cNvPicPr>
            <p:nvPr/>
          </p:nvPicPr>
          <p:blipFill>
            <a:blip r:embed="rId2"/>
            <a:srcRect t="27237" b="27237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9" name="Shape 13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132</a:t>
              </a:r>
            </a:p>
          </p:txBody>
        </p:sp>
        <p:sp>
          <p:nvSpPr>
            <p:cNvPr id="143" name="Shape 143"/>
            <p:cNvSpPr/>
            <p:nvPr/>
          </p:nvSpPr>
          <p:spPr>
            <a:xfrm>
              <a:off x="1334644" y="6636377"/>
              <a:ext cx="21354888" cy="1133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fill a value proposition canvas for a target customer of your choice, using the template provided (p.189). Focus on your own design problem, or choose a design brief (p.138). </a:t>
              </a:r>
            </a:p>
          </p:txBody>
        </p:sp>
        <p:sp>
          <p:nvSpPr>
            <p:cNvPr id="144" name="Shape 144"/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>
              <a:off x="20913150" y="37703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</a:t>
              </a:r>
            </a:p>
          </p:txBody>
        </p:sp>
        <p:sp>
          <p:nvSpPr>
            <p:cNvPr id="147" name="Shape 14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49" name="Shape 14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51" name="Shape 151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54" name="Shape 154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>
              <a:off x="-233723" y="-21363"/>
              <a:ext cx="1779748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Value Proposition</a:t>
              </a:r>
            </a:p>
          </p:txBody>
        </p:sp>
        <p:sp>
          <p:nvSpPr>
            <p:cNvPr id="157" name="Shape 157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5400000">
              <a:off x="6681600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>
              <a:off x="-347308" y="2501526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  <p:sp>
          <p:nvSpPr>
            <p:cNvPr id="160" name="Shape 160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61" name="Shape 161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62" name="Shape 162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63" name="Shape 163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165" name="Shape 165"/>
            <p:cNvSpPr/>
            <p:nvPr/>
          </p:nvSpPr>
          <p:spPr>
            <a:xfrm>
              <a:off x="16436276" y="12508777"/>
              <a:ext cx="742835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 Kevin Dooley,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www.flickr.com/photos/pagedooley/6575053747/</a:t>
              </a:r>
            </a:p>
          </p:txBody>
        </p:sp>
      </p:grpSp>
      <p:sp>
        <p:nvSpPr>
          <p:cNvPr id="166" name="Shape 166"/>
          <p:cNvSpPr/>
          <p:nvPr/>
        </p:nvSpPr>
        <p:spPr>
          <a:xfrm>
            <a:off x="661376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7" name="Shape 167"/>
          <p:cNvSpPr/>
          <p:nvPr/>
        </p:nvSpPr>
        <p:spPr>
          <a:xfrm>
            <a:off x="944806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8" name="Shape 168"/>
          <p:cNvSpPr/>
          <p:nvPr/>
        </p:nvSpPr>
        <p:spPr>
          <a:xfrm>
            <a:off x="1228237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69" name="Shape 169"/>
          <p:cNvSpPr/>
          <p:nvPr/>
        </p:nvSpPr>
        <p:spPr>
          <a:xfrm>
            <a:off x="1511667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70" name="Shape 170"/>
          <p:cNvSpPr/>
          <p:nvPr/>
        </p:nvSpPr>
        <p:spPr>
          <a:xfrm>
            <a:off x="179509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171" name="Shape 171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188" name="Shape 188"/>
          <p:cNvSpPr/>
          <p:nvPr/>
        </p:nvSpPr>
        <p:spPr>
          <a:xfrm>
            <a:off x="2987906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199" name="Shape 199"/>
          <p:cNvSpPr/>
          <p:nvPr/>
        </p:nvSpPr>
        <p:spPr>
          <a:xfrm>
            <a:off x="37794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01" name="Shape 201"/>
          <p:cNvSpPr/>
          <p:nvPr/>
        </p:nvSpPr>
        <p:spPr>
          <a:xfrm>
            <a:off x="661376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02" name="Shape 202"/>
          <p:cNvSpPr/>
          <p:nvPr/>
        </p:nvSpPr>
        <p:spPr>
          <a:xfrm>
            <a:off x="944806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03" name="Shape 203"/>
          <p:cNvSpPr/>
          <p:nvPr/>
        </p:nvSpPr>
        <p:spPr>
          <a:xfrm>
            <a:off x="1228237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04" name="Shape 204"/>
          <p:cNvSpPr/>
          <p:nvPr/>
        </p:nvSpPr>
        <p:spPr>
          <a:xfrm>
            <a:off x="1511667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05" name="Shape 205"/>
          <p:cNvSpPr/>
          <p:nvPr/>
        </p:nvSpPr>
        <p:spPr>
          <a:xfrm>
            <a:off x="179509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06" name="Shape 206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451813-EDF9-C84C-80FF-E1C850E8D6CD}"/>
              </a:ext>
            </a:extLst>
          </p:cNvPr>
          <p:cNvGrpSpPr/>
          <p:nvPr/>
        </p:nvGrpSpPr>
        <p:grpSpPr>
          <a:xfrm>
            <a:off x="-347308" y="-75167"/>
            <a:ext cx="24810267" cy="13336420"/>
            <a:chOff x="-347308" y="-75167"/>
            <a:chExt cx="24810267" cy="13336420"/>
          </a:xfrm>
        </p:grpSpPr>
        <p:pic>
          <p:nvPicPr>
            <p:cNvPr id="173" name="Value proposition canvas.jpeg"/>
            <p:cNvPicPr>
              <a:picLocks noChangeAspect="1"/>
            </p:cNvPicPr>
            <p:nvPr/>
          </p:nvPicPr>
          <p:blipFill>
            <a:blip r:embed="rId2"/>
            <a:srcRect t="27237" b="27237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74" name="Shape 17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334644" y="6636377"/>
              <a:ext cx="21354888" cy="1133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fill a value proposition canvas for a target customer of your choice, using the template provided (p.189). Focus on your own design problem, or choose a design brief (p.138). </a:t>
              </a:r>
            </a:p>
          </p:txBody>
        </p:sp>
        <p:sp>
          <p:nvSpPr>
            <p:cNvPr id="180" name="Shape 18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20913150" y="37703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184" name="Shape 18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197" name="Shape 197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198" name="Shape 198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00" name="Shape 200"/>
            <p:cNvSpPr/>
            <p:nvPr/>
          </p:nvSpPr>
          <p:spPr>
            <a:xfrm>
              <a:off x="16436276" y="12508777"/>
              <a:ext cx="742835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 Kevin Dooley,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www.flickr.com/photos/pagedooley/6575053747/</a:t>
              </a:r>
            </a:p>
          </p:txBody>
        </p:sp>
        <p:sp>
          <p:nvSpPr>
            <p:cNvPr id="36" name="Shape 140">
              <a:extLst>
                <a:ext uri="{FF2B5EF4-FFF2-40B4-BE49-F238E27FC236}">
                  <a16:creationId xmlns:a16="http://schemas.microsoft.com/office/drawing/2014/main" id="{06EED522-B60D-FC4E-AA4D-5508486A9BED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2">
              <a:extLst>
                <a:ext uri="{FF2B5EF4-FFF2-40B4-BE49-F238E27FC236}">
                  <a16:creationId xmlns:a16="http://schemas.microsoft.com/office/drawing/2014/main" id="{13511A26-65F1-8944-B188-54F061621C79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132</a:t>
              </a:r>
            </a:p>
          </p:txBody>
        </p:sp>
        <p:sp>
          <p:nvSpPr>
            <p:cNvPr id="38" name="Shape 144">
              <a:extLst>
                <a:ext uri="{FF2B5EF4-FFF2-40B4-BE49-F238E27FC236}">
                  <a16:creationId xmlns:a16="http://schemas.microsoft.com/office/drawing/2014/main" id="{9C800A2A-2C7F-B845-B21D-C3C54065EFC0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6">
              <a:extLst>
                <a:ext uri="{FF2B5EF4-FFF2-40B4-BE49-F238E27FC236}">
                  <a16:creationId xmlns:a16="http://schemas.microsoft.com/office/drawing/2014/main" id="{412431B2-68A5-5E41-AFD6-FA52F5618C30}"/>
                </a:ext>
              </a:extLst>
            </p:cNvPr>
            <p:cNvSpPr/>
            <p:nvPr/>
          </p:nvSpPr>
          <p:spPr>
            <a:xfrm>
              <a:off x="-233723" y="-21363"/>
              <a:ext cx="1779748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Value Proposition</a:t>
              </a:r>
            </a:p>
          </p:txBody>
        </p:sp>
        <p:sp>
          <p:nvSpPr>
            <p:cNvPr id="40" name="Shape 158">
              <a:extLst>
                <a:ext uri="{FF2B5EF4-FFF2-40B4-BE49-F238E27FC236}">
                  <a16:creationId xmlns:a16="http://schemas.microsoft.com/office/drawing/2014/main" id="{07E020B3-D3E3-5143-8FAF-479EF86A5C27}"/>
                </a:ext>
              </a:extLst>
            </p:cNvPr>
            <p:cNvSpPr/>
            <p:nvPr/>
          </p:nvSpPr>
          <p:spPr>
            <a:xfrm rot="5400000">
              <a:off x="6681600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" name="Shape 159">
              <a:extLst>
                <a:ext uri="{FF2B5EF4-FFF2-40B4-BE49-F238E27FC236}">
                  <a16:creationId xmlns:a16="http://schemas.microsoft.com/office/drawing/2014/main" id="{BCAD7FA3-21A9-EA45-A2AC-D6BF2650788D}"/>
                </a:ext>
              </a:extLst>
            </p:cNvPr>
            <p:cNvSpPr/>
            <p:nvPr/>
          </p:nvSpPr>
          <p:spPr>
            <a:xfrm>
              <a:off x="-347308" y="2501526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23" name="Shape 223"/>
          <p:cNvSpPr/>
          <p:nvPr/>
        </p:nvSpPr>
        <p:spPr>
          <a:xfrm>
            <a:off x="5822210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34" name="Shape 234"/>
          <p:cNvSpPr/>
          <p:nvPr/>
        </p:nvSpPr>
        <p:spPr>
          <a:xfrm>
            <a:off x="37794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6" name="Shape 236"/>
          <p:cNvSpPr/>
          <p:nvPr/>
        </p:nvSpPr>
        <p:spPr>
          <a:xfrm>
            <a:off x="661376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7" name="Shape 237"/>
          <p:cNvSpPr/>
          <p:nvPr/>
        </p:nvSpPr>
        <p:spPr>
          <a:xfrm>
            <a:off x="944806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8" name="Shape 238"/>
          <p:cNvSpPr/>
          <p:nvPr/>
        </p:nvSpPr>
        <p:spPr>
          <a:xfrm>
            <a:off x="1228237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39" name="Shape 239"/>
          <p:cNvSpPr/>
          <p:nvPr/>
        </p:nvSpPr>
        <p:spPr>
          <a:xfrm>
            <a:off x="1511667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40" name="Shape 240"/>
          <p:cNvSpPr/>
          <p:nvPr/>
        </p:nvSpPr>
        <p:spPr>
          <a:xfrm>
            <a:off x="179509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41" name="Shape 241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5BABCB-AC2D-D94F-87F3-659565CBB8E3}"/>
              </a:ext>
            </a:extLst>
          </p:cNvPr>
          <p:cNvGrpSpPr/>
          <p:nvPr/>
        </p:nvGrpSpPr>
        <p:grpSpPr>
          <a:xfrm>
            <a:off x="-347308" y="-75167"/>
            <a:ext cx="24810267" cy="13336420"/>
            <a:chOff x="-347308" y="-75167"/>
            <a:chExt cx="24810267" cy="13336420"/>
          </a:xfrm>
        </p:grpSpPr>
        <p:pic>
          <p:nvPicPr>
            <p:cNvPr id="208" name="Value proposition canvas.jpeg"/>
            <p:cNvPicPr>
              <a:picLocks noChangeAspect="1"/>
            </p:cNvPicPr>
            <p:nvPr/>
          </p:nvPicPr>
          <p:blipFill>
            <a:blip r:embed="rId2"/>
            <a:srcRect t="27237" b="27237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9" name="Shape 20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1334644" y="6636377"/>
              <a:ext cx="21354888" cy="1133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fill a value proposition canvas for a target customer of your choice, using the template provided (p.189). Focus on your own design problem, or choose a design brief (p.138). 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>
              <a:off x="20913150" y="37703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</a:t>
              </a:r>
            </a:p>
          </p:txBody>
        </p:sp>
        <p:sp>
          <p:nvSpPr>
            <p:cNvPr id="217" name="Shape 21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19" name="Shape 21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220" name="Shape 220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21" name="Shape 221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25" name="Shape 225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31" name="Shape 231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32" name="Shape 232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33" name="Shape 233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35" name="Shape 235"/>
            <p:cNvSpPr/>
            <p:nvPr/>
          </p:nvSpPr>
          <p:spPr>
            <a:xfrm>
              <a:off x="16436276" y="12508777"/>
              <a:ext cx="742835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 Kevin Dooley,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www.flickr.com/photos/pagedooley/6575053747/</a:t>
              </a:r>
            </a:p>
          </p:txBody>
        </p:sp>
        <p:sp>
          <p:nvSpPr>
            <p:cNvPr id="36" name="Shape 140">
              <a:extLst>
                <a:ext uri="{FF2B5EF4-FFF2-40B4-BE49-F238E27FC236}">
                  <a16:creationId xmlns:a16="http://schemas.microsoft.com/office/drawing/2014/main" id="{5B737143-183E-1E48-89C4-25A5AA676DDF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2">
              <a:extLst>
                <a:ext uri="{FF2B5EF4-FFF2-40B4-BE49-F238E27FC236}">
                  <a16:creationId xmlns:a16="http://schemas.microsoft.com/office/drawing/2014/main" id="{6D86C837-01E8-E346-B400-499031EB2CE9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132</a:t>
              </a:r>
            </a:p>
          </p:txBody>
        </p:sp>
        <p:sp>
          <p:nvSpPr>
            <p:cNvPr id="38" name="Shape 144">
              <a:extLst>
                <a:ext uri="{FF2B5EF4-FFF2-40B4-BE49-F238E27FC236}">
                  <a16:creationId xmlns:a16="http://schemas.microsoft.com/office/drawing/2014/main" id="{6E2E1423-0E53-6C43-BE32-0ACF3CE4E004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6">
              <a:extLst>
                <a:ext uri="{FF2B5EF4-FFF2-40B4-BE49-F238E27FC236}">
                  <a16:creationId xmlns:a16="http://schemas.microsoft.com/office/drawing/2014/main" id="{E1CAA920-82F7-AD49-8188-D92E36AAE1A5}"/>
                </a:ext>
              </a:extLst>
            </p:cNvPr>
            <p:cNvSpPr/>
            <p:nvPr/>
          </p:nvSpPr>
          <p:spPr>
            <a:xfrm>
              <a:off x="-233723" y="-21363"/>
              <a:ext cx="1779748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Value Proposition</a:t>
              </a:r>
            </a:p>
          </p:txBody>
        </p:sp>
        <p:sp>
          <p:nvSpPr>
            <p:cNvPr id="40" name="Shape 158">
              <a:extLst>
                <a:ext uri="{FF2B5EF4-FFF2-40B4-BE49-F238E27FC236}">
                  <a16:creationId xmlns:a16="http://schemas.microsoft.com/office/drawing/2014/main" id="{B0E2A10D-7FBE-6540-B26C-FBCF28702CBE}"/>
                </a:ext>
              </a:extLst>
            </p:cNvPr>
            <p:cNvSpPr/>
            <p:nvPr/>
          </p:nvSpPr>
          <p:spPr>
            <a:xfrm rot="5400000">
              <a:off x="6681600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" name="Shape 159">
              <a:extLst>
                <a:ext uri="{FF2B5EF4-FFF2-40B4-BE49-F238E27FC236}">
                  <a16:creationId xmlns:a16="http://schemas.microsoft.com/office/drawing/2014/main" id="{2C6C1C03-2D38-3349-B459-1708258B41A0}"/>
                </a:ext>
              </a:extLst>
            </p:cNvPr>
            <p:cNvSpPr/>
            <p:nvPr/>
          </p:nvSpPr>
          <p:spPr>
            <a:xfrm>
              <a:off x="-347308" y="2501526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58" name="Shape 258"/>
          <p:cNvSpPr/>
          <p:nvPr/>
        </p:nvSpPr>
        <p:spPr>
          <a:xfrm>
            <a:off x="8656514" y="11114347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269" name="Shape 269"/>
          <p:cNvSpPr/>
          <p:nvPr/>
        </p:nvSpPr>
        <p:spPr>
          <a:xfrm>
            <a:off x="37794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71" name="Shape 271"/>
          <p:cNvSpPr/>
          <p:nvPr/>
        </p:nvSpPr>
        <p:spPr>
          <a:xfrm>
            <a:off x="661376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72" name="Shape 272"/>
          <p:cNvSpPr/>
          <p:nvPr/>
        </p:nvSpPr>
        <p:spPr>
          <a:xfrm>
            <a:off x="944806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73" name="Shape 273"/>
          <p:cNvSpPr/>
          <p:nvPr/>
        </p:nvSpPr>
        <p:spPr>
          <a:xfrm>
            <a:off x="1228237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74" name="Shape 274"/>
          <p:cNvSpPr/>
          <p:nvPr/>
        </p:nvSpPr>
        <p:spPr>
          <a:xfrm>
            <a:off x="1511667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75" name="Shape 275"/>
          <p:cNvSpPr/>
          <p:nvPr/>
        </p:nvSpPr>
        <p:spPr>
          <a:xfrm>
            <a:off x="179509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276" name="Shape 276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BA637A-A01C-574A-B5D8-ED6420FB85B5}"/>
              </a:ext>
            </a:extLst>
          </p:cNvPr>
          <p:cNvGrpSpPr/>
          <p:nvPr/>
        </p:nvGrpSpPr>
        <p:grpSpPr>
          <a:xfrm>
            <a:off x="-347308" y="-75167"/>
            <a:ext cx="24810267" cy="13336420"/>
            <a:chOff x="-347308" y="-75167"/>
            <a:chExt cx="24810267" cy="13336420"/>
          </a:xfrm>
        </p:grpSpPr>
        <p:pic>
          <p:nvPicPr>
            <p:cNvPr id="243" name="Value proposition canvas.jpeg"/>
            <p:cNvPicPr>
              <a:picLocks noChangeAspect="1"/>
            </p:cNvPicPr>
            <p:nvPr/>
          </p:nvPicPr>
          <p:blipFill>
            <a:blip r:embed="rId2"/>
            <a:srcRect t="27237" b="27237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Shape 24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48" name="Shape 248"/>
            <p:cNvSpPr/>
            <p:nvPr/>
          </p:nvSpPr>
          <p:spPr>
            <a:xfrm>
              <a:off x="1334644" y="6636377"/>
              <a:ext cx="21354888" cy="1133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fill a value proposition canvas for a target customer of your choice, using the template provided (p.189). Focus on your own design problem, or choose a design brief (p.138). 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20913150" y="37703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</a:t>
              </a:r>
            </a:p>
          </p:txBody>
        </p:sp>
        <p:sp>
          <p:nvSpPr>
            <p:cNvPr id="252" name="Shape 25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59" name="Shape 259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266" name="Shape 266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267" name="Shape 267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68" name="Shape 268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270" name="Shape 270"/>
            <p:cNvSpPr/>
            <p:nvPr/>
          </p:nvSpPr>
          <p:spPr>
            <a:xfrm>
              <a:off x="16436276" y="12508777"/>
              <a:ext cx="742835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 Kevin Dooley,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www.flickr.com/photos/pagedooley/6575053747/</a:t>
              </a:r>
            </a:p>
          </p:txBody>
        </p:sp>
        <p:sp>
          <p:nvSpPr>
            <p:cNvPr id="36" name="Shape 140">
              <a:extLst>
                <a:ext uri="{FF2B5EF4-FFF2-40B4-BE49-F238E27FC236}">
                  <a16:creationId xmlns:a16="http://schemas.microsoft.com/office/drawing/2014/main" id="{A252C36F-BB1F-CB47-907F-92C00838D36C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2">
              <a:extLst>
                <a:ext uri="{FF2B5EF4-FFF2-40B4-BE49-F238E27FC236}">
                  <a16:creationId xmlns:a16="http://schemas.microsoft.com/office/drawing/2014/main" id="{23A0EBFC-01C9-DB49-93CB-4909FEFA3674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132</a:t>
              </a:r>
            </a:p>
          </p:txBody>
        </p:sp>
        <p:sp>
          <p:nvSpPr>
            <p:cNvPr id="38" name="Shape 144">
              <a:extLst>
                <a:ext uri="{FF2B5EF4-FFF2-40B4-BE49-F238E27FC236}">
                  <a16:creationId xmlns:a16="http://schemas.microsoft.com/office/drawing/2014/main" id="{1AAB3629-C46A-1B48-A3F7-C93D0836289E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6">
              <a:extLst>
                <a:ext uri="{FF2B5EF4-FFF2-40B4-BE49-F238E27FC236}">
                  <a16:creationId xmlns:a16="http://schemas.microsoft.com/office/drawing/2014/main" id="{16F174F1-057E-BB4A-85A5-DF8E73072E3A}"/>
                </a:ext>
              </a:extLst>
            </p:cNvPr>
            <p:cNvSpPr/>
            <p:nvPr/>
          </p:nvSpPr>
          <p:spPr>
            <a:xfrm>
              <a:off x="-233723" y="-21363"/>
              <a:ext cx="1779748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Value Proposition</a:t>
              </a:r>
            </a:p>
          </p:txBody>
        </p:sp>
        <p:sp>
          <p:nvSpPr>
            <p:cNvPr id="40" name="Shape 158">
              <a:extLst>
                <a:ext uri="{FF2B5EF4-FFF2-40B4-BE49-F238E27FC236}">
                  <a16:creationId xmlns:a16="http://schemas.microsoft.com/office/drawing/2014/main" id="{1025AC43-B47B-7F46-BF50-49AF9EF3E513}"/>
                </a:ext>
              </a:extLst>
            </p:cNvPr>
            <p:cNvSpPr/>
            <p:nvPr/>
          </p:nvSpPr>
          <p:spPr>
            <a:xfrm rot="5400000">
              <a:off x="6681600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" name="Shape 159">
              <a:extLst>
                <a:ext uri="{FF2B5EF4-FFF2-40B4-BE49-F238E27FC236}">
                  <a16:creationId xmlns:a16="http://schemas.microsoft.com/office/drawing/2014/main" id="{719627C8-67F5-4F45-AD8F-884CEC6D84A3}"/>
                </a:ext>
              </a:extLst>
            </p:cNvPr>
            <p:cNvSpPr/>
            <p:nvPr/>
          </p:nvSpPr>
          <p:spPr>
            <a:xfrm>
              <a:off x="-347308" y="2501526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293" name="Shape 293"/>
          <p:cNvSpPr/>
          <p:nvPr/>
        </p:nvSpPr>
        <p:spPr>
          <a:xfrm>
            <a:off x="11490817" y="11167821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  <p:sp>
        <p:nvSpPr>
          <p:cNvPr id="304" name="Shape 304"/>
          <p:cNvSpPr/>
          <p:nvPr/>
        </p:nvSpPr>
        <p:spPr>
          <a:xfrm>
            <a:off x="37794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06" name="Shape 306"/>
          <p:cNvSpPr/>
          <p:nvPr/>
        </p:nvSpPr>
        <p:spPr>
          <a:xfrm>
            <a:off x="661376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07" name="Shape 307"/>
          <p:cNvSpPr/>
          <p:nvPr/>
        </p:nvSpPr>
        <p:spPr>
          <a:xfrm>
            <a:off x="944806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08" name="Shape 308"/>
          <p:cNvSpPr/>
          <p:nvPr/>
        </p:nvSpPr>
        <p:spPr>
          <a:xfrm>
            <a:off x="1228237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09" name="Shape 309"/>
          <p:cNvSpPr/>
          <p:nvPr/>
        </p:nvSpPr>
        <p:spPr>
          <a:xfrm>
            <a:off x="1511667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10" name="Shape 310"/>
          <p:cNvSpPr/>
          <p:nvPr/>
        </p:nvSpPr>
        <p:spPr>
          <a:xfrm>
            <a:off x="179509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11" name="Shape 311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CFCD1-EBAF-2549-AA25-9D3EDDF4AFEC}"/>
              </a:ext>
            </a:extLst>
          </p:cNvPr>
          <p:cNvGrpSpPr/>
          <p:nvPr/>
        </p:nvGrpSpPr>
        <p:grpSpPr>
          <a:xfrm>
            <a:off x="-347308" y="-75167"/>
            <a:ext cx="24810267" cy="13336420"/>
            <a:chOff x="-347308" y="-75167"/>
            <a:chExt cx="24810267" cy="13336420"/>
          </a:xfrm>
        </p:grpSpPr>
        <p:pic>
          <p:nvPicPr>
            <p:cNvPr id="278" name="Value proposition canvas.jpeg"/>
            <p:cNvPicPr>
              <a:picLocks noChangeAspect="1"/>
            </p:cNvPicPr>
            <p:nvPr/>
          </p:nvPicPr>
          <p:blipFill>
            <a:blip r:embed="rId2"/>
            <a:srcRect t="27237" b="27237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79" name="Shape 27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1" name="Shape 28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1334644" y="6636377"/>
              <a:ext cx="21354888" cy="1133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fill a value proposition canvas for a target customer of your choice, using the template provided (p.189). Focus on your own design problem, or choose a design brief (p.138). </a:t>
              </a:r>
            </a:p>
          </p:txBody>
        </p:sp>
        <p:sp>
          <p:nvSpPr>
            <p:cNvPr id="285" name="Shape 28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20913150" y="37703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</a:t>
              </a:r>
            </a:p>
          </p:txBody>
        </p:sp>
        <p:sp>
          <p:nvSpPr>
            <p:cNvPr id="287" name="Shape 28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8" name="Shape 28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289" name="Shape 28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290" name="Shape 290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291" name="Shape 291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294" name="Shape 294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295" name="Shape 295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7" name="Shape 297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01" name="Shape 301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02" name="Shape 302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03" name="Shape 303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05" name="Shape 305"/>
            <p:cNvSpPr/>
            <p:nvPr/>
          </p:nvSpPr>
          <p:spPr>
            <a:xfrm>
              <a:off x="16436276" y="12508777"/>
              <a:ext cx="742835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 Kevin Dooley,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www.flickr.com/photos/pagedooley/6575053747/</a:t>
              </a:r>
            </a:p>
          </p:txBody>
        </p:sp>
        <p:sp>
          <p:nvSpPr>
            <p:cNvPr id="36" name="Shape 140">
              <a:extLst>
                <a:ext uri="{FF2B5EF4-FFF2-40B4-BE49-F238E27FC236}">
                  <a16:creationId xmlns:a16="http://schemas.microsoft.com/office/drawing/2014/main" id="{F56F205F-ADC1-0B45-9537-99A9CE159B4E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2">
              <a:extLst>
                <a:ext uri="{FF2B5EF4-FFF2-40B4-BE49-F238E27FC236}">
                  <a16:creationId xmlns:a16="http://schemas.microsoft.com/office/drawing/2014/main" id="{8BE54C42-1757-8946-B52C-7A3235DA944B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132</a:t>
              </a:r>
            </a:p>
          </p:txBody>
        </p:sp>
        <p:sp>
          <p:nvSpPr>
            <p:cNvPr id="38" name="Shape 144">
              <a:extLst>
                <a:ext uri="{FF2B5EF4-FFF2-40B4-BE49-F238E27FC236}">
                  <a16:creationId xmlns:a16="http://schemas.microsoft.com/office/drawing/2014/main" id="{E7781816-3AAB-2C40-B687-F077787DC94C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6">
              <a:extLst>
                <a:ext uri="{FF2B5EF4-FFF2-40B4-BE49-F238E27FC236}">
                  <a16:creationId xmlns:a16="http://schemas.microsoft.com/office/drawing/2014/main" id="{9233439C-2290-F747-8C60-C4699C894C50}"/>
                </a:ext>
              </a:extLst>
            </p:cNvPr>
            <p:cNvSpPr/>
            <p:nvPr/>
          </p:nvSpPr>
          <p:spPr>
            <a:xfrm>
              <a:off x="-233723" y="-21363"/>
              <a:ext cx="1779748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Value Proposition</a:t>
              </a:r>
            </a:p>
          </p:txBody>
        </p:sp>
        <p:sp>
          <p:nvSpPr>
            <p:cNvPr id="40" name="Shape 158">
              <a:extLst>
                <a:ext uri="{FF2B5EF4-FFF2-40B4-BE49-F238E27FC236}">
                  <a16:creationId xmlns:a16="http://schemas.microsoft.com/office/drawing/2014/main" id="{6C498F61-AB1F-8F44-AED4-A9B350B35825}"/>
                </a:ext>
              </a:extLst>
            </p:cNvPr>
            <p:cNvSpPr/>
            <p:nvPr/>
          </p:nvSpPr>
          <p:spPr>
            <a:xfrm rot="5400000">
              <a:off x="6681600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" name="Shape 159">
              <a:extLst>
                <a:ext uri="{FF2B5EF4-FFF2-40B4-BE49-F238E27FC236}">
                  <a16:creationId xmlns:a16="http://schemas.microsoft.com/office/drawing/2014/main" id="{B089C7FA-3D26-6646-8FCF-8E1C0F4B0B4C}"/>
                </a:ext>
              </a:extLst>
            </p:cNvPr>
            <p:cNvSpPr/>
            <p:nvPr/>
          </p:nvSpPr>
          <p:spPr>
            <a:xfrm>
              <a:off x="-347308" y="2501526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38" name="Shape 338"/>
          <p:cNvSpPr/>
          <p:nvPr/>
        </p:nvSpPr>
        <p:spPr>
          <a:xfrm>
            <a:off x="37794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40" name="Shape 340"/>
          <p:cNvSpPr/>
          <p:nvPr/>
        </p:nvSpPr>
        <p:spPr>
          <a:xfrm>
            <a:off x="661376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41" name="Shape 341"/>
          <p:cNvSpPr/>
          <p:nvPr/>
        </p:nvSpPr>
        <p:spPr>
          <a:xfrm>
            <a:off x="944806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42" name="Shape 342"/>
          <p:cNvSpPr/>
          <p:nvPr/>
        </p:nvSpPr>
        <p:spPr>
          <a:xfrm>
            <a:off x="1228237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43" name="Shape 343"/>
          <p:cNvSpPr/>
          <p:nvPr/>
        </p:nvSpPr>
        <p:spPr>
          <a:xfrm>
            <a:off x="1511667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44" name="Shape 344"/>
          <p:cNvSpPr/>
          <p:nvPr/>
        </p:nvSpPr>
        <p:spPr>
          <a:xfrm>
            <a:off x="179509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45" name="Shape 345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B4223D-B8F0-F648-A7C5-EC961B09B585}"/>
              </a:ext>
            </a:extLst>
          </p:cNvPr>
          <p:cNvGrpSpPr/>
          <p:nvPr/>
        </p:nvGrpSpPr>
        <p:grpSpPr>
          <a:xfrm>
            <a:off x="-347308" y="-75167"/>
            <a:ext cx="24810267" cy="13336420"/>
            <a:chOff x="-347308" y="-75167"/>
            <a:chExt cx="24810267" cy="13336420"/>
          </a:xfrm>
        </p:grpSpPr>
        <p:pic>
          <p:nvPicPr>
            <p:cNvPr id="313" name="Value proposition canvas.jpeg"/>
            <p:cNvPicPr>
              <a:picLocks noChangeAspect="1"/>
            </p:cNvPicPr>
            <p:nvPr/>
          </p:nvPicPr>
          <p:blipFill>
            <a:blip r:embed="rId2"/>
            <a:srcRect t="27237" b="27237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4" name="Shape 314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>
              <a:off x="1334644" y="6636377"/>
              <a:ext cx="21354888" cy="1133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fill a value proposition canvas for a target customer of your choice, using the template provided (p.189). Focus on your own design problem, or choose a design brief (p.138). </a:t>
              </a:r>
            </a:p>
          </p:txBody>
        </p:sp>
        <p:sp>
          <p:nvSpPr>
            <p:cNvPr id="320" name="Shape 320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>
              <a:off x="20913150" y="37703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</a:t>
              </a:r>
            </a:p>
          </p:txBody>
        </p:sp>
        <p:sp>
          <p:nvSpPr>
            <p:cNvPr id="322" name="Shape 322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24" name="Shape 324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325" name="Shape 325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26" name="Shape 326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28" name="Shape 328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35" name="Shape 335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36" name="Shape 336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37" name="Shape 337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39" name="Shape 339"/>
            <p:cNvSpPr/>
            <p:nvPr/>
          </p:nvSpPr>
          <p:spPr>
            <a:xfrm>
              <a:off x="16436276" y="12508777"/>
              <a:ext cx="742835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 Kevin Dooley,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www.flickr.com/photos/pagedooley/6575053747/</a:t>
              </a:r>
            </a:p>
          </p:txBody>
        </p:sp>
        <p:sp>
          <p:nvSpPr>
            <p:cNvPr id="36" name="Shape 140">
              <a:extLst>
                <a:ext uri="{FF2B5EF4-FFF2-40B4-BE49-F238E27FC236}">
                  <a16:creationId xmlns:a16="http://schemas.microsoft.com/office/drawing/2014/main" id="{598FDE2D-19CA-BC42-9416-0F795BCBCDC2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2">
              <a:extLst>
                <a:ext uri="{FF2B5EF4-FFF2-40B4-BE49-F238E27FC236}">
                  <a16:creationId xmlns:a16="http://schemas.microsoft.com/office/drawing/2014/main" id="{AA7647F5-78AC-9043-8340-48126DA0AE84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132</a:t>
              </a:r>
            </a:p>
          </p:txBody>
        </p:sp>
        <p:sp>
          <p:nvSpPr>
            <p:cNvPr id="38" name="Shape 144">
              <a:extLst>
                <a:ext uri="{FF2B5EF4-FFF2-40B4-BE49-F238E27FC236}">
                  <a16:creationId xmlns:a16="http://schemas.microsoft.com/office/drawing/2014/main" id="{4B3C5742-BEA7-D942-B879-7850258215F5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6">
              <a:extLst>
                <a:ext uri="{FF2B5EF4-FFF2-40B4-BE49-F238E27FC236}">
                  <a16:creationId xmlns:a16="http://schemas.microsoft.com/office/drawing/2014/main" id="{BAAE407B-F5E0-9247-A862-2D0F54E0308D}"/>
                </a:ext>
              </a:extLst>
            </p:cNvPr>
            <p:cNvSpPr/>
            <p:nvPr/>
          </p:nvSpPr>
          <p:spPr>
            <a:xfrm>
              <a:off x="-233723" y="-21363"/>
              <a:ext cx="1779748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Value Proposition</a:t>
              </a:r>
            </a:p>
          </p:txBody>
        </p:sp>
        <p:sp>
          <p:nvSpPr>
            <p:cNvPr id="40" name="Shape 158">
              <a:extLst>
                <a:ext uri="{FF2B5EF4-FFF2-40B4-BE49-F238E27FC236}">
                  <a16:creationId xmlns:a16="http://schemas.microsoft.com/office/drawing/2014/main" id="{C0959878-C9F0-764D-9764-1E8CD396BF3F}"/>
                </a:ext>
              </a:extLst>
            </p:cNvPr>
            <p:cNvSpPr/>
            <p:nvPr/>
          </p:nvSpPr>
          <p:spPr>
            <a:xfrm rot="5400000">
              <a:off x="6681600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" name="Shape 159">
              <a:extLst>
                <a:ext uri="{FF2B5EF4-FFF2-40B4-BE49-F238E27FC236}">
                  <a16:creationId xmlns:a16="http://schemas.microsoft.com/office/drawing/2014/main" id="{60289730-F882-1642-9543-C5B9D871E0C9}"/>
                </a:ext>
              </a:extLst>
            </p:cNvPr>
            <p:cNvSpPr/>
            <p:nvPr/>
          </p:nvSpPr>
          <p:spPr>
            <a:xfrm>
              <a:off x="-347308" y="2501526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</p:grpSp>
      <p:sp>
        <p:nvSpPr>
          <p:cNvPr id="346" name="Shape 346"/>
          <p:cNvSpPr/>
          <p:nvPr/>
        </p:nvSpPr>
        <p:spPr>
          <a:xfrm>
            <a:off x="14325122" y="11114347"/>
            <a:ext cx="3687764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/>
        </p:nvSpPr>
        <p:spPr>
          <a:xfrm>
            <a:off x="945158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[5 mins] </a:t>
            </a:r>
          </a:p>
        </p:txBody>
      </p:sp>
      <p:sp>
        <p:nvSpPr>
          <p:cNvPr id="373" name="Shape 373"/>
          <p:cNvSpPr/>
          <p:nvPr/>
        </p:nvSpPr>
        <p:spPr>
          <a:xfrm>
            <a:off x="3779462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75" name="Shape 375"/>
          <p:cNvSpPr/>
          <p:nvPr/>
        </p:nvSpPr>
        <p:spPr>
          <a:xfrm>
            <a:off x="6613766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76" name="Shape 376"/>
          <p:cNvSpPr/>
          <p:nvPr/>
        </p:nvSpPr>
        <p:spPr>
          <a:xfrm>
            <a:off x="9448069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77" name="Shape 377"/>
          <p:cNvSpPr/>
          <p:nvPr/>
        </p:nvSpPr>
        <p:spPr>
          <a:xfrm>
            <a:off x="12282373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78" name="Shape 378"/>
          <p:cNvSpPr/>
          <p:nvPr/>
        </p:nvSpPr>
        <p:spPr>
          <a:xfrm>
            <a:off x="15116677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79" name="Shape 379"/>
          <p:cNvSpPr/>
          <p:nvPr/>
        </p:nvSpPr>
        <p:spPr>
          <a:xfrm>
            <a:off x="17950981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sp>
        <p:nvSpPr>
          <p:cNvPr id="380" name="Shape 380"/>
          <p:cNvSpPr/>
          <p:nvPr/>
        </p:nvSpPr>
        <p:spPr>
          <a:xfrm>
            <a:off x="20785284" y="10470228"/>
            <a:ext cx="2104652" cy="63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>
              <a:defRPr b="0">
                <a:solidFill>
                  <a:srgbClr val="FF283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[10 mins]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51D16D-1B51-1840-8A0C-F79FC11978E1}"/>
              </a:ext>
            </a:extLst>
          </p:cNvPr>
          <p:cNvGrpSpPr/>
          <p:nvPr/>
        </p:nvGrpSpPr>
        <p:grpSpPr>
          <a:xfrm>
            <a:off x="-347308" y="-75167"/>
            <a:ext cx="24810267" cy="13336420"/>
            <a:chOff x="-347308" y="-75167"/>
            <a:chExt cx="24810267" cy="13336420"/>
          </a:xfrm>
        </p:grpSpPr>
        <p:pic>
          <p:nvPicPr>
            <p:cNvPr id="348" name="Value proposition canvas.jpeg"/>
            <p:cNvPicPr>
              <a:picLocks noChangeAspect="1"/>
            </p:cNvPicPr>
            <p:nvPr/>
          </p:nvPicPr>
          <p:blipFill>
            <a:blip r:embed="rId2"/>
            <a:srcRect t="27237" b="27237"/>
            <a:stretch>
              <a:fillRect/>
            </a:stretch>
          </p:blipFill>
          <p:spPr>
            <a:xfrm>
              <a:off x="1212" y="-9608"/>
              <a:ext cx="19473580" cy="59097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9" name="Shape 349"/>
            <p:cNvSpPr/>
            <p:nvPr/>
          </p:nvSpPr>
          <p:spPr>
            <a:xfrm rot="16200000">
              <a:off x="14734463" y="1317089"/>
              <a:ext cx="6120259" cy="3360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19899076" y="-60452"/>
              <a:ext cx="4496226" cy="3047293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1334644" y="6636377"/>
              <a:ext cx="21354888" cy="1133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>
              <a:spAutoFit/>
            </a:bodyPr>
            <a:lstStyle>
              <a:lvl1pPr algn="l">
                <a:defRPr b="0"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In this exercise, you will fill a value proposition canvas for a target customer of your choice, using the template provided (p.189). Focus on your own design problem, or choose a design brief (p.138). </a:t>
              </a:r>
            </a:p>
          </p:txBody>
        </p:sp>
        <p:sp>
          <p:nvSpPr>
            <p:cNvPr id="355" name="Shape 355"/>
            <p:cNvSpPr/>
            <p:nvPr/>
          </p:nvSpPr>
          <p:spPr>
            <a:xfrm>
              <a:off x="18112142" y="3266047"/>
              <a:ext cx="6294408" cy="2107692"/>
            </a:xfrm>
            <a:prstGeom prst="rect">
              <a:avLst/>
            </a:pr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20913150" y="3770358"/>
              <a:ext cx="3308732" cy="10826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marR="254000" algn="r">
                <a:defRPr sz="3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t>YOU WILL NEED</a:t>
              </a:r>
              <a:br/>
              <a:r>
                <a:t> P</a:t>
              </a:r>
              <a:r>
                <a:rPr>
                  <a:latin typeface="Montserrat Medium"/>
                  <a:ea typeface="Montserrat Medium"/>
                  <a:cs typeface="Montserrat Medium"/>
                  <a:sym typeface="Montserrat Medium"/>
                </a:rPr>
                <a:t>en</a:t>
              </a:r>
            </a:p>
          </p:txBody>
        </p:sp>
        <p:sp>
          <p:nvSpPr>
            <p:cNvPr id="357" name="Shape 357"/>
            <p:cNvSpPr/>
            <p:nvPr/>
          </p:nvSpPr>
          <p:spPr>
            <a:xfrm>
              <a:off x="2479707" y="9714356"/>
              <a:ext cx="19139561" cy="1"/>
            </a:xfrm>
            <a:prstGeom prst="line">
              <a:avLst/>
            </a:prstGeom>
            <a:ln w="88900">
              <a:solidFill>
                <a:srgbClr val="000000"/>
              </a:solidFill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1478213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1</a:t>
              </a:r>
            </a:p>
          </p:txBody>
        </p:sp>
        <p:sp>
          <p:nvSpPr>
            <p:cNvPr id="359" name="Shape 359"/>
            <p:cNvSpPr/>
            <p:nvPr/>
          </p:nvSpPr>
          <p:spPr>
            <a:xfrm>
              <a:off x="21318340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8</a:t>
              </a:r>
            </a:p>
          </p:txBody>
        </p:sp>
        <p:sp>
          <p:nvSpPr>
            <p:cNvPr id="360" name="Shape 360"/>
            <p:cNvSpPr/>
            <p:nvPr/>
          </p:nvSpPr>
          <p:spPr>
            <a:xfrm>
              <a:off x="9981125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361" name="Shape 361"/>
            <p:cNvSpPr/>
            <p:nvPr/>
          </p:nvSpPr>
          <p:spPr>
            <a:xfrm>
              <a:off x="18484036" y="9195086"/>
              <a:ext cx="1038541" cy="1038541"/>
            </a:xfrm>
            <a:prstGeom prst="ellipse">
              <a:avLst/>
            </a:prstGeom>
            <a:solidFill>
              <a:srgbClr val="EE5150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7</a:t>
              </a:r>
            </a:p>
          </p:txBody>
        </p:sp>
        <p:sp>
          <p:nvSpPr>
            <p:cNvPr id="363" name="Shape 363"/>
            <p:cNvSpPr/>
            <p:nvPr/>
          </p:nvSpPr>
          <p:spPr>
            <a:xfrm>
              <a:off x="-6795" y="632249"/>
              <a:ext cx="17115506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 rot="5400000">
              <a:off x="16582935" y="1157410"/>
              <a:ext cx="2321715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-39958" y="3219466"/>
              <a:ext cx="7272883" cy="2321716"/>
            </a:xfrm>
            <a:prstGeom prst="rect">
              <a:avLst/>
            </a:prstGeom>
            <a:solidFill>
              <a:srgbClr val="EE515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3" algn="l" defTabSz="642937">
                <a:lnSpc>
                  <a:spcPts val="27900"/>
                </a:lnSpc>
                <a:defRPr sz="9600">
                  <a:solidFill>
                    <a:srgbClr val="FFFFFF"/>
                  </a:solidFill>
                  <a:latin typeface="Tw Cen MT"/>
                  <a:ea typeface="Tw Cen MT"/>
                  <a:cs typeface="Tw Cen MT"/>
                  <a:sym typeface="Tw Cen MT"/>
                </a:defRPr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4312517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2</a:t>
              </a:r>
            </a:p>
          </p:txBody>
        </p:sp>
        <p:sp>
          <p:nvSpPr>
            <p:cNvPr id="370" name="Shape 370"/>
            <p:cNvSpPr/>
            <p:nvPr/>
          </p:nvSpPr>
          <p:spPr>
            <a:xfrm>
              <a:off x="7146821" y="9195086"/>
              <a:ext cx="1038542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3</a:t>
              </a:r>
            </a:p>
          </p:txBody>
        </p:sp>
        <p:sp>
          <p:nvSpPr>
            <p:cNvPr id="371" name="Shape 371"/>
            <p:cNvSpPr/>
            <p:nvPr/>
          </p:nvSpPr>
          <p:spPr>
            <a:xfrm>
              <a:off x="12815429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372" name="Shape 372"/>
            <p:cNvSpPr/>
            <p:nvPr/>
          </p:nvSpPr>
          <p:spPr>
            <a:xfrm>
              <a:off x="15649733" y="9195086"/>
              <a:ext cx="1038541" cy="103854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71437" tIns="71437" rIns="71437" bIns="71437" anchor="ctr"/>
            <a:lstStyle>
              <a:lvl1pPr>
                <a:defRPr sz="4000" b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6</a:t>
              </a:r>
            </a:p>
          </p:txBody>
        </p:sp>
        <p:sp>
          <p:nvSpPr>
            <p:cNvPr id="374" name="Shape 374"/>
            <p:cNvSpPr/>
            <p:nvPr/>
          </p:nvSpPr>
          <p:spPr>
            <a:xfrm>
              <a:off x="16436276" y="12508777"/>
              <a:ext cx="7428358" cy="752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71437" tIns="71437" rIns="71437" bIns="71437" anchor="ctr">
              <a:spAutoFit/>
            </a:bodyPr>
            <a:lstStyle/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Image Attribution:  Kevin Dooley, CC BY 2.0, </a:t>
              </a:r>
            </a:p>
            <a:p>
              <a:pPr algn="r">
                <a:defRPr sz="2000" b="0">
                  <a:solidFill>
                    <a:srgbClr val="919191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https:// www.flickr.com/photos/pagedooley/6575053747/</a:t>
              </a:r>
            </a:p>
          </p:txBody>
        </p:sp>
        <p:sp>
          <p:nvSpPr>
            <p:cNvPr id="36" name="Shape 140">
              <a:extLst>
                <a:ext uri="{FF2B5EF4-FFF2-40B4-BE49-F238E27FC236}">
                  <a16:creationId xmlns:a16="http://schemas.microsoft.com/office/drawing/2014/main" id="{58622659-C7B1-1C44-BD8E-58BEC2A185D7}"/>
                </a:ext>
              </a:extLst>
            </p:cNvPr>
            <p:cNvSpPr/>
            <p:nvPr/>
          </p:nvSpPr>
          <p:spPr>
            <a:xfrm rot="16200000">
              <a:off x="17562253" y="615600"/>
              <a:ext cx="3063687" cy="168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" name="Shape 142">
              <a:extLst>
                <a:ext uri="{FF2B5EF4-FFF2-40B4-BE49-F238E27FC236}">
                  <a16:creationId xmlns:a16="http://schemas.microsoft.com/office/drawing/2014/main" id="{B5534CCD-0413-DA45-AB40-71B8418FE582}"/>
                </a:ext>
              </a:extLst>
            </p:cNvPr>
            <p:cNvSpPr/>
            <p:nvPr/>
          </p:nvSpPr>
          <p:spPr>
            <a:xfrm>
              <a:off x="19212262" y="255600"/>
              <a:ext cx="5250697" cy="1092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24800"/>
                </a:lnSpc>
                <a:defRPr sz="7000" b="0" spc="-14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PAGE 132</a:t>
              </a:r>
            </a:p>
          </p:txBody>
        </p:sp>
        <p:sp>
          <p:nvSpPr>
            <p:cNvPr id="38" name="Shape 144">
              <a:extLst>
                <a:ext uri="{FF2B5EF4-FFF2-40B4-BE49-F238E27FC236}">
                  <a16:creationId xmlns:a16="http://schemas.microsoft.com/office/drawing/2014/main" id="{559348DC-01DA-0241-A04B-6E03774FA53D}"/>
                </a:ext>
              </a:extLst>
            </p:cNvPr>
            <p:cNvSpPr/>
            <p:nvPr/>
          </p:nvSpPr>
          <p:spPr>
            <a:xfrm rot="16200000">
              <a:off x="16480800" y="3733069"/>
              <a:ext cx="2107691" cy="1157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1212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Shape 156">
              <a:extLst>
                <a:ext uri="{FF2B5EF4-FFF2-40B4-BE49-F238E27FC236}">
                  <a16:creationId xmlns:a16="http://schemas.microsoft.com/office/drawing/2014/main" id="{F17883FE-C2EE-8345-8961-744D5A1E92E5}"/>
                </a:ext>
              </a:extLst>
            </p:cNvPr>
            <p:cNvSpPr/>
            <p:nvPr/>
          </p:nvSpPr>
          <p:spPr>
            <a:xfrm>
              <a:off x="-233723" y="-21363"/>
              <a:ext cx="17797487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Value Proposition</a:t>
              </a:r>
            </a:p>
          </p:txBody>
        </p:sp>
        <p:sp>
          <p:nvSpPr>
            <p:cNvPr id="40" name="Shape 158">
              <a:extLst>
                <a:ext uri="{FF2B5EF4-FFF2-40B4-BE49-F238E27FC236}">
                  <a16:creationId xmlns:a16="http://schemas.microsoft.com/office/drawing/2014/main" id="{F1A7D020-4DE8-9642-B0B0-21F29E006C52}"/>
                </a:ext>
              </a:extLst>
            </p:cNvPr>
            <p:cNvSpPr/>
            <p:nvPr/>
          </p:nvSpPr>
          <p:spPr>
            <a:xfrm rot="5400000">
              <a:off x="6681600" y="3744627"/>
              <a:ext cx="2321716" cy="1271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EE5150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1" name="Shape 159">
              <a:extLst>
                <a:ext uri="{FF2B5EF4-FFF2-40B4-BE49-F238E27FC236}">
                  <a16:creationId xmlns:a16="http://schemas.microsoft.com/office/drawing/2014/main" id="{9FFCF0F8-E0A7-A04F-BA82-875252EBF7CE}"/>
                </a:ext>
              </a:extLst>
            </p:cNvPr>
            <p:cNvSpPr/>
            <p:nvPr/>
          </p:nvSpPr>
          <p:spPr>
            <a:xfrm>
              <a:off x="-347308" y="2501526"/>
              <a:ext cx="7675139" cy="2324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lvl="3" algn="l" defTabSz="642937">
                <a:lnSpc>
                  <a:spcPts val="34400"/>
                </a:lnSpc>
                <a:defRPr sz="15000" b="0" spc="-3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dirty="0"/>
                <a:t>Canvas</a:t>
              </a:r>
            </a:p>
          </p:txBody>
        </p:sp>
      </p:grpSp>
      <p:sp>
        <p:nvSpPr>
          <p:cNvPr id="381" name="Shape 381"/>
          <p:cNvSpPr/>
          <p:nvPr/>
        </p:nvSpPr>
        <p:spPr>
          <a:xfrm>
            <a:off x="17159425" y="11141085"/>
            <a:ext cx="3687763" cy="2235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2" y="0"/>
                </a:moveTo>
                <a:lnTo>
                  <a:pt x="8659" y="4150"/>
                </a:lnTo>
                <a:lnTo>
                  <a:pt x="1492" y="4150"/>
                </a:lnTo>
                <a:cubicBezTo>
                  <a:pt x="668" y="4150"/>
                  <a:pt x="0" y="5252"/>
                  <a:pt x="0" y="6612"/>
                </a:cubicBezTo>
                <a:lnTo>
                  <a:pt x="0" y="19138"/>
                </a:lnTo>
                <a:cubicBezTo>
                  <a:pt x="0" y="20498"/>
                  <a:pt x="668" y="21600"/>
                  <a:pt x="1492" y="21600"/>
                </a:cubicBezTo>
                <a:lnTo>
                  <a:pt x="20108" y="21600"/>
                </a:lnTo>
                <a:cubicBezTo>
                  <a:pt x="20932" y="21600"/>
                  <a:pt x="21600" y="20498"/>
                  <a:pt x="21600" y="19138"/>
                </a:cubicBezTo>
                <a:lnTo>
                  <a:pt x="21600" y="6612"/>
                </a:lnTo>
                <a:cubicBezTo>
                  <a:pt x="21600" y="5252"/>
                  <a:pt x="20932" y="4150"/>
                  <a:pt x="20108" y="4150"/>
                </a:cubicBezTo>
                <a:lnTo>
                  <a:pt x="13143" y="4150"/>
                </a:lnTo>
                <a:lnTo>
                  <a:pt x="10902" y="0"/>
                </a:lnTo>
                <a:close/>
              </a:path>
            </a:pathLst>
          </a:custGeom>
          <a:solidFill>
            <a:srgbClr val="EE51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000" b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Lorum ipsum dolor sit amet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1335</Words>
  <Application>Microsoft Macintosh PowerPoint</Application>
  <PresentationFormat>Custom</PresentationFormat>
  <Paragraphs>227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Helvetica Neue Medium</vt:lpstr>
      <vt:lpstr>Montserrat-Italic</vt:lpstr>
      <vt:lpstr>Tw Cen MT</vt:lpstr>
      <vt:lpstr>Helvetica Neue</vt:lpstr>
      <vt:lpstr>Palatino</vt:lpstr>
      <vt:lpstr>Montserrat Medium</vt:lpstr>
      <vt:lpstr>Helvetica Light</vt:lpstr>
      <vt:lpstr>Helvetica Neue Light</vt:lpstr>
      <vt:lpstr>Helvetica Neue Thin</vt:lpstr>
      <vt:lpstr>Montserrat Bold</vt:lpstr>
      <vt:lpstr>Montserrat-BoldItalic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Robert Dongas</cp:lastModifiedBy>
  <cp:revision>5</cp:revision>
  <dcterms:modified xsi:type="dcterms:W3CDTF">2020-01-09T04:12:13Z</dcterms:modified>
</cp:coreProperties>
</file>