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24384000" cy="13716000"/>
  <p:notesSz cx="6858000" cy="9144000"/>
  <p:embeddedFontLst>
    <p:embeddedFont>
      <p:font typeface="Avenir Next" panose="020B0503020202020204" pitchFamily="34" charset="0"/>
      <p:regular r:id="rId13"/>
      <p:bold r:id="rId14"/>
      <p:italic r:id="rId15"/>
      <p:boldItalic r:id="rId16"/>
    </p:embeddedFont>
    <p:embeddedFont>
      <p:font typeface="Montserrat Bold" pitchFamily="2" charset="77"/>
      <p:bold r:id="rId17"/>
      <p:italic r:id="rId18"/>
      <p:boldItalic r:id="rId19"/>
    </p:embeddedFont>
    <p:embeddedFont>
      <p:font typeface="Montserrat Medium" pitchFamily="2" charset="77"/>
      <p:regular r:id="rId20"/>
      <p:italic r:id="rId21"/>
    </p:embeddedFont>
    <p:embeddedFont>
      <p:font typeface="Montserrat-BoldItalic" pitchFamily="2" charset="77"/>
      <p:bold r:id="rId22"/>
      <p:italic r:id="rId23"/>
      <p:boldItalic r:id="rId24"/>
    </p:embeddedFont>
    <p:embeddedFont>
      <p:font typeface="Montserrat-Italic" pitchFamily="2" charset="77"/>
      <p:italic r:id="rId25"/>
    </p:embeddedFont>
    <p:embeddedFont>
      <p:font typeface="Tw Cen MT" panose="020B0602020104020603" pitchFamily="34" charset="77"/>
      <p:regular r:id="rId26"/>
      <p:bold r:id="rId27"/>
      <p:italic r:id="rId28"/>
      <p:boldItalic r:id="rId29"/>
    </p:embeddedFont>
  </p:embeddedFont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5150"/>
    <a:srgbClr val="9191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56"/>
    <p:restoredTop sz="94694"/>
  </p:normalViewPr>
  <p:slideViewPr>
    <p:cSldViewPr snapToGrid="0" snapToObjects="1">
      <p:cViewPr varScale="1">
        <p:scale>
          <a:sx n="60" d="100"/>
          <a:sy n="60" d="100"/>
        </p:scale>
        <p:origin x="141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4833937" y="7090171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228600" algn="ctr">
              <a:spcBef>
                <a:spcPts val="0"/>
              </a:spcBef>
              <a:buSzTx/>
              <a:buNone/>
              <a:defRPr sz="5200"/>
            </a:lvl2pPr>
            <a:lvl3pPr marL="0" indent="457200" algn="ctr">
              <a:spcBef>
                <a:spcPts val="0"/>
              </a:spcBef>
              <a:buSzTx/>
              <a:buNone/>
              <a:defRPr sz="5200"/>
            </a:lvl3pPr>
            <a:lvl4pPr marL="0" indent="685800" algn="ctr">
              <a:spcBef>
                <a:spcPts val="0"/>
              </a:spcBef>
              <a:buSzTx/>
              <a:buNone/>
              <a:defRPr sz="5200"/>
            </a:lvl4pPr>
            <a:lvl5pPr marL="0" indent="91440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4833937" y="8947546"/>
            <a:ext cx="14716126" cy="64770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4833937" y="5997575"/>
            <a:ext cx="14716126" cy="8636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6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3047999" y="0"/>
            <a:ext cx="18288001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sz="half" idx="13"/>
          </p:nvPr>
        </p:nvSpPr>
        <p:spPr>
          <a:xfrm>
            <a:off x="5334000" y="946546"/>
            <a:ext cx="13716001" cy="830461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4833937" y="11465718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228600" algn="ctr">
              <a:spcBef>
                <a:spcPts val="0"/>
              </a:spcBef>
              <a:buSzTx/>
              <a:buNone/>
              <a:defRPr sz="5200"/>
            </a:lvl2pPr>
            <a:lvl3pPr marL="0" indent="457200" algn="ctr">
              <a:spcBef>
                <a:spcPts val="0"/>
              </a:spcBef>
              <a:buSzTx/>
              <a:buNone/>
              <a:defRPr sz="5200"/>
            </a:lvl3pPr>
            <a:lvl4pPr marL="0" indent="685800" algn="ctr">
              <a:spcBef>
                <a:spcPts val="0"/>
              </a:spcBef>
              <a:buSzTx/>
              <a:buNone/>
              <a:defRPr sz="5200"/>
            </a:lvl4pPr>
            <a:lvl5pPr marL="0" indent="91440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12495609" y="892968"/>
            <a:ext cx="7500938" cy="115550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4387453" y="6643687"/>
            <a:ext cx="7500938" cy="578643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228600" algn="ctr">
              <a:spcBef>
                <a:spcPts val="0"/>
              </a:spcBef>
              <a:buSzTx/>
              <a:buNone/>
              <a:defRPr sz="5200"/>
            </a:lvl2pPr>
            <a:lvl3pPr marL="0" indent="457200" algn="ctr">
              <a:spcBef>
                <a:spcPts val="0"/>
              </a:spcBef>
              <a:buSzTx/>
              <a:buNone/>
              <a:defRPr sz="5200"/>
            </a:lvl3pPr>
            <a:lvl4pPr marL="0" indent="685800" algn="ctr">
              <a:spcBef>
                <a:spcPts val="0"/>
              </a:spcBef>
              <a:buSzTx/>
              <a:buNone/>
              <a:defRPr sz="5200"/>
            </a:lvl4pPr>
            <a:lvl5pPr marL="0" indent="91440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quarter" idx="13"/>
          </p:nvPr>
        </p:nvSpPr>
        <p:spPr>
          <a:xfrm>
            <a:off x="12495609" y="3643312"/>
            <a:ext cx="7500938" cy="88403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quarter" idx="1"/>
          </p:nvPr>
        </p:nvSpPr>
        <p:spPr>
          <a:xfrm>
            <a:off x="4387453" y="3643312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4500"/>
              </a:spcBef>
              <a:defRPr sz="3800"/>
            </a:lvl1pPr>
            <a:lvl2pPr marL="808264" indent="-465364">
              <a:spcBef>
                <a:spcPts val="4500"/>
              </a:spcBef>
              <a:defRPr sz="3800"/>
            </a:lvl2pPr>
            <a:lvl3pPr marL="1151164" indent="-465364">
              <a:spcBef>
                <a:spcPts val="4500"/>
              </a:spcBef>
              <a:defRPr sz="3800"/>
            </a:lvl3pPr>
            <a:lvl4pPr marL="1494064" indent="-465364">
              <a:spcBef>
                <a:spcPts val="4500"/>
              </a:spcBef>
              <a:defRPr sz="3800"/>
            </a:lvl4pPr>
            <a:lvl5pPr marL="1836964" indent="-465364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3076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12495609" y="7161609"/>
            <a:ext cx="7500938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12495609" y="1250156"/>
            <a:ext cx="7500938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4387453" y="1250156"/>
            <a:ext cx="7500938" cy="1121568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387453" y="357187"/>
            <a:ext cx="15609094" cy="3036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387453" y="3643312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2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11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055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500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944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389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833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278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722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167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ability.gov" TargetMode="External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signthinkmakebreakrepeat.co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ability.gov" TargetMode="External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ability.gov" TargetMode="External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ability.gov" TargetMode="External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ability.gov" TargetMode="External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ability.gov" TargetMode="External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ability.gov" TargetMode="External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AD502F-EFD4-B244-9021-1B0283C5C465}"/>
              </a:ext>
            </a:extLst>
          </p:cNvPr>
          <p:cNvGrpSpPr/>
          <p:nvPr/>
        </p:nvGrpSpPr>
        <p:grpSpPr>
          <a:xfrm>
            <a:off x="-84483" y="-49218"/>
            <a:ext cx="24531625" cy="13158071"/>
            <a:chOff x="-84483" y="-49218"/>
            <a:chExt cx="24531625" cy="13158071"/>
          </a:xfrm>
        </p:grpSpPr>
        <p:pic>
          <p:nvPicPr>
            <p:cNvPr id="119" name="pasted-image.tiff"/>
            <p:cNvPicPr>
              <a:picLocks noChangeAspect="1"/>
            </p:cNvPicPr>
            <p:nvPr/>
          </p:nvPicPr>
          <p:blipFill>
            <a:blip r:embed="rId2"/>
            <a:srcRect l="456" t="20519" r="456" b="10498"/>
            <a:stretch>
              <a:fillRect/>
            </a:stretch>
          </p:blipFill>
          <p:spPr>
            <a:xfrm>
              <a:off x="-12195" y="-49218"/>
              <a:ext cx="24408389" cy="11232058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20" name="Shape 120"/>
            <p:cNvSpPr/>
            <p:nvPr/>
          </p:nvSpPr>
          <p:spPr>
            <a:xfrm>
              <a:off x="-84483" y="-8835"/>
              <a:ext cx="24527566" cy="11219070"/>
            </a:xfrm>
            <a:prstGeom prst="rect">
              <a:avLst/>
            </a:prstGeom>
            <a:solidFill>
              <a:srgbClr val="000000">
                <a:alpha val="39854"/>
              </a:srgbClr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21" name="Shape 121"/>
            <p:cNvSpPr/>
            <p:nvPr/>
          </p:nvSpPr>
          <p:spPr>
            <a:xfrm>
              <a:off x="1150663" y="8178675"/>
              <a:ext cx="15321423" cy="11080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>
              <a:spAutoFit/>
            </a:bodyPr>
            <a:lstStyle>
              <a:lvl1pPr algn="l">
                <a:defRPr sz="5700" i="1">
                  <a:solidFill>
                    <a:srgbClr val="FFFFFF"/>
                  </a:solidFill>
                  <a:effectLst>
                    <a:outerShdw blurRad="25400" dir="18900000" rotWithShape="0">
                      <a:srgbClr val="000000"/>
                    </a:outerShdw>
                  </a:effectLst>
                  <a:latin typeface="Palatino"/>
                  <a:ea typeface="Palatino"/>
                  <a:cs typeface="Palatino"/>
                  <a:sym typeface="Palatino"/>
                </a:defRPr>
              </a:lvl1pPr>
            </a:lstStyle>
            <a:p>
              <a:r>
                <a:t>Learning from listening to your user’s thoughts</a:t>
              </a:r>
            </a:p>
          </p:txBody>
        </p:sp>
        <p:sp>
          <p:nvSpPr>
            <p:cNvPr id="122" name="Shape 122"/>
            <p:cNvSpPr/>
            <p:nvPr/>
          </p:nvSpPr>
          <p:spPr>
            <a:xfrm>
              <a:off x="-63142" y="11257466"/>
              <a:ext cx="24510284" cy="1"/>
            </a:xfrm>
            <a:prstGeom prst="line">
              <a:avLst/>
            </a:prstGeom>
            <a:ln w="203200">
              <a:solidFill>
                <a:srgbClr val="FF283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>
              <a:off x="585599" y="11969021"/>
              <a:ext cx="6941078" cy="10064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l">
                <a:defRPr sz="5700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>
                  <a:solidFill>
                    <a:srgbClr val="EE5150"/>
                  </a:solidFill>
                </a:rPr>
                <a:t>TURN TO: </a:t>
              </a:r>
              <a:r>
                <a:t>Page 124</a:t>
              </a:r>
            </a:p>
          </p:txBody>
        </p:sp>
        <p:sp>
          <p:nvSpPr>
            <p:cNvPr id="124" name="Shape 124"/>
            <p:cNvSpPr/>
            <p:nvPr/>
          </p:nvSpPr>
          <p:spPr>
            <a:xfrm>
              <a:off x="-19199" y="2753564"/>
              <a:ext cx="17447695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25" name="Shape 125"/>
            <p:cNvSpPr/>
            <p:nvPr/>
          </p:nvSpPr>
          <p:spPr>
            <a:xfrm rot="5400000">
              <a:off x="16904365" y="3278725"/>
              <a:ext cx="2321715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26" name="Shape 126"/>
            <p:cNvSpPr/>
            <p:nvPr/>
          </p:nvSpPr>
          <p:spPr>
            <a:xfrm>
              <a:off x="476347" y="1957109"/>
              <a:ext cx="14688145" cy="2476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‘</a:t>
              </a:r>
              <a:r>
                <a:rPr sz="16000" spc="-319" dirty="0"/>
                <a:t>Think Aloud’</a:t>
              </a:r>
            </a:p>
          </p:txBody>
        </p:sp>
        <p:sp>
          <p:nvSpPr>
            <p:cNvPr id="127" name="Shape 127"/>
            <p:cNvSpPr/>
            <p:nvPr/>
          </p:nvSpPr>
          <p:spPr>
            <a:xfrm>
              <a:off x="16994568" y="12661177"/>
              <a:ext cx="6870066" cy="4476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rPr dirty="0"/>
                <a:t>Image Attribution: A</a:t>
              </a:r>
              <a:r>
                <a:rPr dirty="0">
                  <a:solidFill>
                    <a:srgbClr val="919191"/>
                  </a:solidFill>
                </a:rPr>
                <a:t>d</a:t>
              </a:r>
              <a:r>
                <a:rPr dirty="0"/>
                <a:t>apted </a:t>
              </a:r>
              <a:r>
                <a:rPr dirty="0">
                  <a:solidFill>
                    <a:srgbClr val="919191"/>
                  </a:solidFill>
                </a:rPr>
                <a:t>from </a:t>
              </a:r>
              <a:r>
                <a:rPr u="sng" dirty="0">
                  <a:solidFill>
                    <a:srgbClr val="919191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www.usability.gov</a:t>
              </a:r>
              <a:r>
                <a:rPr dirty="0">
                  <a:solidFill>
                    <a:srgbClr val="919191"/>
                  </a:solidFill>
                </a:rPr>
                <a:t> </a:t>
              </a:r>
            </a:p>
          </p:txBody>
        </p:sp>
        <p:sp>
          <p:nvSpPr>
            <p:cNvPr id="128" name="Shape 128"/>
            <p:cNvSpPr/>
            <p:nvPr/>
          </p:nvSpPr>
          <p:spPr>
            <a:xfrm>
              <a:off x="-74732" y="5357789"/>
              <a:ext cx="14688145" cy="2321715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 rot="5400000">
              <a:off x="14076000" y="5882950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420815" y="4587459"/>
              <a:ext cx="15371115" cy="2476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/>
                <a:t>Protocol</a:t>
              </a:r>
            </a:p>
          </p:txBody>
        </p:sp>
      </p:grp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9853B6F-98AE-1941-A242-D7067EF0092D}"/>
              </a:ext>
            </a:extLst>
          </p:cNvPr>
          <p:cNvGrpSpPr/>
          <p:nvPr/>
        </p:nvGrpSpPr>
        <p:grpSpPr>
          <a:xfrm>
            <a:off x="-36937" y="720955"/>
            <a:ext cx="24457874" cy="13025113"/>
            <a:chOff x="-36937" y="720955"/>
            <a:chExt cx="24457874" cy="13025113"/>
          </a:xfrm>
        </p:grpSpPr>
        <p:pic>
          <p:nvPicPr>
            <p:cNvPr id="331" name="pasted-image.pdf"/>
            <p:cNvPicPr>
              <a:picLocks noChangeAspect="1"/>
            </p:cNvPicPr>
            <p:nvPr/>
          </p:nvPicPr>
          <p:blipFill>
            <a:blip r:embed="rId2"/>
            <a:srcRect l="27630"/>
            <a:stretch>
              <a:fillRect/>
            </a:stretch>
          </p:blipFill>
          <p:spPr>
            <a:xfrm rot="10800000">
              <a:off x="4304849" y="720955"/>
              <a:ext cx="20114295" cy="13021637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332" name="pasted-image.pdf"/>
            <p:cNvPicPr>
              <a:picLocks noChangeAspect="1"/>
            </p:cNvPicPr>
            <p:nvPr/>
          </p:nvPicPr>
          <p:blipFill>
            <a:blip r:embed="rId2"/>
            <a:srcRect t="33454" r="50402"/>
            <a:stretch>
              <a:fillRect/>
            </a:stretch>
          </p:blipFill>
          <p:spPr>
            <a:xfrm rot="10800000">
              <a:off x="-4557" y="6312722"/>
              <a:ext cx="11825051" cy="7433346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333" name="Shape 333"/>
            <p:cNvSpPr/>
            <p:nvPr/>
          </p:nvSpPr>
          <p:spPr>
            <a:xfrm>
              <a:off x="-36937" y="12049959"/>
              <a:ext cx="24457874" cy="1"/>
            </a:xfrm>
            <a:prstGeom prst="line">
              <a:avLst/>
            </a:prstGeom>
            <a:ln w="215900">
              <a:solidFill>
                <a:srgbClr val="FFFFFF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34" name="Shape 334"/>
            <p:cNvSpPr/>
            <p:nvPr/>
          </p:nvSpPr>
          <p:spPr>
            <a:xfrm>
              <a:off x="975503" y="891390"/>
              <a:ext cx="3253868" cy="47783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>
              <a:spAutoFit/>
            </a:bodyPr>
            <a:lstStyle/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Design.</a:t>
              </a:r>
            </a:p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Think</a:t>
              </a:r>
            </a:p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Make.</a:t>
              </a:r>
            </a:p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Break. </a:t>
              </a:r>
            </a:p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Repeat.</a:t>
              </a:r>
            </a:p>
          </p:txBody>
        </p:sp>
        <p:sp>
          <p:nvSpPr>
            <p:cNvPr id="335" name="Shape 335"/>
            <p:cNvSpPr/>
            <p:nvPr/>
          </p:nvSpPr>
          <p:spPr>
            <a:xfrm>
              <a:off x="8634748" y="2755150"/>
              <a:ext cx="14424722" cy="260648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>
              <a:spAutoFit/>
            </a:bodyPr>
            <a:lstStyle/>
            <a:p>
              <a:pPr algn="l" defTabSz="457200">
                <a:defRPr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This work is licensed under a Creative Commons Attribution-</a:t>
              </a:r>
              <a:r>
                <a:rPr dirty="0" err="1"/>
                <a:t>NonCommercial</a:t>
              </a:r>
              <a:r>
                <a:rPr dirty="0"/>
                <a:t>-</a:t>
              </a:r>
              <a:r>
                <a:rPr dirty="0" err="1"/>
                <a:t>ShareAlike</a:t>
              </a:r>
              <a:r>
                <a:rPr dirty="0"/>
                <a:t> 4.0 International License. Designed by the authors of “Design. Think. Make. Break. Repeat. A Handbook of Methods” (BIS Publishers).</a:t>
              </a:r>
            </a:p>
            <a:p>
              <a:pPr algn="l" defTabSz="457200">
                <a:defRPr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u="sng" dirty="0">
                  <a:solidFill>
                    <a:schemeClr val="bg1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www.designthinkmakebreakrepeat.com</a:t>
              </a:r>
            </a:p>
          </p:txBody>
        </p:sp>
        <p:sp>
          <p:nvSpPr>
            <p:cNvPr id="336" name="Shape 336"/>
            <p:cNvSpPr/>
            <p:nvPr/>
          </p:nvSpPr>
          <p:spPr>
            <a:xfrm>
              <a:off x="746861" y="6774665"/>
              <a:ext cx="23078331" cy="47275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>
              <a:spAutoFit/>
            </a:bodyPr>
            <a:lstStyle/>
            <a:p>
              <a:pPr algn="l" defTabSz="457200">
                <a:defRPr sz="4000" b="0">
                  <a:solidFill>
                    <a:srgbClr val="FFFFFF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How to use these slides</a:t>
              </a:r>
            </a:p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r>
                <a:t>These companion slides for the published book “Design Think Make Break Repeat: A Handbook of Methods”, support facilitation of the published exercises during workshops, tutorials or other guided design sessions. </a:t>
              </a:r>
            </a:p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endParaRPr/>
            </a:p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r>
                <a:rPr b="1">
                  <a:latin typeface="Montserrat-BoldItalic"/>
                  <a:ea typeface="Montserrat-BoldItalic"/>
                  <a:cs typeface="Montserrat-BoldItalic"/>
                  <a:sym typeface="Montserrat-BoldItalic"/>
                </a:rPr>
                <a:t>Slide 1: Title.</a:t>
              </a:r>
              <a:r>
                <a:t> Introduce the method, using the description from the book.</a:t>
              </a:r>
            </a:p>
            <a:p>
              <a:pPr algn="l" defTabSz="457200">
                <a:defRPr i="1">
                  <a:solidFill>
                    <a:srgbClr val="FFFFFF"/>
                  </a:solidFill>
                  <a:latin typeface="Montserrat-BoldItalic"/>
                  <a:ea typeface="Montserrat-BoldItalic"/>
                  <a:cs typeface="Montserrat-BoldItalic"/>
                  <a:sym typeface="Montserrat-BoldItalic"/>
                </a:defRPr>
              </a:pPr>
              <a:r>
                <a:t>Slide 2: Examples. </a:t>
              </a:r>
              <a:r>
                <a:rPr b="0">
                  <a:latin typeface="Montserrat-Italic"/>
                  <a:ea typeface="Montserrat-Italic"/>
                  <a:cs typeface="Montserrat-Italic"/>
                  <a:sym typeface="Montserrat-Italic"/>
                </a:rPr>
                <a:t>Use this slide to add your own images/examples of the method in use, or extra information.</a:t>
              </a:r>
              <a:r>
                <a:t> </a:t>
              </a:r>
            </a:p>
            <a:p>
              <a:pPr algn="l" defTabSz="457200">
                <a:defRPr i="1">
                  <a:solidFill>
                    <a:srgbClr val="FFFFFF"/>
                  </a:solidFill>
                  <a:latin typeface="Montserrat-BoldItalic"/>
                  <a:ea typeface="Montserrat-BoldItalic"/>
                  <a:cs typeface="Montserrat-BoldItalic"/>
                  <a:sym typeface="Montserrat-BoldItalic"/>
                </a:defRPr>
              </a:pPr>
              <a:r>
                <a:t>Slide 3+: Steps. </a:t>
              </a:r>
              <a:r>
                <a:rPr b="0">
                  <a:latin typeface="Montserrat-Italic"/>
                  <a:ea typeface="Montserrat-Italic"/>
                  <a:cs typeface="Montserrat-Italic"/>
                  <a:sym typeface="Montserrat-Italic"/>
                </a:rPr>
                <a:t>Use one slide for each step of the method, to track timing and progress. The tip boxes can be used to offer extra guidance for specific steps, where needed. </a:t>
              </a:r>
            </a:p>
            <a:p>
              <a:pPr algn="l" defTabSz="457200">
                <a:defRPr i="1">
                  <a:solidFill>
                    <a:srgbClr val="FFFFFF"/>
                  </a:solidFill>
                  <a:latin typeface="Montserrat-BoldItalic"/>
                  <a:ea typeface="Montserrat-BoldItalic"/>
                  <a:cs typeface="Montserrat-BoldItalic"/>
                  <a:sym typeface="Montserrat-BoldItalic"/>
                </a:defRPr>
              </a:pPr>
              <a:r>
                <a:t>Slide 4: Sharing. </a:t>
              </a:r>
              <a:r>
                <a:rPr b="0">
                  <a:latin typeface="Montserrat-Italic"/>
                  <a:ea typeface="Montserrat-Italic"/>
                  <a:cs typeface="Montserrat-Italic"/>
                  <a:sym typeface="Montserrat-Italic"/>
                </a:rPr>
                <a:t>Results of the exercise are shared and discussed, in an appropriate format.</a:t>
              </a:r>
            </a:p>
          </p:txBody>
        </p:sp>
        <p:sp>
          <p:nvSpPr>
            <p:cNvPr id="337" name="Shape 337"/>
            <p:cNvSpPr/>
            <p:nvPr/>
          </p:nvSpPr>
          <p:spPr>
            <a:xfrm>
              <a:off x="16322992" y="12661177"/>
              <a:ext cx="7541642" cy="4476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>
              <a:lvl1pPr algn="r">
                <a:defRPr sz="2000" b="0">
                  <a:solidFill>
                    <a:srgbClr val="FFFFFF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Slide design by: Hamish Henderson, Madeleine Borthwick</a:t>
              </a:r>
            </a:p>
          </p:txBody>
        </p:sp>
      </p:grp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51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688027" y="5976336"/>
            <a:ext cx="3419298" cy="981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lnSpc>
                <a:spcPts val="7500"/>
              </a:lnSpc>
              <a:defRPr sz="5400" b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Example: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371E849-52C6-DE4F-949A-B1F35218C724}"/>
              </a:ext>
            </a:extLst>
          </p:cNvPr>
          <p:cNvGrpSpPr/>
          <p:nvPr/>
        </p:nvGrpSpPr>
        <p:grpSpPr>
          <a:xfrm>
            <a:off x="-325372" y="-39439"/>
            <a:ext cx="24190006" cy="13402292"/>
            <a:chOff x="-325372" y="-39439"/>
            <a:chExt cx="24190006" cy="13402292"/>
          </a:xfrm>
        </p:grpSpPr>
        <p:sp>
          <p:nvSpPr>
            <p:cNvPr id="132" name="Shape 132"/>
            <p:cNvSpPr/>
            <p:nvPr/>
          </p:nvSpPr>
          <p:spPr>
            <a:xfrm>
              <a:off x="-118211" y="-1565"/>
              <a:ext cx="17141511" cy="5403564"/>
            </a:xfrm>
            <a:prstGeom prst="rect">
              <a:avLst/>
            </a:pr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 rot="5400000">
              <a:off x="15782400" y="1188464"/>
              <a:ext cx="5428512" cy="2972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34" name="Shape 134"/>
            <p:cNvSpPr/>
            <p:nvPr/>
          </p:nvSpPr>
          <p:spPr>
            <a:xfrm>
              <a:off x="-325372" y="411879"/>
              <a:ext cx="16568754" cy="492442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defRPr sz="15000" spc="-300">
                  <a:solidFill>
                    <a:srgbClr val="EE5150"/>
                  </a:solidFill>
                  <a:latin typeface="Avenir Next"/>
                  <a:ea typeface="Avenir Next"/>
                  <a:cs typeface="Avenir Next"/>
                  <a:sym typeface="Avenir Next"/>
                </a:defRPr>
              </a:pPr>
              <a:r>
                <a:rPr sz="16000" spc="-319" dirty="0"/>
                <a:t>Think Aloud</a:t>
              </a:r>
              <a:r>
                <a:rPr lang="en-AU" sz="16000" spc="-319" dirty="0"/>
                <a:t> 	</a:t>
              </a:r>
              <a:r>
                <a:rPr sz="16000" spc="-319" dirty="0"/>
                <a:t>Protocol</a:t>
              </a:r>
            </a:p>
          </p:txBody>
        </p:sp>
        <p:sp>
          <p:nvSpPr>
            <p:cNvPr id="136" name="Shape 136"/>
            <p:cNvSpPr/>
            <p:nvPr/>
          </p:nvSpPr>
          <p:spPr>
            <a:xfrm>
              <a:off x="18745136" y="12915177"/>
              <a:ext cx="5119498" cy="4476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rPr>
                  <a:solidFill>
                    <a:srgbClr val="FFFFFF"/>
                  </a:solidFill>
                </a:rPr>
                <a:t>Image Attribution: Lorum ipsum dolor</a:t>
              </a:r>
              <a:r>
                <a:t> </a:t>
              </a:r>
            </a:p>
          </p:txBody>
        </p:sp>
      </p:grp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/>
        </p:nvSpPr>
        <p:spPr>
          <a:xfrm>
            <a:off x="20261481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[2 mins]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56DEBC7-6675-4E4B-843A-2CAE566F8560}"/>
              </a:ext>
            </a:extLst>
          </p:cNvPr>
          <p:cNvGrpSpPr/>
          <p:nvPr/>
        </p:nvGrpSpPr>
        <p:grpSpPr>
          <a:xfrm>
            <a:off x="-125701" y="-101506"/>
            <a:ext cx="24589598" cy="13210359"/>
            <a:chOff x="-125701" y="-101506"/>
            <a:chExt cx="24589598" cy="13210359"/>
          </a:xfrm>
        </p:grpSpPr>
        <p:pic>
          <p:nvPicPr>
            <p:cNvPr id="138" name="pasted-image.tiff"/>
            <p:cNvPicPr>
              <a:picLocks noChangeAspect="1"/>
            </p:cNvPicPr>
            <p:nvPr/>
          </p:nvPicPr>
          <p:blipFill>
            <a:blip r:embed="rId2"/>
            <a:srcRect l="456" t="26956" r="456" b="26215"/>
            <a:stretch>
              <a:fillRect/>
            </a:stretch>
          </p:blipFill>
          <p:spPr>
            <a:xfrm>
              <a:off x="-39288" y="-101506"/>
              <a:ext cx="19485277" cy="6086954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39" name="Shape 139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19213200" y="255600"/>
              <a:ext cx="5250697" cy="10922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124</a:t>
              </a:r>
            </a:p>
          </p:txBody>
        </p:sp>
        <p:sp>
          <p:nvSpPr>
            <p:cNvPr id="143" name="Shape 143"/>
            <p:cNvSpPr/>
            <p:nvPr/>
          </p:nvSpPr>
          <p:spPr>
            <a:xfrm>
              <a:off x="-110395" y="609796"/>
              <a:ext cx="14907640" cy="2321715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44" name="Shape 144"/>
            <p:cNvSpPr/>
            <p:nvPr/>
          </p:nvSpPr>
          <p:spPr>
            <a:xfrm rot="5400000">
              <a:off x="14259490" y="1134957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385152" y="-82157"/>
              <a:ext cx="15144734" cy="2476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/>
                <a:t>‘Think Aloud’</a:t>
              </a:r>
            </a:p>
          </p:txBody>
        </p:sp>
        <p:sp>
          <p:nvSpPr>
            <p:cNvPr id="146" name="Shape 146"/>
            <p:cNvSpPr/>
            <p:nvPr/>
          </p:nvSpPr>
          <p:spPr>
            <a:xfrm>
              <a:off x="15495968" y="12661177"/>
              <a:ext cx="6870066" cy="4476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rPr dirty="0"/>
                <a:t>Image Attribution: Adapted </a:t>
              </a:r>
              <a:r>
                <a:rPr dirty="0">
                  <a:solidFill>
                    <a:srgbClr val="919191"/>
                  </a:solidFill>
                </a:rPr>
                <a:t>from </a:t>
              </a:r>
              <a:r>
                <a:rPr u="sng" dirty="0">
                  <a:solidFill>
                    <a:srgbClr val="919191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www.usability.gov</a:t>
              </a:r>
              <a:r>
                <a:rPr dirty="0">
                  <a:solidFill>
                    <a:srgbClr val="919191"/>
                  </a:solidFill>
                </a:rPr>
                <a:t> </a:t>
              </a:r>
            </a:p>
          </p:txBody>
        </p:sp>
        <p:sp>
          <p:nvSpPr>
            <p:cNvPr id="147" name="Shape 147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EE515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149" name="Shape 149"/>
            <p:cNvSpPr/>
            <p:nvPr/>
          </p:nvSpPr>
          <p:spPr>
            <a:xfrm>
              <a:off x="1334644" y="6636377"/>
              <a:ext cx="21354888" cy="16287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In this exercise you will use the think-aloud protocol method for evaluating an existing prototype to gain insights about what is actually happening while users interact with the product. Record your data in the provided template (p.190).</a:t>
              </a:r>
            </a:p>
          </p:txBody>
        </p:sp>
        <p:sp>
          <p:nvSpPr>
            <p:cNvPr id="150" name="Shape 150"/>
            <p:cNvSpPr/>
            <p:nvPr/>
          </p:nvSpPr>
          <p:spPr>
            <a:xfrm>
              <a:off x="20794536" y="9195086"/>
              <a:ext cx="1038542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151" name="Shape 151"/>
            <p:cNvSpPr/>
            <p:nvPr/>
          </p:nvSpPr>
          <p:spPr>
            <a:xfrm>
              <a:off x="5718044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152" name="Shape 152"/>
            <p:cNvSpPr/>
            <p:nvPr/>
          </p:nvSpPr>
          <p:spPr>
            <a:xfrm>
              <a:off x="9686286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153" name="Shape 153"/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54" name="Shape 154"/>
            <p:cNvSpPr/>
            <p:nvPr/>
          </p:nvSpPr>
          <p:spPr>
            <a:xfrm>
              <a:off x="18112142" y="3266047"/>
              <a:ext cx="6328532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155" name="Shape 155"/>
            <p:cNvSpPr/>
            <p:nvPr/>
          </p:nvSpPr>
          <p:spPr>
            <a:xfrm>
              <a:off x="19161693" y="3539506"/>
              <a:ext cx="5060189" cy="15525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YOU WILL NEED</a:t>
              </a:r>
              <a:br/>
              <a:r>
                <a:rPr>
                  <a:latin typeface="Montserrat Medium"/>
                  <a:ea typeface="Montserrat Medium"/>
                  <a:cs typeface="Montserrat Medium"/>
                  <a:sym typeface="Montserrat Medium"/>
                </a:rPr>
                <a:t>Partner, paper, pen,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>
                  <a:latin typeface="Montserrat Medium"/>
                  <a:ea typeface="Montserrat Medium"/>
                  <a:cs typeface="Montserrat Medium"/>
                  <a:sym typeface="Montserrat Medium"/>
                </a:rPr>
                <a:t> audio recorder (optional)</a:t>
              </a:r>
            </a:p>
          </p:txBody>
        </p:sp>
        <p:sp>
          <p:nvSpPr>
            <p:cNvPr id="156" name="Shape 156"/>
            <p:cNvSpPr/>
            <p:nvPr/>
          </p:nvSpPr>
          <p:spPr>
            <a:xfrm>
              <a:off x="13480805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157" name="Shape 157"/>
            <p:cNvSpPr/>
            <p:nvPr/>
          </p:nvSpPr>
          <p:spPr>
            <a:xfrm>
              <a:off x="17275322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159" name="Shape 159"/>
            <p:cNvSpPr/>
            <p:nvPr/>
          </p:nvSpPr>
          <p:spPr>
            <a:xfrm>
              <a:off x="-125701" y="3057910"/>
              <a:ext cx="10631907" cy="2321715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60" name="Shape 160"/>
            <p:cNvSpPr/>
            <p:nvPr/>
          </p:nvSpPr>
          <p:spPr>
            <a:xfrm rot="5400000">
              <a:off x="9976984" y="3583071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61" name="Shape 161"/>
            <p:cNvSpPr/>
            <p:nvPr/>
          </p:nvSpPr>
          <p:spPr>
            <a:xfrm>
              <a:off x="369845" y="2287579"/>
              <a:ext cx="9959066" cy="2476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/>
                <a:t>Protocol</a:t>
              </a:r>
            </a:p>
          </p:txBody>
        </p:sp>
      </p:grpSp>
      <p:sp>
        <p:nvSpPr>
          <p:cNvPr id="162" name="Shape 162"/>
          <p:cNvSpPr/>
          <p:nvPr/>
        </p:nvSpPr>
        <p:spPr>
          <a:xfrm>
            <a:off x="153602" y="10949247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  <p:sp>
        <p:nvSpPr>
          <p:cNvPr id="163" name="Shape 163"/>
          <p:cNvSpPr/>
          <p:nvPr/>
        </p:nvSpPr>
        <p:spPr>
          <a:xfrm>
            <a:off x="16742266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[flexible] </a:t>
            </a:r>
          </a:p>
        </p:txBody>
      </p:sp>
      <p:sp>
        <p:nvSpPr>
          <p:cNvPr id="164" name="Shape 164"/>
          <p:cNvSpPr/>
          <p:nvPr/>
        </p:nvSpPr>
        <p:spPr>
          <a:xfrm>
            <a:off x="12947749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[flexible] </a:t>
            </a:r>
          </a:p>
        </p:txBody>
      </p:sp>
      <p:sp>
        <p:nvSpPr>
          <p:cNvPr id="165" name="Shape 165"/>
          <p:cNvSpPr/>
          <p:nvPr/>
        </p:nvSpPr>
        <p:spPr>
          <a:xfrm>
            <a:off x="9153232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[flexible] </a:t>
            </a:r>
          </a:p>
        </p:txBody>
      </p:sp>
      <p:sp>
        <p:nvSpPr>
          <p:cNvPr id="166" name="Shape 166"/>
          <p:cNvSpPr/>
          <p:nvPr/>
        </p:nvSpPr>
        <p:spPr>
          <a:xfrm>
            <a:off x="5184988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 </a:t>
            </a:r>
          </a:p>
        </p:txBody>
      </p:sp>
      <p:sp>
        <p:nvSpPr>
          <p:cNvPr id="167" name="Shape 167"/>
          <p:cNvSpPr/>
          <p:nvPr/>
        </p:nvSpPr>
        <p:spPr>
          <a:xfrm>
            <a:off x="945158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[flexible] 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/>
          <p:nvPr/>
        </p:nvSpPr>
        <p:spPr>
          <a:xfrm>
            <a:off x="20261481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[2 mins] </a:t>
            </a:r>
          </a:p>
        </p:txBody>
      </p:sp>
      <p:sp>
        <p:nvSpPr>
          <p:cNvPr id="193" name="Shape 193"/>
          <p:cNvSpPr/>
          <p:nvPr/>
        </p:nvSpPr>
        <p:spPr>
          <a:xfrm>
            <a:off x="4393432" y="10949247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  <p:sp>
        <p:nvSpPr>
          <p:cNvPr id="194" name="Shape 194"/>
          <p:cNvSpPr/>
          <p:nvPr/>
        </p:nvSpPr>
        <p:spPr>
          <a:xfrm>
            <a:off x="16742266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[flexible] </a:t>
            </a:r>
          </a:p>
        </p:txBody>
      </p:sp>
      <p:sp>
        <p:nvSpPr>
          <p:cNvPr id="195" name="Shape 195"/>
          <p:cNvSpPr/>
          <p:nvPr/>
        </p:nvSpPr>
        <p:spPr>
          <a:xfrm>
            <a:off x="12947749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[flexible] </a:t>
            </a:r>
          </a:p>
        </p:txBody>
      </p:sp>
      <p:sp>
        <p:nvSpPr>
          <p:cNvPr id="196" name="Shape 196"/>
          <p:cNvSpPr/>
          <p:nvPr/>
        </p:nvSpPr>
        <p:spPr>
          <a:xfrm>
            <a:off x="9153232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[flexible] </a:t>
            </a:r>
          </a:p>
        </p:txBody>
      </p:sp>
      <p:sp>
        <p:nvSpPr>
          <p:cNvPr id="197" name="Shape 197"/>
          <p:cNvSpPr/>
          <p:nvPr/>
        </p:nvSpPr>
        <p:spPr>
          <a:xfrm>
            <a:off x="5184988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 </a:t>
            </a:r>
          </a:p>
        </p:txBody>
      </p:sp>
      <p:sp>
        <p:nvSpPr>
          <p:cNvPr id="198" name="Shape 198"/>
          <p:cNvSpPr/>
          <p:nvPr/>
        </p:nvSpPr>
        <p:spPr>
          <a:xfrm>
            <a:off x="945158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[flexible]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0C4ACE8-E0CA-C74F-B2B3-CB72273AE0B7}"/>
              </a:ext>
            </a:extLst>
          </p:cNvPr>
          <p:cNvGrpSpPr/>
          <p:nvPr/>
        </p:nvGrpSpPr>
        <p:grpSpPr>
          <a:xfrm>
            <a:off x="-125701" y="-101506"/>
            <a:ext cx="24589598" cy="13210359"/>
            <a:chOff x="-125701" y="-101506"/>
            <a:chExt cx="24589598" cy="13210359"/>
          </a:xfrm>
        </p:grpSpPr>
        <p:pic>
          <p:nvPicPr>
            <p:cNvPr id="169" name="pasted-image.tiff"/>
            <p:cNvPicPr>
              <a:picLocks noChangeAspect="1"/>
            </p:cNvPicPr>
            <p:nvPr/>
          </p:nvPicPr>
          <p:blipFill>
            <a:blip r:embed="rId2"/>
            <a:srcRect l="456" t="26956" r="456" b="26215"/>
            <a:stretch>
              <a:fillRect/>
            </a:stretch>
          </p:blipFill>
          <p:spPr>
            <a:xfrm>
              <a:off x="-39288" y="-101506"/>
              <a:ext cx="19485277" cy="6086954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70" name="Shape 170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72" name="Shape 172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74" name="Shape 174"/>
            <p:cNvSpPr/>
            <p:nvPr/>
          </p:nvSpPr>
          <p:spPr>
            <a:xfrm>
              <a:off x="-110395" y="609796"/>
              <a:ext cx="14907640" cy="2321715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75" name="Shape 175"/>
            <p:cNvSpPr/>
            <p:nvPr/>
          </p:nvSpPr>
          <p:spPr>
            <a:xfrm rot="5400000">
              <a:off x="14259490" y="1134957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78" name="Shape 178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79" name="Shape 179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180" name="Shape 180"/>
            <p:cNvSpPr/>
            <p:nvPr/>
          </p:nvSpPr>
          <p:spPr>
            <a:xfrm>
              <a:off x="1334644" y="6636377"/>
              <a:ext cx="21354888" cy="16287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In this exercise you will use the think-aloud protocol method for evaluating an existing prototype to gain insights about what is actually happening while users interact with the product. Record your data in the provided template (p.190).</a:t>
              </a:r>
            </a:p>
          </p:txBody>
        </p:sp>
        <p:sp>
          <p:nvSpPr>
            <p:cNvPr id="181" name="Shape 181"/>
            <p:cNvSpPr/>
            <p:nvPr/>
          </p:nvSpPr>
          <p:spPr>
            <a:xfrm>
              <a:off x="20794536" y="9195086"/>
              <a:ext cx="1038542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182" name="Shape 182"/>
            <p:cNvSpPr/>
            <p:nvPr/>
          </p:nvSpPr>
          <p:spPr>
            <a:xfrm>
              <a:off x="5718044" y="9195086"/>
              <a:ext cx="1038541" cy="1038541"/>
            </a:xfrm>
            <a:prstGeom prst="ellipse">
              <a:avLst/>
            </a:prstGeom>
            <a:solidFill>
              <a:srgbClr val="EE515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183" name="Shape 183"/>
            <p:cNvSpPr/>
            <p:nvPr/>
          </p:nvSpPr>
          <p:spPr>
            <a:xfrm>
              <a:off x="9686286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185" name="Shape 185"/>
            <p:cNvSpPr/>
            <p:nvPr/>
          </p:nvSpPr>
          <p:spPr>
            <a:xfrm>
              <a:off x="18112142" y="3266047"/>
              <a:ext cx="6328532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186" name="Shape 186"/>
            <p:cNvSpPr/>
            <p:nvPr/>
          </p:nvSpPr>
          <p:spPr>
            <a:xfrm>
              <a:off x="19161693" y="3539506"/>
              <a:ext cx="5060189" cy="15525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YOU WILL NEED</a:t>
              </a:r>
              <a:br/>
              <a:r>
                <a:rPr>
                  <a:latin typeface="Montserrat Medium"/>
                  <a:ea typeface="Montserrat Medium"/>
                  <a:cs typeface="Montserrat Medium"/>
                  <a:sym typeface="Montserrat Medium"/>
                </a:rPr>
                <a:t>Partner, paper, pen,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>
                  <a:latin typeface="Montserrat Medium"/>
                  <a:ea typeface="Montserrat Medium"/>
                  <a:cs typeface="Montserrat Medium"/>
                  <a:sym typeface="Montserrat Medium"/>
                </a:rPr>
                <a:t> audio recorder (optional)</a:t>
              </a:r>
            </a:p>
          </p:txBody>
        </p:sp>
        <p:sp>
          <p:nvSpPr>
            <p:cNvPr id="187" name="Shape 187"/>
            <p:cNvSpPr/>
            <p:nvPr/>
          </p:nvSpPr>
          <p:spPr>
            <a:xfrm>
              <a:off x="13480805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188" name="Shape 188"/>
            <p:cNvSpPr/>
            <p:nvPr/>
          </p:nvSpPr>
          <p:spPr>
            <a:xfrm>
              <a:off x="17275322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190" name="Shape 190"/>
            <p:cNvSpPr/>
            <p:nvPr/>
          </p:nvSpPr>
          <p:spPr>
            <a:xfrm>
              <a:off x="-125701" y="3057910"/>
              <a:ext cx="10631907" cy="2321715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91" name="Shape 191"/>
            <p:cNvSpPr/>
            <p:nvPr/>
          </p:nvSpPr>
          <p:spPr>
            <a:xfrm rot="5400000">
              <a:off x="9976984" y="3583071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2" name="Shape 140">
              <a:extLst>
                <a:ext uri="{FF2B5EF4-FFF2-40B4-BE49-F238E27FC236}">
                  <a16:creationId xmlns:a16="http://schemas.microsoft.com/office/drawing/2014/main" id="{815846C3-D688-024D-8CBC-7E56095D3E6A}"/>
                </a:ext>
              </a:extLst>
            </p:cNvPr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3" name="Shape 142">
              <a:extLst>
                <a:ext uri="{FF2B5EF4-FFF2-40B4-BE49-F238E27FC236}">
                  <a16:creationId xmlns:a16="http://schemas.microsoft.com/office/drawing/2014/main" id="{56F54E4F-8A34-F34C-8F0D-B3BDF55B1A1E}"/>
                </a:ext>
              </a:extLst>
            </p:cNvPr>
            <p:cNvSpPr/>
            <p:nvPr/>
          </p:nvSpPr>
          <p:spPr>
            <a:xfrm>
              <a:off x="19213200" y="255600"/>
              <a:ext cx="5250697" cy="10922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124</a:t>
              </a:r>
            </a:p>
          </p:txBody>
        </p:sp>
        <p:sp>
          <p:nvSpPr>
            <p:cNvPr id="34" name="Shape 145">
              <a:extLst>
                <a:ext uri="{FF2B5EF4-FFF2-40B4-BE49-F238E27FC236}">
                  <a16:creationId xmlns:a16="http://schemas.microsoft.com/office/drawing/2014/main" id="{E4B4A279-A3E9-9B41-95A7-F9ECA81F7658}"/>
                </a:ext>
              </a:extLst>
            </p:cNvPr>
            <p:cNvSpPr/>
            <p:nvPr/>
          </p:nvSpPr>
          <p:spPr>
            <a:xfrm>
              <a:off x="385152" y="-82157"/>
              <a:ext cx="15144734" cy="2476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/>
                <a:t>‘Think Aloud’</a:t>
              </a:r>
            </a:p>
          </p:txBody>
        </p:sp>
        <p:sp>
          <p:nvSpPr>
            <p:cNvPr id="35" name="Shape 146">
              <a:extLst>
                <a:ext uri="{FF2B5EF4-FFF2-40B4-BE49-F238E27FC236}">
                  <a16:creationId xmlns:a16="http://schemas.microsoft.com/office/drawing/2014/main" id="{298EC2C2-155D-B845-AC47-B6B5414664F5}"/>
                </a:ext>
              </a:extLst>
            </p:cNvPr>
            <p:cNvSpPr/>
            <p:nvPr/>
          </p:nvSpPr>
          <p:spPr>
            <a:xfrm>
              <a:off x="15495968" y="12661177"/>
              <a:ext cx="6870066" cy="4476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rPr dirty="0"/>
                <a:t>Image Attribution: Adapted </a:t>
              </a:r>
              <a:r>
                <a:rPr dirty="0">
                  <a:solidFill>
                    <a:srgbClr val="919191"/>
                  </a:solidFill>
                </a:rPr>
                <a:t>from </a:t>
              </a:r>
              <a:r>
                <a:rPr u="sng" dirty="0">
                  <a:solidFill>
                    <a:srgbClr val="919191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www.usability.gov</a:t>
              </a:r>
              <a:r>
                <a:rPr dirty="0">
                  <a:solidFill>
                    <a:srgbClr val="919191"/>
                  </a:solidFill>
                </a:rPr>
                <a:t> </a:t>
              </a:r>
            </a:p>
          </p:txBody>
        </p:sp>
        <p:sp>
          <p:nvSpPr>
            <p:cNvPr id="36" name="Shape 153">
              <a:extLst>
                <a:ext uri="{FF2B5EF4-FFF2-40B4-BE49-F238E27FC236}">
                  <a16:creationId xmlns:a16="http://schemas.microsoft.com/office/drawing/2014/main" id="{8389E690-3468-0444-BA01-B80C1D40CC93}"/>
                </a:ext>
              </a:extLst>
            </p:cNvPr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7" name="Shape 161">
              <a:extLst>
                <a:ext uri="{FF2B5EF4-FFF2-40B4-BE49-F238E27FC236}">
                  <a16:creationId xmlns:a16="http://schemas.microsoft.com/office/drawing/2014/main" id="{C5AEADC7-5CA7-7844-A648-10012C8FCB15}"/>
                </a:ext>
              </a:extLst>
            </p:cNvPr>
            <p:cNvSpPr/>
            <p:nvPr/>
          </p:nvSpPr>
          <p:spPr>
            <a:xfrm>
              <a:off x="369845" y="2287579"/>
              <a:ext cx="9959066" cy="2476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/>
                <a:t>Protocol</a:t>
              </a:r>
            </a:p>
          </p:txBody>
        </p:sp>
      </p:grp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/>
        </p:nvSpPr>
        <p:spPr>
          <a:xfrm>
            <a:off x="20261481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[2 mins] </a:t>
            </a:r>
          </a:p>
        </p:txBody>
      </p:sp>
      <p:sp>
        <p:nvSpPr>
          <p:cNvPr id="224" name="Shape 224"/>
          <p:cNvSpPr/>
          <p:nvPr/>
        </p:nvSpPr>
        <p:spPr>
          <a:xfrm>
            <a:off x="8361674" y="11163560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  <p:sp>
        <p:nvSpPr>
          <p:cNvPr id="225" name="Shape 225"/>
          <p:cNvSpPr/>
          <p:nvPr/>
        </p:nvSpPr>
        <p:spPr>
          <a:xfrm>
            <a:off x="16742266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[flexible] </a:t>
            </a:r>
          </a:p>
        </p:txBody>
      </p:sp>
      <p:sp>
        <p:nvSpPr>
          <p:cNvPr id="226" name="Shape 226"/>
          <p:cNvSpPr/>
          <p:nvPr/>
        </p:nvSpPr>
        <p:spPr>
          <a:xfrm>
            <a:off x="12947749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[flexible] </a:t>
            </a:r>
          </a:p>
        </p:txBody>
      </p:sp>
      <p:sp>
        <p:nvSpPr>
          <p:cNvPr id="227" name="Shape 227"/>
          <p:cNvSpPr/>
          <p:nvPr/>
        </p:nvSpPr>
        <p:spPr>
          <a:xfrm>
            <a:off x="9153232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[flexible] </a:t>
            </a:r>
          </a:p>
        </p:txBody>
      </p:sp>
      <p:sp>
        <p:nvSpPr>
          <p:cNvPr id="228" name="Shape 228"/>
          <p:cNvSpPr/>
          <p:nvPr/>
        </p:nvSpPr>
        <p:spPr>
          <a:xfrm>
            <a:off x="5184988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 </a:t>
            </a:r>
          </a:p>
        </p:txBody>
      </p:sp>
      <p:sp>
        <p:nvSpPr>
          <p:cNvPr id="229" name="Shape 229"/>
          <p:cNvSpPr/>
          <p:nvPr/>
        </p:nvSpPr>
        <p:spPr>
          <a:xfrm>
            <a:off x="945158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[flexible]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634807F-717A-5B4D-A5AD-E74683F1078D}"/>
              </a:ext>
            </a:extLst>
          </p:cNvPr>
          <p:cNvGrpSpPr/>
          <p:nvPr/>
        </p:nvGrpSpPr>
        <p:grpSpPr>
          <a:xfrm>
            <a:off x="-125701" y="-101506"/>
            <a:ext cx="24589598" cy="13210359"/>
            <a:chOff x="-125701" y="-101506"/>
            <a:chExt cx="24589598" cy="13210359"/>
          </a:xfrm>
        </p:grpSpPr>
        <p:pic>
          <p:nvPicPr>
            <p:cNvPr id="200" name="pasted-image.tiff"/>
            <p:cNvPicPr>
              <a:picLocks noChangeAspect="1"/>
            </p:cNvPicPr>
            <p:nvPr/>
          </p:nvPicPr>
          <p:blipFill>
            <a:blip r:embed="rId2"/>
            <a:srcRect l="456" t="26956" r="456" b="26215"/>
            <a:stretch>
              <a:fillRect/>
            </a:stretch>
          </p:blipFill>
          <p:spPr>
            <a:xfrm>
              <a:off x="-39288" y="-101506"/>
              <a:ext cx="19485277" cy="6086954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201" name="Shape 201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03" name="Shape 203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05" name="Shape 205"/>
            <p:cNvSpPr/>
            <p:nvPr/>
          </p:nvSpPr>
          <p:spPr>
            <a:xfrm>
              <a:off x="-110395" y="609796"/>
              <a:ext cx="14907640" cy="2321715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206" name="Shape 206"/>
            <p:cNvSpPr/>
            <p:nvPr/>
          </p:nvSpPr>
          <p:spPr>
            <a:xfrm rot="5400000">
              <a:off x="14259490" y="1134957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09" name="Shape 209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10" name="Shape 210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211" name="Shape 211"/>
            <p:cNvSpPr/>
            <p:nvPr/>
          </p:nvSpPr>
          <p:spPr>
            <a:xfrm>
              <a:off x="1334644" y="6636377"/>
              <a:ext cx="21354888" cy="16287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In this exercise you will use the think-aloud protocol method for evaluating an existing prototype to gain insights about what is actually happening while users interact with the product. Record your data in the provided template (p.190).</a:t>
              </a:r>
            </a:p>
          </p:txBody>
        </p:sp>
        <p:sp>
          <p:nvSpPr>
            <p:cNvPr id="212" name="Shape 212"/>
            <p:cNvSpPr/>
            <p:nvPr/>
          </p:nvSpPr>
          <p:spPr>
            <a:xfrm>
              <a:off x="20794536" y="9195086"/>
              <a:ext cx="1038542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213" name="Shape 213"/>
            <p:cNvSpPr/>
            <p:nvPr/>
          </p:nvSpPr>
          <p:spPr>
            <a:xfrm>
              <a:off x="5718044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214" name="Shape 214"/>
            <p:cNvSpPr/>
            <p:nvPr/>
          </p:nvSpPr>
          <p:spPr>
            <a:xfrm>
              <a:off x="9686286" y="9195086"/>
              <a:ext cx="1038541" cy="1038541"/>
            </a:xfrm>
            <a:prstGeom prst="ellipse">
              <a:avLst/>
            </a:prstGeom>
            <a:solidFill>
              <a:srgbClr val="EE515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216" name="Shape 216"/>
            <p:cNvSpPr/>
            <p:nvPr/>
          </p:nvSpPr>
          <p:spPr>
            <a:xfrm>
              <a:off x="18112142" y="3266047"/>
              <a:ext cx="6328532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217" name="Shape 217"/>
            <p:cNvSpPr/>
            <p:nvPr/>
          </p:nvSpPr>
          <p:spPr>
            <a:xfrm>
              <a:off x="19161693" y="3539506"/>
              <a:ext cx="5060189" cy="15525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YOU WILL NEED</a:t>
              </a:r>
              <a:br/>
              <a:r>
                <a:rPr>
                  <a:latin typeface="Montserrat Medium"/>
                  <a:ea typeface="Montserrat Medium"/>
                  <a:cs typeface="Montserrat Medium"/>
                  <a:sym typeface="Montserrat Medium"/>
                </a:rPr>
                <a:t>Partner, paper, pen,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>
                  <a:latin typeface="Montserrat Medium"/>
                  <a:ea typeface="Montserrat Medium"/>
                  <a:cs typeface="Montserrat Medium"/>
                  <a:sym typeface="Montserrat Medium"/>
                </a:rPr>
                <a:t> audio recorder (optional)</a:t>
              </a:r>
            </a:p>
          </p:txBody>
        </p:sp>
        <p:sp>
          <p:nvSpPr>
            <p:cNvPr id="218" name="Shape 218"/>
            <p:cNvSpPr/>
            <p:nvPr/>
          </p:nvSpPr>
          <p:spPr>
            <a:xfrm>
              <a:off x="13480805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219" name="Shape 219"/>
            <p:cNvSpPr/>
            <p:nvPr/>
          </p:nvSpPr>
          <p:spPr>
            <a:xfrm>
              <a:off x="17275322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221" name="Shape 221"/>
            <p:cNvSpPr/>
            <p:nvPr/>
          </p:nvSpPr>
          <p:spPr>
            <a:xfrm>
              <a:off x="-125701" y="3057910"/>
              <a:ext cx="10631907" cy="2321715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222" name="Shape 222"/>
            <p:cNvSpPr/>
            <p:nvPr/>
          </p:nvSpPr>
          <p:spPr>
            <a:xfrm rot="5400000">
              <a:off x="9976984" y="3583071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2" name="Shape 140">
              <a:extLst>
                <a:ext uri="{FF2B5EF4-FFF2-40B4-BE49-F238E27FC236}">
                  <a16:creationId xmlns:a16="http://schemas.microsoft.com/office/drawing/2014/main" id="{3379CEE0-2016-BF4E-A0A6-94B7F948A021}"/>
                </a:ext>
              </a:extLst>
            </p:cNvPr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3" name="Shape 142">
              <a:extLst>
                <a:ext uri="{FF2B5EF4-FFF2-40B4-BE49-F238E27FC236}">
                  <a16:creationId xmlns:a16="http://schemas.microsoft.com/office/drawing/2014/main" id="{815A0207-5154-C642-A55A-6372DF1D030E}"/>
                </a:ext>
              </a:extLst>
            </p:cNvPr>
            <p:cNvSpPr/>
            <p:nvPr/>
          </p:nvSpPr>
          <p:spPr>
            <a:xfrm>
              <a:off x="19213200" y="255600"/>
              <a:ext cx="5250697" cy="10922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124</a:t>
              </a:r>
            </a:p>
          </p:txBody>
        </p:sp>
        <p:sp>
          <p:nvSpPr>
            <p:cNvPr id="34" name="Shape 145">
              <a:extLst>
                <a:ext uri="{FF2B5EF4-FFF2-40B4-BE49-F238E27FC236}">
                  <a16:creationId xmlns:a16="http://schemas.microsoft.com/office/drawing/2014/main" id="{525A48EC-4315-EB41-A3C0-8C1DF3E42FA6}"/>
                </a:ext>
              </a:extLst>
            </p:cNvPr>
            <p:cNvSpPr/>
            <p:nvPr/>
          </p:nvSpPr>
          <p:spPr>
            <a:xfrm>
              <a:off x="385152" y="-82157"/>
              <a:ext cx="15144734" cy="2476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/>
                <a:t>‘Think Aloud’</a:t>
              </a:r>
            </a:p>
          </p:txBody>
        </p:sp>
        <p:sp>
          <p:nvSpPr>
            <p:cNvPr id="35" name="Shape 146">
              <a:extLst>
                <a:ext uri="{FF2B5EF4-FFF2-40B4-BE49-F238E27FC236}">
                  <a16:creationId xmlns:a16="http://schemas.microsoft.com/office/drawing/2014/main" id="{A2BC1E3C-7C17-2A44-B1B2-46D0D4C08948}"/>
                </a:ext>
              </a:extLst>
            </p:cNvPr>
            <p:cNvSpPr/>
            <p:nvPr/>
          </p:nvSpPr>
          <p:spPr>
            <a:xfrm>
              <a:off x="15495968" y="12661177"/>
              <a:ext cx="6870066" cy="4476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rPr dirty="0"/>
                <a:t>Image Attribution: Adapted </a:t>
              </a:r>
              <a:r>
                <a:rPr dirty="0">
                  <a:solidFill>
                    <a:srgbClr val="919191"/>
                  </a:solidFill>
                </a:rPr>
                <a:t>from </a:t>
              </a:r>
              <a:r>
                <a:rPr u="sng" dirty="0">
                  <a:solidFill>
                    <a:srgbClr val="919191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www.usability.gov</a:t>
              </a:r>
              <a:r>
                <a:rPr dirty="0">
                  <a:solidFill>
                    <a:srgbClr val="919191"/>
                  </a:solidFill>
                </a:rPr>
                <a:t> </a:t>
              </a:r>
            </a:p>
          </p:txBody>
        </p:sp>
        <p:sp>
          <p:nvSpPr>
            <p:cNvPr id="36" name="Shape 153">
              <a:extLst>
                <a:ext uri="{FF2B5EF4-FFF2-40B4-BE49-F238E27FC236}">
                  <a16:creationId xmlns:a16="http://schemas.microsoft.com/office/drawing/2014/main" id="{37D8E08B-EF05-6842-AC28-1E336D2D3CDA}"/>
                </a:ext>
              </a:extLst>
            </p:cNvPr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7" name="Shape 161">
              <a:extLst>
                <a:ext uri="{FF2B5EF4-FFF2-40B4-BE49-F238E27FC236}">
                  <a16:creationId xmlns:a16="http://schemas.microsoft.com/office/drawing/2014/main" id="{F3EA3126-941D-3341-9571-6F1C2FA30D90}"/>
                </a:ext>
              </a:extLst>
            </p:cNvPr>
            <p:cNvSpPr/>
            <p:nvPr/>
          </p:nvSpPr>
          <p:spPr>
            <a:xfrm>
              <a:off x="369845" y="2287579"/>
              <a:ext cx="9959066" cy="2476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/>
                <a:t>Protocol</a:t>
              </a:r>
            </a:p>
          </p:txBody>
        </p:sp>
      </p:grp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/>
          <p:nvPr/>
        </p:nvSpPr>
        <p:spPr>
          <a:xfrm>
            <a:off x="20261481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[2 mins] </a:t>
            </a:r>
          </a:p>
        </p:txBody>
      </p:sp>
      <p:sp>
        <p:nvSpPr>
          <p:cNvPr id="256" name="Shape 256"/>
          <p:cNvSpPr/>
          <p:nvPr/>
        </p:nvSpPr>
        <p:spPr>
          <a:xfrm>
            <a:off x="16742266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[flexible] </a:t>
            </a:r>
          </a:p>
        </p:txBody>
      </p:sp>
      <p:sp>
        <p:nvSpPr>
          <p:cNvPr id="257" name="Shape 257"/>
          <p:cNvSpPr/>
          <p:nvPr/>
        </p:nvSpPr>
        <p:spPr>
          <a:xfrm>
            <a:off x="12947749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[flexible] </a:t>
            </a:r>
          </a:p>
        </p:txBody>
      </p:sp>
      <p:sp>
        <p:nvSpPr>
          <p:cNvPr id="258" name="Shape 258"/>
          <p:cNvSpPr/>
          <p:nvPr/>
        </p:nvSpPr>
        <p:spPr>
          <a:xfrm>
            <a:off x="9153232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[flexible] </a:t>
            </a:r>
          </a:p>
        </p:txBody>
      </p:sp>
      <p:sp>
        <p:nvSpPr>
          <p:cNvPr id="259" name="Shape 259"/>
          <p:cNvSpPr/>
          <p:nvPr/>
        </p:nvSpPr>
        <p:spPr>
          <a:xfrm>
            <a:off x="5184988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 </a:t>
            </a:r>
          </a:p>
        </p:txBody>
      </p:sp>
      <p:sp>
        <p:nvSpPr>
          <p:cNvPr id="260" name="Shape 260"/>
          <p:cNvSpPr/>
          <p:nvPr/>
        </p:nvSpPr>
        <p:spPr>
          <a:xfrm>
            <a:off x="945158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[flexible]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978FEAF-4645-064C-A01F-64C090F44C85}"/>
              </a:ext>
            </a:extLst>
          </p:cNvPr>
          <p:cNvGrpSpPr/>
          <p:nvPr/>
        </p:nvGrpSpPr>
        <p:grpSpPr>
          <a:xfrm>
            <a:off x="-125701" y="-101506"/>
            <a:ext cx="24589598" cy="13210359"/>
            <a:chOff x="-125701" y="-101506"/>
            <a:chExt cx="24589598" cy="13210359"/>
          </a:xfrm>
        </p:grpSpPr>
        <p:pic>
          <p:nvPicPr>
            <p:cNvPr id="231" name="pasted-image.tiff"/>
            <p:cNvPicPr>
              <a:picLocks noChangeAspect="1"/>
            </p:cNvPicPr>
            <p:nvPr/>
          </p:nvPicPr>
          <p:blipFill>
            <a:blip r:embed="rId2"/>
            <a:srcRect l="456" t="26956" r="456" b="26215"/>
            <a:stretch>
              <a:fillRect/>
            </a:stretch>
          </p:blipFill>
          <p:spPr>
            <a:xfrm>
              <a:off x="-39288" y="-101506"/>
              <a:ext cx="19485277" cy="6086954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232" name="Shape 232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34" name="Shape 234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36" name="Shape 236"/>
            <p:cNvSpPr/>
            <p:nvPr/>
          </p:nvSpPr>
          <p:spPr>
            <a:xfrm>
              <a:off x="-110395" y="609796"/>
              <a:ext cx="14907640" cy="2321715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237" name="Shape 237"/>
            <p:cNvSpPr/>
            <p:nvPr/>
          </p:nvSpPr>
          <p:spPr>
            <a:xfrm rot="5400000">
              <a:off x="14259490" y="1134957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40" name="Shape 240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41" name="Shape 241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242" name="Shape 242"/>
            <p:cNvSpPr/>
            <p:nvPr/>
          </p:nvSpPr>
          <p:spPr>
            <a:xfrm>
              <a:off x="1334644" y="6636377"/>
              <a:ext cx="21354888" cy="16287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In this exercise you will use the think-aloud protocol method for evaluating an existing prototype to gain insights about what is actually happening while users interact with the product. Record your data in the provided template (p.190).</a:t>
              </a:r>
            </a:p>
          </p:txBody>
        </p:sp>
        <p:sp>
          <p:nvSpPr>
            <p:cNvPr id="243" name="Shape 243"/>
            <p:cNvSpPr/>
            <p:nvPr/>
          </p:nvSpPr>
          <p:spPr>
            <a:xfrm>
              <a:off x="20794536" y="9195086"/>
              <a:ext cx="1038542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244" name="Shape 244"/>
            <p:cNvSpPr/>
            <p:nvPr/>
          </p:nvSpPr>
          <p:spPr>
            <a:xfrm>
              <a:off x="5718044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245" name="Shape 245"/>
            <p:cNvSpPr/>
            <p:nvPr/>
          </p:nvSpPr>
          <p:spPr>
            <a:xfrm>
              <a:off x="9686286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247" name="Shape 247"/>
            <p:cNvSpPr/>
            <p:nvPr/>
          </p:nvSpPr>
          <p:spPr>
            <a:xfrm>
              <a:off x="18112142" y="3266047"/>
              <a:ext cx="6328532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248" name="Shape 248"/>
            <p:cNvSpPr/>
            <p:nvPr/>
          </p:nvSpPr>
          <p:spPr>
            <a:xfrm>
              <a:off x="19161693" y="3539506"/>
              <a:ext cx="5060189" cy="15525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YOU WILL NEED</a:t>
              </a:r>
              <a:br/>
              <a:r>
                <a:rPr>
                  <a:latin typeface="Montserrat Medium"/>
                  <a:ea typeface="Montserrat Medium"/>
                  <a:cs typeface="Montserrat Medium"/>
                  <a:sym typeface="Montserrat Medium"/>
                </a:rPr>
                <a:t>Partner, paper, pen,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>
                  <a:latin typeface="Montserrat Medium"/>
                  <a:ea typeface="Montserrat Medium"/>
                  <a:cs typeface="Montserrat Medium"/>
                  <a:sym typeface="Montserrat Medium"/>
                </a:rPr>
                <a:t> audio recorder (optional)</a:t>
              </a:r>
            </a:p>
          </p:txBody>
        </p:sp>
        <p:sp>
          <p:nvSpPr>
            <p:cNvPr id="249" name="Shape 249"/>
            <p:cNvSpPr/>
            <p:nvPr/>
          </p:nvSpPr>
          <p:spPr>
            <a:xfrm>
              <a:off x="13480805" y="9195086"/>
              <a:ext cx="1038541" cy="1038541"/>
            </a:xfrm>
            <a:prstGeom prst="ellipse">
              <a:avLst/>
            </a:prstGeom>
            <a:solidFill>
              <a:srgbClr val="EE515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rPr dirty="0"/>
                <a:t>4</a:t>
              </a:r>
            </a:p>
          </p:txBody>
        </p:sp>
        <p:sp>
          <p:nvSpPr>
            <p:cNvPr id="250" name="Shape 250"/>
            <p:cNvSpPr/>
            <p:nvPr/>
          </p:nvSpPr>
          <p:spPr>
            <a:xfrm>
              <a:off x="17275322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252" name="Shape 252"/>
            <p:cNvSpPr/>
            <p:nvPr/>
          </p:nvSpPr>
          <p:spPr>
            <a:xfrm>
              <a:off x="-125701" y="3057910"/>
              <a:ext cx="10631907" cy="2321715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253" name="Shape 253"/>
            <p:cNvSpPr/>
            <p:nvPr/>
          </p:nvSpPr>
          <p:spPr>
            <a:xfrm rot="5400000">
              <a:off x="9976984" y="3583071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2" name="Shape 140">
              <a:extLst>
                <a:ext uri="{FF2B5EF4-FFF2-40B4-BE49-F238E27FC236}">
                  <a16:creationId xmlns:a16="http://schemas.microsoft.com/office/drawing/2014/main" id="{B2622B86-F70F-9847-B8E1-0A4C0E319C69}"/>
                </a:ext>
              </a:extLst>
            </p:cNvPr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3" name="Shape 142">
              <a:extLst>
                <a:ext uri="{FF2B5EF4-FFF2-40B4-BE49-F238E27FC236}">
                  <a16:creationId xmlns:a16="http://schemas.microsoft.com/office/drawing/2014/main" id="{B8AFDEAC-009C-F243-B95D-CE88A27E6A62}"/>
                </a:ext>
              </a:extLst>
            </p:cNvPr>
            <p:cNvSpPr/>
            <p:nvPr/>
          </p:nvSpPr>
          <p:spPr>
            <a:xfrm>
              <a:off x="19213200" y="255600"/>
              <a:ext cx="5250697" cy="10922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124</a:t>
              </a:r>
            </a:p>
          </p:txBody>
        </p:sp>
        <p:sp>
          <p:nvSpPr>
            <p:cNvPr id="34" name="Shape 145">
              <a:extLst>
                <a:ext uri="{FF2B5EF4-FFF2-40B4-BE49-F238E27FC236}">
                  <a16:creationId xmlns:a16="http://schemas.microsoft.com/office/drawing/2014/main" id="{39E5C622-30D9-574B-BA07-1B86AE79D063}"/>
                </a:ext>
              </a:extLst>
            </p:cNvPr>
            <p:cNvSpPr/>
            <p:nvPr/>
          </p:nvSpPr>
          <p:spPr>
            <a:xfrm>
              <a:off x="385152" y="-82157"/>
              <a:ext cx="15144734" cy="2476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/>
                <a:t>‘Think Aloud’</a:t>
              </a:r>
            </a:p>
          </p:txBody>
        </p:sp>
        <p:sp>
          <p:nvSpPr>
            <p:cNvPr id="35" name="Shape 146">
              <a:extLst>
                <a:ext uri="{FF2B5EF4-FFF2-40B4-BE49-F238E27FC236}">
                  <a16:creationId xmlns:a16="http://schemas.microsoft.com/office/drawing/2014/main" id="{27162AB8-F364-644E-8F99-EC96C1CC4E1D}"/>
                </a:ext>
              </a:extLst>
            </p:cNvPr>
            <p:cNvSpPr/>
            <p:nvPr/>
          </p:nvSpPr>
          <p:spPr>
            <a:xfrm>
              <a:off x="15495968" y="12661177"/>
              <a:ext cx="6870066" cy="4476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rPr dirty="0"/>
                <a:t>Image Attribution: Adapted </a:t>
              </a:r>
              <a:r>
                <a:rPr dirty="0">
                  <a:solidFill>
                    <a:srgbClr val="919191"/>
                  </a:solidFill>
                </a:rPr>
                <a:t>from </a:t>
              </a:r>
              <a:r>
                <a:rPr u="sng" dirty="0">
                  <a:solidFill>
                    <a:srgbClr val="919191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www.usability.gov</a:t>
              </a:r>
              <a:r>
                <a:rPr dirty="0">
                  <a:solidFill>
                    <a:srgbClr val="919191"/>
                  </a:solidFill>
                </a:rPr>
                <a:t> </a:t>
              </a:r>
            </a:p>
          </p:txBody>
        </p:sp>
        <p:sp>
          <p:nvSpPr>
            <p:cNvPr id="36" name="Shape 153">
              <a:extLst>
                <a:ext uri="{FF2B5EF4-FFF2-40B4-BE49-F238E27FC236}">
                  <a16:creationId xmlns:a16="http://schemas.microsoft.com/office/drawing/2014/main" id="{79DDB729-52EC-5142-9492-2658894F000D}"/>
                </a:ext>
              </a:extLst>
            </p:cNvPr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7" name="Shape 161">
              <a:extLst>
                <a:ext uri="{FF2B5EF4-FFF2-40B4-BE49-F238E27FC236}">
                  <a16:creationId xmlns:a16="http://schemas.microsoft.com/office/drawing/2014/main" id="{EDACBF70-45CE-6844-89F5-8941F5BF5033}"/>
                </a:ext>
              </a:extLst>
            </p:cNvPr>
            <p:cNvSpPr/>
            <p:nvPr/>
          </p:nvSpPr>
          <p:spPr>
            <a:xfrm>
              <a:off x="369845" y="2287579"/>
              <a:ext cx="9959066" cy="2476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/>
                <a:t>Protocol</a:t>
              </a:r>
            </a:p>
          </p:txBody>
        </p:sp>
      </p:grpSp>
      <p:sp>
        <p:nvSpPr>
          <p:cNvPr id="255" name="Shape 255"/>
          <p:cNvSpPr/>
          <p:nvPr/>
        </p:nvSpPr>
        <p:spPr>
          <a:xfrm>
            <a:off x="12156193" y="10949247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 err="1"/>
              <a:t>Lorum</a:t>
            </a:r>
            <a:r>
              <a:rPr dirty="0"/>
              <a:t> ipsum dolor sit </a:t>
            </a:r>
            <a:r>
              <a:rPr dirty="0" err="1"/>
              <a:t>amet</a:t>
            </a:r>
            <a:endParaRPr dirty="0"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/>
          <p:nvPr/>
        </p:nvSpPr>
        <p:spPr>
          <a:xfrm>
            <a:off x="20261481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[2 mins] </a:t>
            </a:r>
          </a:p>
        </p:txBody>
      </p:sp>
      <p:sp>
        <p:nvSpPr>
          <p:cNvPr id="287" name="Shape 287"/>
          <p:cNvSpPr/>
          <p:nvPr/>
        </p:nvSpPr>
        <p:spPr>
          <a:xfrm>
            <a:off x="16742266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[flexible] </a:t>
            </a:r>
          </a:p>
        </p:txBody>
      </p:sp>
      <p:sp>
        <p:nvSpPr>
          <p:cNvPr id="288" name="Shape 288"/>
          <p:cNvSpPr/>
          <p:nvPr/>
        </p:nvSpPr>
        <p:spPr>
          <a:xfrm>
            <a:off x="12947749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[flexible] </a:t>
            </a:r>
          </a:p>
        </p:txBody>
      </p:sp>
      <p:sp>
        <p:nvSpPr>
          <p:cNvPr id="289" name="Shape 289"/>
          <p:cNvSpPr/>
          <p:nvPr/>
        </p:nvSpPr>
        <p:spPr>
          <a:xfrm>
            <a:off x="9153232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[flexible] </a:t>
            </a:r>
          </a:p>
        </p:txBody>
      </p:sp>
      <p:sp>
        <p:nvSpPr>
          <p:cNvPr id="290" name="Shape 290"/>
          <p:cNvSpPr/>
          <p:nvPr/>
        </p:nvSpPr>
        <p:spPr>
          <a:xfrm>
            <a:off x="5184988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 </a:t>
            </a:r>
          </a:p>
        </p:txBody>
      </p:sp>
      <p:sp>
        <p:nvSpPr>
          <p:cNvPr id="291" name="Shape 291"/>
          <p:cNvSpPr/>
          <p:nvPr/>
        </p:nvSpPr>
        <p:spPr>
          <a:xfrm>
            <a:off x="945158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[flexible]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1654F2D-A747-DD4D-9C49-16CC66C3A6DF}"/>
              </a:ext>
            </a:extLst>
          </p:cNvPr>
          <p:cNvGrpSpPr/>
          <p:nvPr/>
        </p:nvGrpSpPr>
        <p:grpSpPr>
          <a:xfrm>
            <a:off x="-125701" y="-101506"/>
            <a:ext cx="24589598" cy="13210359"/>
            <a:chOff x="-125701" y="-101506"/>
            <a:chExt cx="24589598" cy="13210359"/>
          </a:xfrm>
        </p:grpSpPr>
        <p:pic>
          <p:nvPicPr>
            <p:cNvPr id="262" name="pasted-image.tiff"/>
            <p:cNvPicPr>
              <a:picLocks noChangeAspect="1"/>
            </p:cNvPicPr>
            <p:nvPr/>
          </p:nvPicPr>
          <p:blipFill>
            <a:blip r:embed="rId2"/>
            <a:srcRect l="456" t="26956" r="456" b="26215"/>
            <a:stretch>
              <a:fillRect/>
            </a:stretch>
          </p:blipFill>
          <p:spPr>
            <a:xfrm>
              <a:off x="-39288" y="-101506"/>
              <a:ext cx="19485277" cy="6086954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263" name="Shape 263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65" name="Shape 265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67" name="Shape 267"/>
            <p:cNvSpPr/>
            <p:nvPr/>
          </p:nvSpPr>
          <p:spPr>
            <a:xfrm>
              <a:off x="-110395" y="609796"/>
              <a:ext cx="14907640" cy="2321715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268" name="Shape 268"/>
            <p:cNvSpPr/>
            <p:nvPr/>
          </p:nvSpPr>
          <p:spPr>
            <a:xfrm rot="5400000">
              <a:off x="14259490" y="1134957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71" name="Shape 271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72" name="Shape 272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273" name="Shape 273"/>
            <p:cNvSpPr/>
            <p:nvPr/>
          </p:nvSpPr>
          <p:spPr>
            <a:xfrm>
              <a:off x="1334644" y="6636377"/>
              <a:ext cx="21354888" cy="16287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In this exercise you will use the think-aloud protocol method for evaluating an existing prototype to gain insights about what is actually happening while users interact with the product. Record your data in the provided template (p.190).</a:t>
              </a:r>
            </a:p>
          </p:txBody>
        </p:sp>
        <p:sp>
          <p:nvSpPr>
            <p:cNvPr id="274" name="Shape 274"/>
            <p:cNvSpPr/>
            <p:nvPr/>
          </p:nvSpPr>
          <p:spPr>
            <a:xfrm>
              <a:off x="20794536" y="9195086"/>
              <a:ext cx="1038542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275" name="Shape 275"/>
            <p:cNvSpPr/>
            <p:nvPr/>
          </p:nvSpPr>
          <p:spPr>
            <a:xfrm>
              <a:off x="5718044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276" name="Shape 276"/>
            <p:cNvSpPr/>
            <p:nvPr/>
          </p:nvSpPr>
          <p:spPr>
            <a:xfrm>
              <a:off x="9686286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278" name="Shape 278"/>
            <p:cNvSpPr/>
            <p:nvPr/>
          </p:nvSpPr>
          <p:spPr>
            <a:xfrm>
              <a:off x="18112142" y="3266047"/>
              <a:ext cx="6328532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279" name="Shape 279"/>
            <p:cNvSpPr/>
            <p:nvPr/>
          </p:nvSpPr>
          <p:spPr>
            <a:xfrm>
              <a:off x="19161693" y="3539506"/>
              <a:ext cx="5060189" cy="15525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YOU WILL NEED</a:t>
              </a:r>
              <a:br/>
              <a:r>
                <a:rPr>
                  <a:latin typeface="Montserrat Medium"/>
                  <a:ea typeface="Montserrat Medium"/>
                  <a:cs typeface="Montserrat Medium"/>
                  <a:sym typeface="Montserrat Medium"/>
                </a:rPr>
                <a:t>Partner, paper, pen,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>
                  <a:latin typeface="Montserrat Medium"/>
                  <a:ea typeface="Montserrat Medium"/>
                  <a:cs typeface="Montserrat Medium"/>
                  <a:sym typeface="Montserrat Medium"/>
                </a:rPr>
                <a:t> audio recorder (optional)</a:t>
              </a:r>
            </a:p>
          </p:txBody>
        </p:sp>
        <p:sp>
          <p:nvSpPr>
            <p:cNvPr id="280" name="Shape 280"/>
            <p:cNvSpPr/>
            <p:nvPr/>
          </p:nvSpPr>
          <p:spPr>
            <a:xfrm>
              <a:off x="13480805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281" name="Shape 281"/>
            <p:cNvSpPr/>
            <p:nvPr/>
          </p:nvSpPr>
          <p:spPr>
            <a:xfrm>
              <a:off x="17275322" y="9195086"/>
              <a:ext cx="1038541" cy="1038541"/>
            </a:xfrm>
            <a:prstGeom prst="ellipse">
              <a:avLst/>
            </a:prstGeom>
            <a:solidFill>
              <a:srgbClr val="EE515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283" name="Shape 283"/>
            <p:cNvSpPr/>
            <p:nvPr/>
          </p:nvSpPr>
          <p:spPr>
            <a:xfrm>
              <a:off x="-125701" y="3057910"/>
              <a:ext cx="10631907" cy="2321715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284" name="Shape 284"/>
            <p:cNvSpPr/>
            <p:nvPr/>
          </p:nvSpPr>
          <p:spPr>
            <a:xfrm rot="5400000">
              <a:off x="9976984" y="3583071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2" name="Shape 140">
              <a:extLst>
                <a:ext uri="{FF2B5EF4-FFF2-40B4-BE49-F238E27FC236}">
                  <a16:creationId xmlns:a16="http://schemas.microsoft.com/office/drawing/2014/main" id="{7F969101-B9DE-A44E-A05F-1CBBCDA13F0E}"/>
                </a:ext>
              </a:extLst>
            </p:cNvPr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3" name="Shape 142">
              <a:extLst>
                <a:ext uri="{FF2B5EF4-FFF2-40B4-BE49-F238E27FC236}">
                  <a16:creationId xmlns:a16="http://schemas.microsoft.com/office/drawing/2014/main" id="{FFF5C780-0EBE-0141-A4AA-ADCF5DBCE821}"/>
                </a:ext>
              </a:extLst>
            </p:cNvPr>
            <p:cNvSpPr/>
            <p:nvPr/>
          </p:nvSpPr>
          <p:spPr>
            <a:xfrm>
              <a:off x="19213200" y="255600"/>
              <a:ext cx="5250697" cy="10922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124</a:t>
              </a:r>
            </a:p>
          </p:txBody>
        </p:sp>
        <p:sp>
          <p:nvSpPr>
            <p:cNvPr id="34" name="Shape 145">
              <a:extLst>
                <a:ext uri="{FF2B5EF4-FFF2-40B4-BE49-F238E27FC236}">
                  <a16:creationId xmlns:a16="http://schemas.microsoft.com/office/drawing/2014/main" id="{6A59F2B7-F2DB-F940-BBDE-46A0B804CCBF}"/>
                </a:ext>
              </a:extLst>
            </p:cNvPr>
            <p:cNvSpPr/>
            <p:nvPr/>
          </p:nvSpPr>
          <p:spPr>
            <a:xfrm>
              <a:off x="385152" y="-82157"/>
              <a:ext cx="15144734" cy="2476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/>
                <a:t>‘Think Aloud’</a:t>
              </a:r>
            </a:p>
          </p:txBody>
        </p:sp>
        <p:sp>
          <p:nvSpPr>
            <p:cNvPr id="35" name="Shape 146">
              <a:extLst>
                <a:ext uri="{FF2B5EF4-FFF2-40B4-BE49-F238E27FC236}">
                  <a16:creationId xmlns:a16="http://schemas.microsoft.com/office/drawing/2014/main" id="{A8530747-97F0-6A45-8D51-48B36D739034}"/>
                </a:ext>
              </a:extLst>
            </p:cNvPr>
            <p:cNvSpPr/>
            <p:nvPr/>
          </p:nvSpPr>
          <p:spPr>
            <a:xfrm>
              <a:off x="15495968" y="12661177"/>
              <a:ext cx="6870066" cy="4476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rPr dirty="0"/>
                <a:t>Image Attribution: Adapted </a:t>
              </a:r>
              <a:r>
                <a:rPr dirty="0">
                  <a:solidFill>
                    <a:srgbClr val="919191"/>
                  </a:solidFill>
                </a:rPr>
                <a:t>from </a:t>
              </a:r>
              <a:r>
                <a:rPr u="sng" dirty="0">
                  <a:solidFill>
                    <a:srgbClr val="919191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www.usability.gov</a:t>
              </a:r>
              <a:r>
                <a:rPr dirty="0">
                  <a:solidFill>
                    <a:srgbClr val="919191"/>
                  </a:solidFill>
                </a:rPr>
                <a:t> </a:t>
              </a:r>
            </a:p>
          </p:txBody>
        </p:sp>
        <p:sp>
          <p:nvSpPr>
            <p:cNvPr id="36" name="Shape 153">
              <a:extLst>
                <a:ext uri="{FF2B5EF4-FFF2-40B4-BE49-F238E27FC236}">
                  <a16:creationId xmlns:a16="http://schemas.microsoft.com/office/drawing/2014/main" id="{516059FA-31D4-8B42-B818-4C5724643350}"/>
                </a:ext>
              </a:extLst>
            </p:cNvPr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7" name="Shape 161">
              <a:extLst>
                <a:ext uri="{FF2B5EF4-FFF2-40B4-BE49-F238E27FC236}">
                  <a16:creationId xmlns:a16="http://schemas.microsoft.com/office/drawing/2014/main" id="{A095D57F-5670-EB4A-A200-135374824364}"/>
                </a:ext>
              </a:extLst>
            </p:cNvPr>
            <p:cNvSpPr/>
            <p:nvPr/>
          </p:nvSpPr>
          <p:spPr>
            <a:xfrm>
              <a:off x="369845" y="2287579"/>
              <a:ext cx="9959066" cy="2476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/>
                <a:t>Protocol</a:t>
              </a:r>
            </a:p>
          </p:txBody>
        </p:sp>
      </p:grpSp>
      <p:sp>
        <p:nvSpPr>
          <p:cNvPr id="286" name="Shape 286"/>
          <p:cNvSpPr/>
          <p:nvPr/>
        </p:nvSpPr>
        <p:spPr>
          <a:xfrm>
            <a:off x="15950711" y="10949247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 err="1"/>
              <a:t>Lorum</a:t>
            </a:r>
            <a:r>
              <a:rPr dirty="0"/>
              <a:t> ipsum dolor sit </a:t>
            </a:r>
            <a:r>
              <a:rPr dirty="0" err="1"/>
              <a:t>amet</a:t>
            </a:r>
            <a:endParaRPr dirty="0"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/>
          <p:nvPr/>
        </p:nvSpPr>
        <p:spPr>
          <a:xfrm>
            <a:off x="20261481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[2 mins] </a:t>
            </a:r>
          </a:p>
        </p:txBody>
      </p:sp>
      <p:sp>
        <p:nvSpPr>
          <p:cNvPr id="318" name="Shape 318"/>
          <p:cNvSpPr/>
          <p:nvPr/>
        </p:nvSpPr>
        <p:spPr>
          <a:xfrm>
            <a:off x="16742266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[flexible] </a:t>
            </a:r>
          </a:p>
        </p:txBody>
      </p:sp>
      <p:sp>
        <p:nvSpPr>
          <p:cNvPr id="319" name="Shape 319"/>
          <p:cNvSpPr/>
          <p:nvPr/>
        </p:nvSpPr>
        <p:spPr>
          <a:xfrm>
            <a:off x="12947749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[flexible] </a:t>
            </a:r>
          </a:p>
        </p:txBody>
      </p:sp>
      <p:sp>
        <p:nvSpPr>
          <p:cNvPr id="320" name="Shape 320"/>
          <p:cNvSpPr/>
          <p:nvPr/>
        </p:nvSpPr>
        <p:spPr>
          <a:xfrm>
            <a:off x="9153232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[flexible] </a:t>
            </a:r>
          </a:p>
        </p:txBody>
      </p:sp>
      <p:sp>
        <p:nvSpPr>
          <p:cNvPr id="321" name="Shape 321"/>
          <p:cNvSpPr/>
          <p:nvPr/>
        </p:nvSpPr>
        <p:spPr>
          <a:xfrm>
            <a:off x="5184988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 </a:t>
            </a:r>
          </a:p>
        </p:txBody>
      </p:sp>
      <p:sp>
        <p:nvSpPr>
          <p:cNvPr id="322" name="Shape 322"/>
          <p:cNvSpPr/>
          <p:nvPr/>
        </p:nvSpPr>
        <p:spPr>
          <a:xfrm>
            <a:off x="945158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[flexible]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A896293-093E-5044-A19C-8B3DE130304E}"/>
              </a:ext>
            </a:extLst>
          </p:cNvPr>
          <p:cNvGrpSpPr/>
          <p:nvPr/>
        </p:nvGrpSpPr>
        <p:grpSpPr>
          <a:xfrm>
            <a:off x="-125701" y="-101506"/>
            <a:ext cx="24589598" cy="13210359"/>
            <a:chOff x="-125701" y="-101506"/>
            <a:chExt cx="24589598" cy="13210359"/>
          </a:xfrm>
        </p:grpSpPr>
        <p:pic>
          <p:nvPicPr>
            <p:cNvPr id="293" name="pasted-image.tiff"/>
            <p:cNvPicPr>
              <a:picLocks noChangeAspect="1"/>
            </p:cNvPicPr>
            <p:nvPr/>
          </p:nvPicPr>
          <p:blipFill>
            <a:blip r:embed="rId2"/>
            <a:srcRect l="456" t="26956" r="456" b="26215"/>
            <a:stretch>
              <a:fillRect/>
            </a:stretch>
          </p:blipFill>
          <p:spPr>
            <a:xfrm>
              <a:off x="-39288" y="-101506"/>
              <a:ext cx="19485277" cy="6086954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294" name="Shape 294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96" name="Shape 296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98" name="Shape 298"/>
            <p:cNvSpPr/>
            <p:nvPr/>
          </p:nvSpPr>
          <p:spPr>
            <a:xfrm>
              <a:off x="-110395" y="609796"/>
              <a:ext cx="14907640" cy="2321715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299" name="Shape 299"/>
            <p:cNvSpPr/>
            <p:nvPr/>
          </p:nvSpPr>
          <p:spPr>
            <a:xfrm rot="5400000">
              <a:off x="14259490" y="1134957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02" name="Shape 302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03" name="Shape 303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304" name="Shape 304"/>
            <p:cNvSpPr/>
            <p:nvPr/>
          </p:nvSpPr>
          <p:spPr>
            <a:xfrm>
              <a:off x="1334644" y="6636377"/>
              <a:ext cx="21354888" cy="16287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In this exercise you will use the think-aloud protocol method for evaluating an existing prototype to gain insights about what is actually happening while users interact with the product. Record your data in the provided template (p.190).</a:t>
              </a:r>
            </a:p>
          </p:txBody>
        </p:sp>
        <p:sp>
          <p:nvSpPr>
            <p:cNvPr id="305" name="Shape 305"/>
            <p:cNvSpPr/>
            <p:nvPr/>
          </p:nvSpPr>
          <p:spPr>
            <a:xfrm>
              <a:off x="20794536" y="9195086"/>
              <a:ext cx="1038542" cy="1038541"/>
            </a:xfrm>
            <a:prstGeom prst="ellipse">
              <a:avLst/>
            </a:prstGeom>
            <a:solidFill>
              <a:srgbClr val="EE515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306" name="Shape 306"/>
            <p:cNvSpPr/>
            <p:nvPr/>
          </p:nvSpPr>
          <p:spPr>
            <a:xfrm>
              <a:off x="5718044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307" name="Shape 307"/>
            <p:cNvSpPr/>
            <p:nvPr/>
          </p:nvSpPr>
          <p:spPr>
            <a:xfrm>
              <a:off x="9686286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309" name="Shape 309"/>
            <p:cNvSpPr/>
            <p:nvPr/>
          </p:nvSpPr>
          <p:spPr>
            <a:xfrm>
              <a:off x="18112142" y="3266047"/>
              <a:ext cx="6328532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310" name="Shape 310"/>
            <p:cNvSpPr/>
            <p:nvPr/>
          </p:nvSpPr>
          <p:spPr>
            <a:xfrm>
              <a:off x="19161693" y="3539506"/>
              <a:ext cx="5060189" cy="15525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YOU WILL NEED</a:t>
              </a:r>
              <a:br/>
              <a:r>
                <a:rPr>
                  <a:latin typeface="Montserrat Medium"/>
                  <a:ea typeface="Montserrat Medium"/>
                  <a:cs typeface="Montserrat Medium"/>
                  <a:sym typeface="Montserrat Medium"/>
                </a:rPr>
                <a:t>Partner, paper, pen,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>
                  <a:latin typeface="Montserrat Medium"/>
                  <a:ea typeface="Montserrat Medium"/>
                  <a:cs typeface="Montserrat Medium"/>
                  <a:sym typeface="Montserrat Medium"/>
                </a:rPr>
                <a:t> audio recorder (optional)</a:t>
              </a:r>
            </a:p>
          </p:txBody>
        </p:sp>
        <p:sp>
          <p:nvSpPr>
            <p:cNvPr id="311" name="Shape 311"/>
            <p:cNvSpPr/>
            <p:nvPr/>
          </p:nvSpPr>
          <p:spPr>
            <a:xfrm>
              <a:off x="13480805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312" name="Shape 312"/>
            <p:cNvSpPr/>
            <p:nvPr/>
          </p:nvSpPr>
          <p:spPr>
            <a:xfrm>
              <a:off x="17275322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314" name="Shape 314"/>
            <p:cNvSpPr/>
            <p:nvPr/>
          </p:nvSpPr>
          <p:spPr>
            <a:xfrm>
              <a:off x="-125701" y="3057910"/>
              <a:ext cx="10631907" cy="2321715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315" name="Shape 315"/>
            <p:cNvSpPr/>
            <p:nvPr/>
          </p:nvSpPr>
          <p:spPr>
            <a:xfrm rot="5400000">
              <a:off x="9976984" y="3583071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2" name="Shape 140">
              <a:extLst>
                <a:ext uri="{FF2B5EF4-FFF2-40B4-BE49-F238E27FC236}">
                  <a16:creationId xmlns:a16="http://schemas.microsoft.com/office/drawing/2014/main" id="{6D98CC06-38A4-F64B-83AE-14493C68F06E}"/>
                </a:ext>
              </a:extLst>
            </p:cNvPr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3" name="Shape 142">
              <a:extLst>
                <a:ext uri="{FF2B5EF4-FFF2-40B4-BE49-F238E27FC236}">
                  <a16:creationId xmlns:a16="http://schemas.microsoft.com/office/drawing/2014/main" id="{B8C410DD-9257-6847-A6E2-437D853C7F55}"/>
                </a:ext>
              </a:extLst>
            </p:cNvPr>
            <p:cNvSpPr/>
            <p:nvPr/>
          </p:nvSpPr>
          <p:spPr>
            <a:xfrm>
              <a:off x="19213200" y="255600"/>
              <a:ext cx="5250697" cy="10922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124</a:t>
              </a:r>
            </a:p>
          </p:txBody>
        </p:sp>
        <p:sp>
          <p:nvSpPr>
            <p:cNvPr id="34" name="Shape 145">
              <a:extLst>
                <a:ext uri="{FF2B5EF4-FFF2-40B4-BE49-F238E27FC236}">
                  <a16:creationId xmlns:a16="http://schemas.microsoft.com/office/drawing/2014/main" id="{D82C9091-1B5F-AE40-A7D2-2409E83E7101}"/>
                </a:ext>
              </a:extLst>
            </p:cNvPr>
            <p:cNvSpPr/>
            <p:nvPr/>
          </p:nvSpPr>
          <p:spPr>
            <a:xfrm>
              <a:off x="385152" y="-82157"/>
              <a:ext cx="15144734" cy="2476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/>
                <a:t>‘Think Aloud’</a:t>
              </a:r>
            </a:p>
          </p:txBody>
        </p:sp>
        <p:sp>
          <p:nvSpPr>
            <p:cNvPr id="35" name="Shape 146">
              <a:extLst>
                <a:ext uri="{FF2B5EF4-FFF2-40B4-BE49-F238E27FC236}">
                  <a16:creationId xmlns:a16="http://schemas.microsoft.com/office/drawing/2014/main" id="{A7DFC4B9-1ABE-6E40-B24B-AA4822EFC2D3}"/>
                </a:ext>
              </a:extLst>
            </p:cNvPr>
            <p:cNvSpPr/>
            <p:nvPr/>
          </p:nvSpPr>
          <p:spPr>
            <a:xfrm>
              <a:off x="15495968" y="12661177"/>
              <a:ext cx="6870066" cy="4476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rPr dirty="0"/>
                <a:t>Image Attribution: Adapted </a:t>
              </a:r>
              <a:r>
                <a:rPr dirty="0">
                  <a:solidFill>
                    <a:srgbClr val="919191"/>
                  </a:solidFill>
                </a:rPr>
                <a:t>from </a:t>
              </a:r>
              <a:r>
                <a:rPr u="sng" dirty="0">
                  <a:solidFill>
                    <a:srgbClr val="919191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www.usability.gov</a:t>
              </a:r>
              <a:r>
                <a:rPr dirty="0">
                  <a:solidFill>
                    <a:srgbClr val="919191"/>
                  </a:solidFill>
                </a:rPr>
                <a:t> </a:t>
              </a:r>
            </a:p>
          </p:txBody>
        </p:sp>
        <p:sp>
          <p:nvSpPr>
            <p:cNvPr id="36" name="Shape 153">
              <a:extLst>
                <a:ext uri="{FF2B5EF4-FFF2-40B4-BE49-F238E27FC236}">
                  <a16:creationId xmlns:a16="http://schemas.microsoft.com/office/drawing/2014/main" id="{E12D310F-C129-6547-99EE-11BD0B117B37}"/>
                </a:ext>
              </a:extLst>
            </p:cNvPr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7" name="Shape 161">
              <a:extLst>
                <a:ext uri="{FF2B5EF4-FFF2-40B4-BE49-F238E27FC236}">
                  <a16:creationId xmlns:a16="http://schemas.microsoft.com/office/drawing/2014/main" id="{6D6CA12D-FFA5-3D45-8460-32C7F5C22991}"/>
                </a:ext>
              </a:extLst>
            </p:cNvPr>
            <p:cNvSpPr/>
            <p:nvPr/>
          </p:nvSpPr>
          <p:spPr>
            <a:xfrm>
              <a:off x="369845" y="2287579"/>
              <a:ext cx="9959066" cy="2476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/>
                <a:t>Protocol</a:t>
              </a:r>
            </a:p>
          </p:txBody>
        </p:sp>
      </p:grpSp>
      <p:sp>
        <p:nvSpPr>
          <p:cNvPr id="317" name="Shape 317"/>
          <p:cNvSpPr/>
          <p:nvPr/>
        </p:nvSpPr>
        <p:spPr>
          <a:xfrm>
            <a:off x="19469926" y="10949247"/>
            <a:ext cx="3687763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B398E81-441F-FA41-89D0-67BBDDE07A00}"/>
              </a:ext>
            </a:extLst>
          </p:cNvPr>
          <p:cNvGrpSpPr/>
          <p:nvPr/>
        </p:nvGrpSpPr>
        <p:grpSpPr>
          <a:xfrm>
            <a:off x="-36937" y="-2011"/>
            <a:ext cx="24496471" cy="12569404"/>
            <a:chOff x="-36937" y="-2011"/>
            <a:chExt cx="24496471" cy="12569404"/>
          </a:xfrm>
        </p:grpSpPr>
        <p:pic>
          <p:nvPicPr>
            <p:cNvPr id="324" name="pasted-image.pdf"/>
            <p:cNvPicPr>
              <a:picLocks noChangeAspect="1"/>
            </p:cNvPicPr>
            <p:nvPr/>
          </p:nvPicPr>
          <p:blipFill>
            <a:blip r:embed="rId2"/>
            <a:srcRect l="57245" t="62662" r="8715"/>
            <a:stretch>
              <a:fillRect/>
            </a:stretch>
          </p:blipFill>
          <p:spPr>
            <a:xfrm>
              <a:off x="1587" y="-2011"/>
              <a:ext cx="24457947" cy="12569404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325" name="Shape 325"/>
            <p:cNvSpPr/>
            <p:nvPr/>
          </p:nvSpPr>
          <p:spPr>
            <a:xfrm>
              <a:off x="765506" y="1801174"/>
              <a:ext cx="11256646" cy="16922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>
              <a:spAutoFit/>
            </a:bodyPr>
            <a:lstStyle>
              <a:lvl1pPr algn="l">
                <a:defRPr sz="10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Share your work!</a:t>
              </a:r>
            </a:p>
          </p:txBody>
        </p:sp>
        <p:sp>
          <p:nvSpPr>
            <p:cNvPr id="326" name="Shape 326"/>
            <p:cNvSpPr/>
            <p:nvPr/>
          </p:nvSpPr>
          <p:spPr>
            <a:xfrm>
              <a:off x="-36937" y="3546077"/>
              <a:ext cx="24457874" cy="1"/>
            </a:xfrm>
            <a:prstGeom prst="line">
              <a:avLst/>
            </a:prstGeom>
            <a:ln w="215900">
              <a:solidFill>
                <a:srgbClr val="FFFFFF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27" name="Shape 327"/>
            <p:cNvSpPr/>
            <p:nvPr/>
          </p:nvSpPr>
          <p:spPr>
            <a:xfrm>
              <a:off x="855906" y="4285057"/>
              <a:ext cx="18232196" cy="7651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>
              <a:spAutoFit/>
            </a:bodyPr>
            <a:lstStyle>
              <a:lvl1pPr algn="l" defTabSz="457200"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Upload photos of your work:</a:t>
              </a:r>
            </a:p>
          </p:txBody>
        </p:sp>
        <p:sp>
          <p:nvSpPr>
            <p:cNvPr id="328" name="Shape 328"/>
            <p:cNvSpPr/>
            <p:nvPr/>
          </p:nvSpPr>
          <p:spPr>
            <a:xfrm>
              <a:off x="855906" y="5114881"/>
              <a:ext cx="18232196" cy="44989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>
              <a:spAutoFit/>
            </a:bodyPr>
            <a:lstStyle/>
            <a:p>
              <a:pPr algn="l" defTabSz="457200"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Go to: </a:t>
              </a:r>
              <a:r>
                <a:rPr i="1">
                  <a:latin typeface="Montserrat-Italic"/>
                  <a:ea typeface="Montserrat-Italic"/>
                  <a:cs typeface="Montserrat-Italic"/>
                  <a:sym typeface="Montserrat-Italic"/>
                </a:rPr>
                <a:t>add URL here</a:t>
              </a:r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Enter the password: </a:t>
              </a:r>
              <a:r>
                <a:rPr i="1">
                  <a:latin typeface="Montserrat-Italic"/>
                  <a:ea typeface="Montserrat-Italic"/>
                  <a:cs typeface="Montserrat-Italic"/>
                  <a:sym typeface="Montserrat-Italic"/>
                </a:rPr>
                <a:t>password</a:t>
              </a:r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Upload a photo and caption of your work</a:t>
              </a:r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Wait for moderation</a:t>
              </a:r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View others’ ideas  </a:t>
              </a:r>
            </a:p>
          </p:txBody>
        </p:sp>
        <p:sp>
          <p:nvSpPr>
            <p:cNvPr id="329" name="Shape 329"/>
            <p:cNvSpPr/>
            <p:nvPr/>
          </p:nvSpPr>
          <p:spPr>
            <a:xfrm>
              <a:off x="765719" y="9722610"/>
              <a:ext cx="18232198" cy="21240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>
              <a:spAutoFit/>
            </a:bodyPr>
            <a:lstStyle/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r>
                <a:t>A note to facilitators:</a:t>
              </a:r>
            </a:p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r>
                <a:t>Use this slide to give instructions for post-exercise sharing activities. These could take the form of facilitator-guided discussions, mini-presentations, or digital sharing via existing platforms (e.g. padlet) - as described here. Delete this paragraph when ready.</a:t>
              </a:r>
            </a:p>
          </p:txBody>
        </p:sp>
      </p:grp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961</Words>
  <Application>Microsoft Macintosh PowerPoint</Application>
  <PresentationFormat>Custom</PresentationFormat>
  <Paragraphs>153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4" baseType="lpstr">
      <vt:lpstr>Avenir Next</vt:lpstr>
      <vt:lpstr>Helvetica</vt:lpstr>
      <vt:lpstr>Montserrat Bold</vt:lpstr>
      <vt:lpstr>Montserrat-BoldItalic</vt:lpstr>
      <vt:lpstr>Helvetica Neue Light</vt:lpstr>
      <vt:lpstr>Helvetica Neue Medium</vt:lpstr>
      <vt:lpstr>Helvetica Light</vt:lpstr>
      <vt:lpstr>Montserrat Medium</vt:lpstr>
      <vt:lpstr>Tw Cen MT</vt:lpstr>
      <vt:lpstr>Helvetica Neue Thin</vt:lpstr>
      <vt:lpstr>Helvetica Neue</vt:lpstr>
      <vt:lpstr>Montserrat-Italic</vt:lpstr>
      <vt:lpstr>Palatino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Robert Dongas</cp:lastModifiedBy>
  <cp:revision>12</cp:revision>
  <dcterms:modified xsi:type="dcterms:W3CDTF">2020-01-09T04:13:30Z</dcterms:modified>
</cp:coreProperties>
</file>