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4384000" cy="13716000"/>
  <p:notesSz cx="6858000" cy="9144000"/>
  <p:embeddedFontLst>
    <p:embeddedFont>
      <p:font typeface="Montserrat Bold" pitchFamily="2" charset="77"/>
      <p:bold r:id="rId13"/>
      <p:italic r:id="rId14"/>
      <p:boldItalic r:id="rId15"/>
    </p:embeddedFont>
    <p:embeddedFont>
      <p:font typeface="Montserrat Medium" pitchFamily="2" charset="77"/>
      <p:regular r:id="rId16"/>
      <p:italic r:id="rId17"/>
    </p:embeddedFont>
    <p:embeddedFont>
      <p:font typeface="Montserrat-BoldItalic" pitchFamily="2" charset="77"/>
      <p:bold r:id="rId18"/>
      <p:italic r:id="rId19"/>
      <p:boldItalic r:id="rId20"/>
    </p:embeddedFont>
    <p:embeddedFont>
      <p:font typeface="Montserrat-Italic" pitchFamily="2" charset="77"/>
      <p:italic r:id="rId21"/>
    </p:embeddedFont>
    <p:embeddedFont>
      <p:font typeface="Tw Cen MT" panose="020B0602020104020603" pitchFamily="34" charset="77"/>
      <p:regular r:id="rId22"/>
      <p:bold r:id="rId23"/>
      <p:italic r:id="rId24"/>
      <p:boldItalic r:id="rId25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4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A60636E-E176-864B-8F1C-B8CEDF99F9D3}"/>
              </a:ext>
            </a:extLst>
          </p:cNvPr>
          <p:cNvGrpSpPr/>
          <p:nvPr/>
        </p:nvGrpSpPr>
        <p:grpSpPr>
          <a:xfrm>
            <a:off x="-22552" y="-46537"/>
            <a:ext cx="24455848" cy="13307790"/>
            <a:chOff x="-22552" y="-46537"/>
            <a:chExt cx="24455848" cy="13307790"/>
          </a:xfrm>
        </p:grpSpPr>
        <p:pic>
          <p:nvPicPr>
            <p:cNvPr id="119" name="Thematic analysis.jpg"/>
            <p:cNvPicPr>
              <a:picLocks noChangeAspect="1"/>
            </p:cNvPicPr>
            <p:nvPr/>
          </p:nvPicPr>
          <p:blipFill>
            <a:blip r:embed="rId2"/>
            <a:srcRect t="9444" b="9444"/>
            <a:stretch>
              <a:fillRect/>
            </a:stretch>
          </p:blipFill>
          <p:spPr>
            <a:xfrm>
              <a:off x="-22552" y="-12382"/>
              <a:ext cx="24419839" cy="113368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585599" y="11962671"/>
              <a:ext cx="7244729" cy="1019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122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26904" y="-46537"/>
              <a:ext cx="24406392" cy="11221231"/>
            </a:xfrm>
            <a:prstGeom prst="rect">
              <a:avLst/>
            </a:prstGeom>
            <a:solidFill>
              <a:srgbClr val="000000">
                <a:alpha val="39844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13058" y="11257466"/>
              <a:ext cx="24406392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15506128" y="12508777"/>
              <a:ext cx="835850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Vijay Chennupati,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www.flickr.com/photos/vijay_chennupati/34255520505/ 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1907" y="173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5400000">
              <a:off x="15518519" y="225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643885" y="948050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Thematic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1205292" y="7275075"/>
              <a:ext cx="11177377" cy="2073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Finding patterns that make sense </a:t>
              </a:r>
            </a:p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of what people say pr write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8240" y="449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rot="5400000">
              <a:off x="9849600" y="501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504899" y="3620436"/>
              <a:ext cx="958371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Analysis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36963F-7258-8244-8866-DB584121BE49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331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32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33" name="Shape 333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335" name="Shape 335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336" name="Shape 336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337" name="Shape 337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3659E0-3807-DB4A-9ABB-67813920B2A7}"/>
              </a:ext>
            </a:extLst>
          </p:cNvPr>
          <p:cNvGrpSpPr/>
          <p:nvPr/>
        </p:nvGrpSpPr>
        <p:grpSpPr>
          <a:xfrm>
            <a:off x="-254236" y="-375470"/>
            <a:ext cx="24118870" cy="13484323"/>
            <a:chOff x="-254236" y="-375470"/>
            <a:chExt cx="24118870" cy="13484323"/>
          </a:xfrm>
        </p:grpSpPr>
        <p:sp>
          <p:nvSpPr>
            <p:cNvPr id="132" name="Shape 132"/>
            <p:cNvSpPr/>
            <p:nvPr/>
          </p:nvSpPr>
          <p:spPr>
            <a:xfrm>
              <a:off x="5037" y="-375470"/>
              <a:ext cx="17058978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15628357" y="1429342"/>
              <a:ext cx="5169185" cy="228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-254236" y="108340"/>
              <a:ext cx="18411876" cy="49244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defRPr sz="16000" b="0" spc="-319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Thematic</a:t>
              </a:r>
              <a:r>
                <a:rPr lang="en-AU" dirty="0"/>
                <a:t> 	</a:t>
              </a:r>
              <a:r>
                <a:rPr dirty="0"/>
                <a:t>Analysis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6" name="Shape 136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153" name="Shape 153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54" name="Shape 154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155" name="Shape 155"/>
          <p:cNvSpPr/>
          <p:nvPr/>
        </p:nvSpPr>
        <p:spPr>
          <a:xfrm>
            <a:off x="153602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56" name="Shape 156"/>
          <p:cNvSpPr/>
          <p:nvPr/>
        </p:nvSpPr>
        <p:spPr>
          <a:xfrm>
            <a:off x="16533544" y="10442288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164" name="Shape 164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</a:t>
            </a:r>
          </a:p>
        </p:txBody>
      </p:sp>
      <p:sp>
        <p:nvSpPr>
          <p:cNvPr id="166" name="Shape 166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DC6408-F1DB-7E4B-8190-CFAD67A5F99D}"/>
              </a:ext>
            </a:extLst>
          </p:cNvPr>
          <p:cNvGrpSpPr/>
          <p:nvPr/>
        </p:nvGrpSpPr>
        <p:grpSpPr>
          <a:xfrm>
            <a:off x="-11907" y="-295826"/>
            <a:ext cx="24474866" cy="13557079"/>
            <a:chOff x="-11907" y="-295826"/>
            <a:chExt cx="24474866" cy="13557079"/>
          </a:xfrm>
        </p:grpSpPr>
        <p:pic>
          <p:nvPicPr>
            <p:cNvPr id="138" name="Thematic analysis.jpg"/>
            <p:cNvPicPr>
              <a:picLocks noChangeAspect="1"/>
            </p:cNvPicPr>
            <p:nvPr/>
          </p:nvPicPr>
          <p:blipFill>
            <a:blip r:embed="rId2"/>
            <a:srcRect t="23489" b="2348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9" name="Shape 13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122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perform thematic analysis of a set of interview data using a bottom-up approach. The data could be from your own interviews, or you can use resource on the companion website.</a:t>
              </a:r>
            </a:p>
          </p:txBody>
        </p:sp>
        <p:sp>
          <p:nvSpPr>
            <p:cNvPr id="144" name="Shape 144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20294787" y="3573508"/>
              <a:ext cx="3927095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highlighter, paper </a:t>
              </a:r>
            </a:p>
          </p:txBody>
        </p:sp>
        <p:sp>
          <p:nvSpPr>
            <p:cNvPr id="147" name="Shape 14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49" name="Shape 149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51" name="Shape 151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57" name="Shape 157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504899" y="-295826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Thematic</a:t>
              </a:r>
            </a:p>
          </p:txBody>
        </p:sp>
        <p:sp>
          <p:nvSpPr>
            <p:cNvPr id="160" name="Shape 160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61" name="Shape 161"/>
            <p:cNvSpPr/>
            <p:nvPr/>
          </p:nvSpPr>
          <p:spPr>
            <a:xfrm rot="5400000">
              <a:off x="9840397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>
              <a:off x="504899" y="2350434"/>
              <a:ext cx="958371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Analysis</a:t>
              </a:r>
            </a:p>
          </p:txBody>
        </p:sp>
        <p:sp>
          <p:nvSpPr>
            <p:cNvPr id="163" name="Shape 163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65" name="Shape 165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67" name="Shape 167"/>
            <p:cNvSpPr/>
            <p:nvPr/>
          </p:nvSpPr>
          <p:spPr>
            <a:xfrm>
              <a:off x="15506128" y="12508777"/>
              <a:ext cx="835850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Vijay Chennupati,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www.flickr.com/photos/vijay_chennupati/34255520505/ 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184" name="Shape 184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85" name="Shape 185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186" name="Shape 186"/>
          <p:cNvSpPr/>
          <p:nvPr/>
        </p:nvSpPr>
        <p:spPr>
          <a:xfrm>
            <a:off x="4121628" y="10987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87" name="Shape 187"/>
          <p:cNvSpPr/>
          <p:nvPr/>
        </p:nvSpPr>
        <p:spPr>
          <a:xfrm>
            <a:off x="16533544" y="10442288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195" name="Shape 195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</a:t>
            </a:r>
          </a:p>
        </p:txBody>
      </p:sp>
      <p:sp>
        <p:nvSpPr>
          <p:cNvPr id="197" name="Shape 197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8968B7-6A6C-494B-B67F-6A9842403CE8}"/>
              </a:ext>
            </a:extLst>
          </p:cNvPr>
          <p:cNvGrpSpPr/>
          <p:nvPr/>
        </p:nvGrpSpPr>
        <p:grpSpPr>
          <a:xfrm>
            <a:off x="-11907" y="-295826"/>
            <a:ext cx="24474866" cy="13557079"/>
            <a:chOff x="-11907" y="-295826"/>
            <a:chExt cx="24474866" cy="13557079"/>
          </a:xfrm>
        </p:grpSpPr>
        <p:pic>
          <p:nvPicPr>
            <p:cNvPr id="169" name="Thematic analysis.jpg"/>
            <p:cNvPicPr>
              <a:picLocks noChangeAspect="1"/>
            </p:cNvPicPr>
            <p:nvPr/>
          </p:nvPicPr>
          <p:blipFill>
            <a:blip r:embed="rId2"/>
            <a:srcRect t="23489" b="2348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0" name="Shape 170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perform thematic analysis of a set of interview data using a bottom-up approach. The data could be from your own interviews, or you can use resource on the companion website.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20294787" y="3573508"/>
              <a:ext cx="3927095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highlighter, paper </a:t>
              </a:r>
            </a:p>
          </p:txBody>
        </p:sp>
        <p:sp>
          <p:nvSpPr>
            <p:cNvPr id="178" name="Shape 178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80" name="Shape 180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5400000">
              <a:off x="9840397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98" name="Shape 198"/>
            <p:cNvSpPr/>
            <p:nvPr/>
          </p:nvSpPr>
          <p:spPr>
            <a:xfrm>
              <a:off x="15506128" y="12508777"/>
              <a:ext cx="835850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Vijay Chennupati,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www.flickr.com/photos/vijay_chennupati/34255520505/ </a:t>
              </a:r>
            </a:p>
          </p:txBody>
        </p:sp>
        <p:sp>
          <p:nvSpPr>
            <p:cNvPr id="32" name="Shape 140">
              <a:extLst>
                <a:ext uri="{FF2B5EF4-FFF2-40B4-BE49-F238E27FC236}">
                  <a16:creationId xmlns:a16="http://schemas.microsoft.com/office/drawing/2014/main" id="{BD750B6C-403A-4E4C-9438-30F9F20553FE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42">
              <a:extLst>
                <a:ext uri="{FF2B5EF4-FFF2-40B4-BE49-F238E27FC236}">
                  <a16:creationId xmlns:a16="http://schemas.microsoft.com/office/drawing/2014/main" id="{8636C1C9-FC35-2846-8165-FAC143EA60A2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122</a:t>
              </a:r>
            </a:p>
          </p:txBody>
        </p:sp>
        <p:sp>
          <p:nvSpPr>
            <p:cNvPr id="34" name="Shape 144">
              <a:extLst>
                <a:ext uri="{FF2B5EF4-FFF2-40B4-BE49-F238E27FC236}">
                  <a16:creationId xmlns:a16="http://schemas.microsoft.com/office/drawing/2014/main" id="{EF3C751F-28A4-134B-9E15-00182722688B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59">
              <a:extLst>
                <a:ext uri="{FF2B5EF4-FFF2-40B4-BE49-F238E27FC236}">
                  <a16:creationId xmlns:a16="http://schemas.microsoft.com/office/drawing/2014/main" id="{175B78CF-EBAC-054E-A888-2282D24F7B53}"/>
                </a:ext>
              </a:extLst>
            </p:cNvPr>
            <p:cNvSpPr/>
            <p:nvPr/>
          </p:nvSpPr>
          <p:spPr>
            <a:xfrm>
              <a:off x="504899" y="-295826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Thematic</a:t>
              </a:r>
            </a:p>
          </p:txBody>
        </p:sp>
        <p:sp>
          <p:nvSpPr>
            <p:cNvPr id="36" name="Shape 162">
              <a:extLst>
                <a:ext uri="{FF2B5EF4-FFF2-40B4-BE49-F238E27FC236}">
                  <a16:creationId xmlns:a16="http://schemas.microsoft.com/office/drawing/2014/main" id="{D083C01E-EB62-4D46-A0D8-680778161BF9}"/>
                </a:ext>
              </a:extLst>
            </p:cNvPr>
            <p:cNvSpPr/>
            <p:nvPr/>
          </p:nvSpPr>
          <p:spPr>
            <a:xfrm>
              <a:off x="504899" y="2350434"/>
              <a:ext cx="958371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Analysis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15" name="Shape 215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16" name="Shape 216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17" name="Shape 217"/>
          <p:cNvSpPr/>
          <p:nvPr/>
        </p:nvSpPr>
        <p:spPr>
          <a:xfrm>
            <a:off x="8089653" y="11163560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18" name="Shape 218"/>
          <p:cNvSpPr/>
          <p:nvPr/>
        </p:nvSpPr>
        <p:spPr>
          <a:xfrm>
            <a:off x="16533544" y="10442288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26" name="Shape 226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</a:t>
            </a:r>
          </a:p>
        </p:txBody>
      </p:sp>
      <p:sp>
        <p:nvSpPr>
          <p:cNvPr id="228" name="Shape 228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A99F84-71AD-6C4D-B2D0-8D9B1DAFBA7E}"/>
              </a:ext>
            </a:extLst>
          </p:cNvPr>
          <p:cNvGrpSpPr/>
          <p:nvPr/>
        </p:nvGrpSpPr>
        <p:grpSpPr>
          <a:xfrm>
            <a:off x="-11907" y="-295826"/>
            <a:ext cx="24474866" cy="13557079"/>
            <a:chOff x="-11907" y="-295826"/>
            <a:chExt cx="24474866" cy="13557079"/>
          </a:xfrm>
        </p:grpSpPr>
        <p:pic>
          <p:nvPicPr>
            <p:cNvPr id="200" name="Thematic analysis.jpg"/>
            <p:cNvPicPr>
              <a:picLocks noChangeAspect="1"/>
            </p:cNvPicPr>
            <p:nvPr/>
          </p:nvPicPr>
          <p:blipFill>
            <a:blip r:embed="rId2"/>
            <a:srcRect t="23489" b="2348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1" name="Shape 201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perform thematic analysis of a set of interview data using a bottom-up approach. The data could be from your own interviews, or you can use resource on the companion website.</a:t>
              </a:r>
            </a:p>
          </p:txBody>
        </p:sp>
        <p:sp>
          <p:nvSpPr>
            <p:cNvPr id="207" name="Shape 207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20294787" y="3573508"/>
              <a:ext cx="3927095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highlighter, paper </a:t>
              </a:r>
            </a:p>
          </p:txBody>
        </p:sp>
        <p:sp>
          <p:nvSpPr>
            <p:cNvPr id="209" name="Shape 209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11" name="Shape 211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12" name="Shape 212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13" name="Shape 213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19" name="Shape 219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 rot="5400000">
              <a:off x="9840397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27" name="Shape 227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29" name="Shape 229"/>
            <p:cNvSpPr/>
            <p:nvPr/>
          </p:nvSpPr>
          <p:spPr>
            <a:xfrm>
              <a:off x="15506128" y="12508777"/>
              <a:ext cx="835850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Vijay Chennupati,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www.flickr.com/photos/vijay_chennupati/34255520505/ </a:t>
              </a:r>
            </a:p>
          </p:txBody>
        </p:sp>
        <p:sp>
          <p:nvSpPr>
            <p:cNvPr id="32" name="Shape 140">
              <a:extLst>
                <a:ext uri="{FF2B5EF4-FFF2-40B4-BE49-F238E27FC236}">
                  <a16:creationId xmlns:a16="http://schemas.microsoft.com/office/drawing/2014/main" id="{5D537A7C-BD99-0B4F-80C5-04170C1C96F2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42">
              <a:extLst>
                <a:ext uri="{FF2B5EF4-FFF2-40B4-BE49-F238E27FC236}">
                  <a16:creationId xmlns:a16="http://schemas.microsoft.com/office/drawing/2014/main" id="{78B93668-7341-FF43-B410-84D2085D3198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122</a:t>
              </a:r>
            </a:p>
          </p:txBody>
        </p:sp>
        <p:sp>
          <p:nvSpPr>
            <p:cNvPr id="34" name="Shape 144">
              <a:extLst>
                <a:ext uri="{FF2B5EF4-FFF2-40B4-BE49-F238E27FC236}">
                  <a16:creationId xmlns:a16="http://schemas.microsoft.com/office/drawing/2014/main" id="{4EDE6315-C7BA-674A-9E26-C63103946A38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59">
              <a:extLst>
                <a:ext uri="{FF2B5EF4-FFF2-40B4-BE49-F238E27FC236}">
                  <a16:creationId xmlns:a16="http://schemas.microsoft.com/office/drawing/2014/main" id="{9112D9A0-2EB1-214B-BC55-5C4F5DFC3E72}"/>
                </a:ext>
              </a:extLst>
            </p:cNvPr>
            <p:cNvSpPr/>
            <p:nvPr/>
          </p:nvSpPr>
          <p:spPr>
            <a:xfrm>
              <a:off x="504899" y="-295826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Thematic</a:t>
              </a:r>
            </a:p>
          </p:txBody>
        </p:sp>
        <p:sp>
          <p:nvSpPr>
            <p:cNvPr id="36" name="Shape 162">
              <a:extLst>
                <a:ext uri="{FF2B5EF4-FFF2-40B4-BE49-F238E27FC236}">
                  <a16:creationId xmlns:a16="http://schemas.microsoft.com/office/drawing/2014/main" id="{C987018D-AE58-5D4B-9EEE-C50AEB656C56}"/>
                </a:ext>
              </a:extLst>
            </p:cNvPr>
            <p:cNvSpPr/>
            <p:nvPr/>
          </p:nvSpPr>
          <p:spPr>
            <a:xfrm>
              <a:off x="504899" y="2350434"/>
              <a:ext cx="958371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Analysis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46" name="Shape 246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47" name="Shape 247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48" name="Shape 248"/>
          <p:cNvSpPr/>
          <p:nvPr/>
        </p:nvSpPr>
        <p:spPr>
          <a:xfrm>
            <a:off x="12057678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49" name="Shape 249"/>
          <p:cNvSpPr/>
          <p:nvPr/>
        </p:nvSpPr>
        <p:spPr>
          <a:xfrm>
            <a:off x="16533544" y="10442288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57" name="Shape 257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</a:t>
            </a:r>
          </a:p>
        </p:txBody>
      </p:sp>
      <p:sp>
        <p:nvSpPr>
          <p:cNvPr id="259" name="Shape 259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5B4856-3E21-8144-B285-B31D213ECF6E}"/>
              </a:ext>
            </a:extLst>
          </p:cNvPr>
          <p:cNvGrpSpPr/>
          <p:nvPr/>
        </p:nvGrpSpPr>
        <p:grpSpPr>
          <a:xfrm>
            <a:off x="-11907" y="-295826"/>
            <a:ext cx="24474866" cy="13557079"/>
            <a:chOff x="-11907" y="-295826"/>
            <a:chExt cx="24474866" cy="13557079"/>
          </a:xfrm>
        </p:grpSpPr>
        <p:pic>
          <p:nvPicPr>
            <p:cNvPr id="231" name="Thematic analysis.jpg"/>
            <p:cNvPicPr>
              <a:picLocks noChangeAspect="1"/>
            </p:cNvPicPr>
            <p:nvPr/>
          </p:nvPicPr>
          <p:blipFill>
            <a:blip r:embed="rId2"/>
            <a:srcRect t="23489" b="2348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2" name="Shape 232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perform thematic analysis of a set of interview data using a bottom-up approach. The data could be from your own interviews, or you can use resource on the companion website.</a:t>
              </a:r>
            </a:p>
          </p:txBody>
        </p:sp>
        <p:sp>
          <p:nvSpPr>
            <p:cNvPr id="238" name="Shape 238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20294787" y="3573508"/>
              <a:ext cx="3927095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highlighter, paper </a:t>
              </a:r>
            </a:p>
          </p:txBody>
        </p:sp>
        <p:sp>
          <p:nvSpPr>
            <p:cNvPr id="240" name="Shape 240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42" name="Shape 242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43" name="Shape 243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50" name="Shape 250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 rot="5400000">
              <a:off x="9840397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58" name="Shape 258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60" name="Shape 260"/>
            <p:cNvSpPr/>
            <p:nvPr/>
          </p:nvSpPr>
          <p:spPr>
            <a:xfrm>
              <a:off x="15506128" y="12508777"/>
              <a:ext cx="835850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Vijay Chennupati,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www.flickr.com/photos/vijay_chennupati/34255520505/ </a:t>
              </a:r>
            </a:p>
          </p:txBody>
        </p:sp>
        <p:sp>
          <p:nvSpPr>
            <p:cNvPr id="32" name="Shape 140">
              <a:extLst>
                <a:ext uri="{FF2B5EF4-FFF2-40B4-BE49-F238E27FC236}">
                  <a16:creationId xmlns:a16="http://schemas.microsoft.com/office/drawing/2014/main" id="{A4B8E286-F7E1-024F-8EB3-CF4BA200F848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42">
              <a:extLst>
                <a:ext uri="{FF2B5EF4-FFF2-40B4-BE49-F238E27FC236}">
                  <a16:creationId xmlns:a16="http://schemas.microsoft.com/office/drawing/2014/main" id="{7D1D2D17-34DE-BE4E-8876-3D372C60EDA9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122</a:t>
              </a:r>
            </a:p>
          </p:txBody>
        </p:sp>
        <p:sp>
          <p:nvSpPr>
            <p:cNvPr id="34" name="Shape 144">
              <a:extLst>
                <a:ext uri="{FF2B5EF4-FFF2-40B4-BE49-F238E27FC236}">
                  <a16:creationId xmlns:a16="http://schemas.microsoft.com/office/drawing/2014/main" id="{7585FA7E-5C2C-7C4E-903D-982A07808FF8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59">
              <a:extLst>
                <a:ext uri="{FF2B5EF4-FFF2-40B4-BE49-F238E27FC236}">
                  <a16:creationId xmlns:a16="http://schemas.microsoft.com/office/drawing/2014/main" id="{B043E2D1-B3C4-CC44-B53C-DFB32CEDE16C}"/>
                </a:ext>
              </a:extLst>
            </p:cNvPr>
            <p:cNvSpPr/>
            <p:nvPr/>
          </p:nvSpPr>
          <p:spPr>
            <a:xfrm>
              <a:off x="504899" y="-295826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Thematic</a:t>
              </a:r>
            </a:p>
          </p:txBody>
        </p:sp>
        <p:sp>
          <p:nvSpPr>
            <p:cNvPr id="36" name="Shape 162">
              <a:extLst>
                <a:ext uri="{FF2B5EF4-FFF2-40B4-BE49-F238E27FC236}">
                  <a16:creationId xmlns:a16="http://schemas.microsoft.com/office/drawing/2014/main" id="{42D262BC-E36E-154E-BF24-A74F72FE209C}"/>
                </a:ext>
              </a:extLst>
            </p:cNvPr>
            <p:cNvSpPr/>
            <p:nvPr/>
          </p:nvSpPr>
          <p:spPr>
            <a:xfrm>
              <a:off x="504899" y="2350434"/>
              <a:ext cx="958371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Analysis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77" name="Shape 277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78" name="Shape 278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79" name="Shape 279"/>
          <p:cNvSpPr/>
          <p:nvPr/>
        </p:nvSpPr>
        <p:spPr>
          <a:xfrm>
            <a:off x="16533544" y="10442288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87" name="Shape 287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</a:t>
            </a:r>
          </a:p>
        </p:txBody>
      </p:sp>
      <p:sp>
        <p:nvSpPr>
          <p:cNvPr id="289" name="Shape 289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A3DA17-E2BA-A644-8B82-429CA68F178F}"/>
              </a:ext>
            </a:extLst>
          </p:cNvPr>
          <p:cNvGrpSpPr/>
          <p:nvPr/>
        </p:nvGrpSpPr>
        <p:grpSpPr>
          <a:xfrm>
            <a:off x="-11907" y="-295826"/>
            <a:ext cx="24474866" cy="13557079"/>
            <a:chOff x="-11907" y="-295826"/>
            <a:chExt cx="24474866" cy="13557079"/>
          </a:xfrm>
        </p:grpSpPr>
        <p:pic>
          <p:nvPicPr>
            <p:cNvPr id="262" name="Thematic analysis.jpg"/>
            <p:cNvPicPr>
              <a:picLocks noChangeAspect="1"/>
            </p:cNvPicPr>
            <p:nvPr/>
          </p:nvPicPr>
          <p:blipFill>
            <a:blip r:embed="rId2"/>
            <a:srcRect t="23489" b="2348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3" name="Shape 263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perform thematic analysis of a set of interview data using a bottom-up approach. The data could be from your own interviews, or you can use resource on the companion website.</a:t>
              </a:r>
            </a:p>
          </p:txBody>
        </p:sp>
        <p:sp>
          <p:nvSpPr>
            <p:cNvPr id="269" name="Shape 269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20294787" y="3573508"/>
              <a:ext cx="3927095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highlighter, paper </a:t>
              </a:r>
            </a:p>
          </p:txBody>
        </p:sp>
        <p:sp>
          <p:nvSpPr>
            <p:cNvPr id="271" name="Shape 271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73" name="Shape 273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74" name="Shape 274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75" name="Shape 275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80" name="Shape 280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 rot="5400000">
              <a:off x="9840397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88" name="Shape 288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90" name="Shape 290"/>
            <p:cNvSpPr/>
            <p:nvPr/>
          </p:nvSpPr>
          <p:spPr>
            <a:xfrm>
              <a:off x="15506128" y="12508777"/>
              <a:ext cx="835850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Vijay Chennupati,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www.flickr.com/photos/vijay_chennupati/34255520505/ </a:t>
              </a:r>
            </a:p>
          </p:txBody>
        </p:sp>
        <p:sp>
          <p:nvSpPr>
            <p:cNvPr id="32" name="Shape 140">
              <a:extLst>
                <a:ext uri="{FF2B5EF4-FFF2-40B4-BE49-F238E27FC236}">
                  <a16:creationId xmlns:a16="http://schemas.microsoft.com/office/drawing/2014/main" id="{2411E7B5-F02C-974E-8B01-DF6201316710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42">
              <a:extLst>
                <a:ext uri="{FF2B5EF4-FFF2-40B4-BE49-F238E27FC236}">
                  <a16:creationId xmlns:a16="http://schemas.microsoft.com/office/drawing/2014/main" id="{9B797837-AC1E-8546-B411-34C8220BE638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122</a:t>
              </a:r>
            </a:p>
          </p:txBody>
        </p:sp>
        <p:sp>
          <p:nvSpPr>
            <p:cNvPr id="34" name="Shape 144">
              <a:extLst>
                <a:ext uri="{FF2B5EF4-FFF2-40B4-BE49-F238E27FC236}">
                  <a16:creationId xmlns:a16="http://schemas.microsoft.com/office/drawing/2014/main" id="{9C56C6A1-4A18-8242-B703-7F054BCCEA71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59">
              <a:extLst>
                <a:ext uri="{FF2B5EF4-FFF2-40B4-BE49-F238E27FC236}">
                  <a16:creationId xmlns:a16="http://schemas.microsoft.com/office/drawing/2014/main" id="{45EF42DB-7992-9B41-9C69-C54B529EB777}"/>
                </a:ext>
              </a:extLst>
            </p:cNvPr>
            <p:cNvSpPr/>
            <p:nvPr/>
          </p:nvSpPr>
          <p:spPr>
            <a:xfrm>
              <a:off x="504899" y="-295826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Thematic</a:t>
              </a:r>
            </a:p>
          </p:txBody>
        </p:sp>
        <p:sp>
          <p:nvSpPr>
            <p:cNvPr id="36" name="Shape 162">
              <a:extLst>
                <a:ext uri="{FF2B5EF4-FFF2-40B4-BE49-F238E27FC236}">
                  <a16:creationId xmlns:a16="http://schemas.microsoft.com/office/drawing/2014/main" id="{F903C7BC-EE00-FF4C-87FC-2CD30D70545E}"/>
                </a:ext>
              </a:extLst>
            </p:cNvPr>
            <p:cNvSpPr/>
            <p:nvPr/>
          </p:nvSpPr>
          <p:spPr>
            <a:xfrm>
              <a:off x="504899" y="2350434"/>
              <a:ext cx="958371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Analysis</a:t>
              </a:r>
            </a:p>
          </p:txBody>
        </p:sp>
      </p:grpSp>
      <p:sp>
        <p:nvSpPr>
          <p:cNvPr id="291" name="Shape 291"/>
          <p:cNvSpPr/>
          <p:nvPr/>
        </p:nvSpPr>
        <p:spPr>
          <a:xfrm>
            <a:off x="16025703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08" name="Shape 308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09" name="Shape 309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310" name="Shape 310"/>
          <p:cNvSpPr/>
          <p:nvPr/>
        </p:nvSpPr>
        <p:spPr>
          <a:xfrm>
            <a:off x="16533544" y="10442288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318" name="Shape 318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</a:t>
            </a:r>
          </a:p>
        </p:txBody>
      </p:sp>
      <p:sp>
        <p:nvSpPr>
          <p:cNvPr id="320" name="Shape 320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DAFF61-F8AB-AC4F-8021-BDE1110F0799}"/>
              </a:ext>
            </a:extLst>
          </p:cNvPr>
          <p:cNvGrpSpPr/>
          <p:nvPr/>
        </p:nvGrpSpPr>
        <p:grpSpPr>
          <a:xfrm>
            <a:off x="-11907" y="-295826"/>
            <a:ext cx="24474866" cy="13557079"/>
            <a:chOff x="-11907" y="-295826"/>
            <a:chExt cx="24474866" cy="13557079"/>
          </a:xfrm>
        </p:grpSpPr>
        <p:pic>
          <p:nvPicPr>
            <p:cNvPr id="293" name="Thematic analysis.jpg"/>
            <p:cNvPicPr>
              <a:picLocks noChangeAspect="1"/>
            </p:cNvPicPr>
            <p:nvPr/>
          </p:nvPicPr>
          <p:blipFill>
            <a:blip r:embed="rId2"/>
            <a:srcRect t="23489" b="2348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4" name="Shape 294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perform thematic analysis of a set of interview data using a bottom-up approach. The data could be from your own interviews, or you can use resource on the companion website.</a:t>
              </a:r>
            </a:p>
          </p:txBody>
        </p:sp>
        <p:sp>
          <p:nvSpPr>
            <p:cNvPr id="300" name="Shape 300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20294787" y="3573508"/>
              <a:ext cx="3927095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highlighter, paper </a:t>
              </a:r>
            </a:p>
          </p:txBody>
        </p:sp>
        <p:sp>
          <p:nvSpPr>
            <p:cNvPr id="302" name="Shape 302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04" name="Shape 304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05" name="Shape 305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06" name="Shape 306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11" name="Shape 311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 rot="5400000">
              <a:off x="9840397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19" name="Shape 319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21" name="Shape 321"/>
            <p:cNvSpPr/>
            <p:nvPr/>
          </p:nvSpPr>
          <p:spPr>
            <a:xfrm>
              <a:off x="15506128" y="12508777"/>
              <a:ext cx="835850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Vijay Chennupati,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www.flickr.com/photos/vijay_chennupati/34255520505/ </a:t>
              </a:r>
            </a:p>
          </p:txBody>
        </p:sp>
        <p:sp>
          <p:nvSpPr>
            <p:cNvPr id="32" name="Shape 140">
              <a:extLst>
                <a:ext uri="{FF2B5EF4-FFF2-40B4-BE49-F238E27FC236}">
                  <a16:creationId xmlns:a16="http://schemas.microsoft.com/office/drawing/2014/main" id="{5171F8D0-0672-364B-A3D5-B8F58E0D054B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42">
              <a:extLst>
                <a:ext uri="{FF2B5EF4-FFF2-40B4-BE49-F238E27FC236}">
                  <a16:creationId xmlns:a16="http://schemas.microsoft.com/office/drawing/2014/main" id="{60FE7F7B-68AE-084E-A6A8-DD41525BAD1E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122</a:t>
              </a:r>
            </a:p>
          </p:txBody>
        </p:sp>
        <p:sp>
          <p:nvSpPr>
            <p:cNvPr id="34" name="Shape 144">
              <a:extLst>
                <a:ext uri="{FF2B5EF4-FFF2-40B4-BE49-F238E27FC236}">
                  <a16:creationId xmlns:a16="http://schemas.microsoft.com/office/drawing/2014/main" id="{10D8F909-A8BC-F747-9D94-B56BE05332C4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59">
              <a:extLst>
                <a:ext uri="{FF2B5EF4-FFF2-40B4-BE49-F238E27FC236}">
                  <a16:creationId xmlns:a16="http://schemas.microsoft.com/office/drawing/2014/main" id="{FA0D2C32-2182-6747-9A1F-00548B946A5A}"/>
                </a:ext>
              </a:extLst>
            </p:cNvPr>
            <p:cNvSpPr/>
            <p:nvPr/>
          </p:nvSpPr>
          <p:spPr>
            <a:xfrm>
              <a:off x="504899" y="-295826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Thematic</a:t>
              </a:r>
            </a:p>
          </p:txBody>
        </p:sp>
        <p:sp>
          <p:nvSpPr>
            <p:cNvPr id="36" name="Shape 162">
              <a:extLst>
                <a:ext uri="{FF2B5EF4-FFF2-40B4-BE49-F238E27FC236}">
                  <a16:creationId xmlns:a16="http://schemas.microsoft.com/office/drawing/2014/main" id="{051532CD-5103-9D47-AB44-95EEC02CE1B1}"/>
                </a:ext>
              </a:extLst>
            </p:cNvPr>
            <p:cNvSpPr/>
            <p:nvPr/>
          </p:nvSpPr>
          <p:spPr>
            <a:xfrm>
              <a:off x="504899" y="2350434"/>
              <a:ext cx="958371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Analysis</a:t>
              </a:r>
            </a:p>
          </p:txBody>
        </p:sp>
      </p:grpSp>
      <p:sp>
        <p:nvSpPr>
          <p:cNvPr id="322" name="Shape 322"/>
          <p:cNvSpPr/>
          <p:nvPr/>
        </p:nvSpPr>
        <p:spPr>
          <a:xfrm>
            <a:off x="19993729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A05268-64EF-C748-B3EB-0D02AC8A0A7E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324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5" name="Shape 325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326" name="Shape 326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328" name="Shape 328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329" name="Shape 329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1043</Words>
  <Application>Microsoft Macintosh PowerPoint</Application>
  <PresentationFormat>Custom</PresentationFormat>
  <Paragraphs>161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Helvetica Neue Medium</vt:lpstr>
      <vt:lpstr>Montserrat-Italic</vt:lpstr>
      <vt:lpstr>Tw Cen MT</vt:lpstr>
      <vt:lpstr>Helvetica Neue</vt:lpstr>
      <vt:lpstr>Palatino</vt:lpstr>
      <vt:lpstr>Montserrat Medium</vt:lpstr>
      <vt:lpstr>Helvetica Light</vt:lpstr>
      <vt:lpstr>Helvetica Neue Light</vt:lpstr>
      <vt:lpstr>Helvetica Neue Thin</vt:lpstr>
      <vt:lpstr>Montserrat Bold</vt:lpstr>
      <vt:lpstr>Montserrat-BoldItalic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6</cp:revision>
  <dcterms:modified xsi:type="dcterms:W3CDTF">2020-01-09T04:14:03Z</dcterms:modified>
</cp:coreProperties>
</file>