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65" r:id="rId11"/>
    <p:sldId id="266" r:id="rId12"/>
  </p:sldIdLst>
  <p:sldSz cx="24384000" cy="13716000"/>
  <p:notesSz cx="6858000" cy="9144000"/>
  <p:embeddedFontLst>
    <p:embeddedFont>
      <p:font typeface="Montserrat Bold" pitchFamily="2" charset="77"/>
      <p:bold r:id="rId14"/>
      <p:italic r:id="rId15"/>
      <p:boldItalic r:id="rId16"/>
    </p:embeddedFont>
    <p:embeddedFont>
      <p:font typeface="Montserrat Medium" pitchFamily="2" charset="77"/>
      <p:regular r:id="rId17"/>
      <p:italic r:id="rId18"/>
    </p:embeddedFont>
    <p:embeddedFont>
      <p:font typeface="Montserrat-BoldItalic" pitchFamily="2" charset="77"/>
      <p:bold r:id="rId19"/>
      <p:italic r:id="rId20"/>
      <p:boldItalic r:id="rId21"/>
    </p:embeddedFont>
    <p:embeddedFont>
      <p:font typeface="Montserrat-Italic" pitchFamily="2" charset="77"/>
      <p:italic r:id="rId22"/>
    </p:embeddedFont>
    <p:embeddedFont>
      <p:font typeface="Tw Cen MT" panose="020B0602020104020603" pitchFamily="34" charset="77"/>
      <p:regular r:id="rId23"/>
      <p:bold r:id="rId24"/>
      <p:italic r:id="rId25"/>
      <p:boldItalic r:id="rId26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C5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3"/>
    <p:restoredTop sz="94682"/>
  </p:normalViewPr>
  <p:slideViewPr>
    <p:cSldViewPr snapToGrid="0" snapToObjects="1">
      <p:cViewPr varScale="1">
        <p:scale>
          <a:sx n="55" d="100"/>
          <a:sy n="55" d="100"/>
        </p:scale>
        <p:origin x="110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32A292-72EB-B241-8FE3-ED48CF6CD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" y="-17174"/>
            <a:ext cx="24384000" cy="1112385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71DB60C-2FD3-5E46-AB01-A28A889CCF67}"/>
              </a:ext>
            </a:extLst>
          </p:cNvPr>
          <p:cNvGrpSpPr/>
          <p:nvPr/>
        </p:nvGrpSpPr>
        <p:grpSpPr>
          <a:xfrm>
            <a:off x="-74732" y="-65862"/>
            <a:ext cx="27254542" cy="13570729"/>
            <a:chOff x="-74732" y="-65862"/>
            <a:chExt cx="27254542" cy="13570729"/>
          </a:xfrm>
        </p:grpSpPr>
        <p:sp>
          <p:nvSpPr>
            <p:cNvPr id="120" name="Shape 120"/>
            <p:cNvSpPr/>
            <p:nvPr/>
          </p:nvSpPr>
          <p:spPr>
            <a:xfrm>
              <a:off x="-22392" y="-65862"/>
              <a:ext cx="24406392" cy="11323326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21" name="Shape 121"/>
            <p:cNvSpPr/>
            <p:nvPr/>
          </p:nvSpPr>
          <p:spPr>
            <a:xfrm>
              <a:off x="1150663" y="8178675"/>
              <a:ext cx="11947180" cy="18985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5700" i="1">
                  <a:solidFill>
                    <a:srgbClr val="FFFFFF"/>
                  </a:solidFill>
                  <a:effectLst>
                    <a:outerShdw blurRad="25400" dir="18900000" rotWithShape="0">
                      <a:srgbClr val="000000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lang="en-AU" dirty="0"/>
                <a:t>Visually identifying the components</a:t>
              </a:r>
            </a:p>
            <a:p>
              <a:r>
                <a:rPr lang="en-AU" dirty="0"/>
                <a:t>of complex systems</a:t>
              </a:r>
              <a:endParaRPr dirty="0"/>
            </a:p>
          </p:txBody>
        </p:sp>
        <p:sp>
          <p:nvSpPr>
            <p:cNvPr id="122" name="Shape 122"/>
            <p:cNvSpPr/>
            <p:nvPr/>
          </p:nvSpPr>
          <p:spPr>
            <a:xfrm>
              <a:off x="-63142" y="11257466"/>
              <a:ext cx="24510284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85599" y="11961543"/>
              <a:ext cx="7014740" cy="10214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dirty="0">
                  <a:solidFill>
                    <a:srgbClr val="EE5150"/>
                  </a:solidFill>
                </a:rPr>
                <a:t>TURN TO: </a:t>
              </a:r>
              <a:r>
                <a:rPr dirty="0"/>
                <a:t>Page </a:t>
              </a:r>
              <a:r>
                <a:rPr lang="en-AU" dirty="0"/>
                <a:t>154</a:t>
              </a:r>
              <a:endParaRPr dirty="0"/>
            </a:p>
          </p:txBody>
        </p:sp>
        <p:sp>
          <p:nvSpPr>
            <p:cNvPr id="124" name="Shape 124"/>
            <p:cNvSpPr/>
            <p:nvPr/>
          </p:nvSpPr>
          <p:spPr>
            <a:xfrm>
              <a:off x="-19199" y="2753564"/>
              <a:ext cx="17447695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6904365" y="3278725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421041" y="1115202"/>
              <a:ext cx="14688144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System</a:t>
              </a:r>
              <a:endParaRPr sz="16000" spc="-319" dirty="0"/>
            </a:p>
          </p:txBody>
        </p:sp>
        <p:sp>
          <p:nvSpPr>
            <p:cNvPr id="127" name="Shape 127"/>
            <p:cNvSpPr/>
            <p:nvPr/>
          </p:nvSpPr>
          <p:spPr>
            <a:xfrm>
              <a:off x="15225822" y="12745045"/>
              <a:ext cx="11953988" cy="7598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anchor="ctr">
              <a:spAutoFit/>
            </a:bodyPr>
            <a:lstStyle/>
            <a:p>
              <a:pPr algn="l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dirty="0"/>
                <a:t>Image Attribution:</a:t>
              </a:r>
              <a:r>
                <a:rPr lang="en-AU" dirty="0"/>
                <a:t> John </a:t>
              </a:r>
              <a:r>
                <a:rPr lang="en-AU" dirty="0" err="1"/>
                <a:t>Barkiple</a:t>
              </a:r>
              <a:r>
                <a:rPr lang="en-AU" dirty="0"/>
                <a:t>, https://</a:t>
              </a:r>
              <a:r>
                <a:rPr lang="en-AU" dirty="0" err="1"/>
                <a:t>unsplash.com</a:t>
              </a:r>
              <a:r>
                <a:rPr lang="en-AU" dirty="0"/>
                <a:t>/@</a:t>
              </a:r>
              <a:r>
                <a:rPr lang="en-AU" dirty="0" err="1"/>
                <a:t>barkiple</a:t>
              </a:r>
              <a:endParaRPr lang="en-AU" dirty="0"/>
            </a:p>
            <a:p>
              <a:pPr algn="l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endParaRPr lang="en-AU" dirty="0"/>
            </a:p>
          </p:txBody>
        </p:sp>
        <p:sp>
          <p:nvSpPr>
            <p:cNvPr id="128" name="Shape 128"/>
            <p:cNvSpPr/>
            <p:nvPr/>
          </p:nvSpPr>
          <p:spPr>
            <a:xfrm>
              <a:off x="-74732" y="5357789"/>
              <a:ext cx="1468814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4064964" y="588295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420815" y="3708062"/>
              <a:ext cx="1537111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Mapping</a:t>
              </a:r>
              <a:endParaRPr sz="16000" spc="-319" dirty="0"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1DBE7C-98E7-9C4B-BF58-8A0694F23000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69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70" name="Shape 370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71" name="Shape 371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73" name="Shape 373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74" name="Shape 374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3337A7-371F-EF43-B310-D002A6FECA2E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76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77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78" name="Shape 378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80" name="Shape 380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81" name="Shape 381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82" name="Shape 382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604EA3-BACE-2A42-8F69-2B032AD08023}"/>
              </a:ext>
            </a:extLst>
          </p:cNvPr>
          <p:cNvGrpSpPr/>
          <p:nvPr/>
        </p:nvGrpSpPr>
        <p:grpSpPr>
          <a:xfrm>
            <a:off x="-254236" y="-14040"/>
            <a:ext cx="24118870" cy="13122893"/>
            <a:chOff x="-254236" y="-14040"/>
            <a:chExt cx="24118870" cy="13122893"/>
          </a:xfrm>
        </p:grpSpPr>
        <p:sp>
          <p:nvSpPr>
            <p:cNvPr id="132" name="Shape 132"/>
            <p:cNvSpPr/>
            <p:nvPr/>
          </p:nvSpPr>
          <p:spPr>
            <a:xfrm>
              <a:off x="5037" y="-14040"/>
              <a:ext cx="17058978" cy="520117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5624000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0"/>
              <a:ext cx="18411876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Systems 	Mapping</a:t>
              </a:r>
              <a:endParaRPr dirty="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BE379A28-C016-EC49-A9BB-ED861B79D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818"/>
          <a:stretch/>
        </p:blipFill>
        <p:spPr>
          <a:xfrm>
            <a:off x="-20796" y="-17173"/>
            <a:ext cx="19495588" cy="5944405"/>
          </a:xfrm>
          <a:prstGeom prst="rect">
            <a:avLst/>
          </a:prstGeom>
        </p:spPr>
      </p:pic>
      <p:sp>
        <p:nvSpPr>
          <p:cNvPr id="36" name="Shape 144">
            <a:extLst>
              <a:ext uri="{FF2B5EF4-FFF2-40B4-BE49-F238E27FC236}">
                <a16:creationId xmlns:a16="http://schemas.microsoft.com/office/drawing/2014/main" id="{CD1E192E-5FE6-3E49-8AA2-BBE7F7DBFBD4}"/>
              </a:ext>
            </a:extLst>
          </p:cNvPr>
          <p:cNvSpPr/>
          <p:nvPr/>
        </p:nvSpPr>
        <p:spPr>
          <a:xfrm rot="5400000">
            <a:off x="12360992" y="3581052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206152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162" name="Shape 162"/>
          <p:cNvSpPr/>
          <p:nvPr/>
        </p:nvSpPr>
        <p:spPr>
          <a:xfrm>
            <a:off x="1536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304E72-85EE-1B4A-9675-032DACEA0D51}"/>
              </a:ext>
            </a:extLst>
          </p:cNvPr>
          <p:cNvGrpSpPr/>
          <p:nvPr/>
        </p:nvGrpSpPr>
        <p:grpSpPr>
          <a:xfrm>
            <a:off x="-110395" y="-1039931"/>
            <a:ext cx="24844535" cy="11273559"/>
            <a:chOff x="-110395" y="-1039931"/>
            <a:chExt cx="24844535" cy="11273559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8613692" y="-539579"/>
              <a:ext cx="6120448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 </a:t>
              </a:r>
              <a:r>
                <a:rPr dirty="0"/>
                <a:t>PAGE </a:t>
              </a:r>
              <a:r>
                <a:rPr lang="en-AU" dirty="0"/>
                <a:t>154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Systems</a:t>
              </a:r>
              <a:endParaRPr sz="16000" spc="-319" dirty="0"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run a participatory systems mapping session to identify the components of a system as well as their causal relationships. Focus on your own design problem, or follow the ‘Environmentally Resilient Communities’ brief (p.205). See p.207 for an example of a systems map.</a:t>
              </a:r>
              <a:endParaRPr dirty="0"/>
            </a:p>
          </p:txBody>
        </p:sp>
        <p:sp>
          <p:nvSpPr>
            <p:cNvPr id="147" name="Shape 147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20679246" y="3281859"/>
              <a:ext cx="3542636" cy="2067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3-6 participants,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whiteboard or A2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paper, pens, sticky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notes (optional)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-100301" y="3057910"/>
              <a:ext cx="1298645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51" name="Shape 151"/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369844" y="1408182"/>
              <a:ext cx="1308420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Mapping</a:t>
              </a:r>
              <a:endParaRPr sz="16000" spc="-319" dirty="0"/>
            </a:p>
          </p:txBody>
        </p:sp>
      </p:grpSp>
      <p:sp>
        <p:nvSpPr>
          <p:cNvPr id="164" name="Shape 164"/>
          <p:cNvSpPr/>
          <p:nvPr/>
        </p:nvSpPr>
        <p:spPr>
          <a:xfrm>
            <a:off x="16303088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 mins</a:t>
            </a:r>
            <a:r>
              <a:rPr dirty="0"/>
              <a:t>] </a:t>
            </a:r>
          </a:p>
        </p:txBody>
      </p:sp>
      <p:sp>
        <p:nvSpPr>
          <p:cNvPr id="165" name="Shape 165"/>
          <p:cNvSpPr/>
          <p:nvPr/>
        </p:nvSpPr>
        <p:spPr>
          <a:xfrm>
            <a:off x="19156336" y="10291399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66" name="Shape 166"/>
          <p:cNvSpPr/>
          <p:nvPr/>
        </p:nvSpPr>
        <p:spPr>
          <a:xfrm>
            <a:off x="339892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[15 mins</a:t>
            </a:r>
            <a:r>
              <a:rPr dirty="0"/>
              <a:t>] </a:t>
            </a:r>
          </a:p>
        </p:txBody>
      </p:sp>
      <p:sp>
        <p:nvSpPr>
          <p:cNvPr id="167" name="Shape 167"/>
          <p:cNvSpPr/>
          <p:nvPr/>
        </p:nvSpPr>
        <p:spPr>
          <a:xfrm>
            <a:off x="6644926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68" name="Shape 168"/>
          <p:cNvSpPr/>
          <p:nvPr/>
        </p:nvSpPr>
        <p:spPr>
          <a:xfrm>
            <a:off x="9864313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69" name="Shape 169"/>
          <p:cNvSpPr/>
          <p:nvPr/>
        </p:nvSpPr>
        <p:spPr>
          <a:xfrm>
            <a:off x="1308370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40" name="Shape 127">
            <a:extLst>
              <a:ext uri="{FF2B5EF4-FFF2-40B4-BE49-F238E27FC236}">
                <a16:creationId xmlns:a16="http://schemas.microsoft.com/office/drawing/2014/main" id="{51317502-DB29-2146-A2C1-1F671CB98D58}"/>
              </a:ext>
            </a:extLst>
          </p:cNvPr>
          <p:cNvSpPr/>
          <p:nvPr/>
        </p:nvSpPr>
        <p:spPr>
          <a:xfrm>
            <a:off x="15225822" y="12745045"/>
            <a:ext cx="11953988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John </a:t>
            </a:r>
            <a:r>
              <a:rPr lang="en-AU" dirty="0" err="1"/>
              <a:t>Barkiple</a:t>
            </a:r>
            <a:r>
              <a:rPr lang="en-AU" dirty="0"/>
              <a:t>, https://</a:t>
            </a:r>
            <a:r>
              <a:rPr lang="en-AU" dirty="0" err="1"/>
              <a:t>unsplash.com</a:t>
            </a:r>
            <a:r>
              <a:rPr lang="en-AU" dirty="0"/>
              <a:t>/@</a:t>
            </a:r>
            <a:r>
              <a:rPr lang="en-AU" dirty="0" err="1"/>
              <a:t>barkiple</a:t>
            </a:r>
            <a:endParaRPr lang="en-AU" dirty="0"/>
          </a:p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BE379A28-C016-EC49-A9BB-ED861B79D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818"/>
          <a:stretch/>
        </p:blipFill>
        <p:spPr>
          <a:xfrm>
            <a:off x="-20796" y="-17173"/>
            <a:ext cx="19495588" cy="5944405"/>
          </a:xfrm>
          <a:prstGeom prst="rect">
            <a:avLst/>
          </a:prstGeom>
        </p:spPr>
      </p:pic>
      <p:sp>
        <p:nvSpPr>
          <p:cNvPr id="36" name="Shape 144">
            <a:extLst>
              <a:ext uri="{FF2B5EF4-FFF2-40B4-BE49-F238E27FC236}">
                <a16:creationId xmlns:a16="http://schemas.microsoft.com/office/drawing/2014/main" id="{CD1E192E-5FE6-3E49-8AA2-BBE7F7DBFBD4}"/>
              </a:ext>
            </a:extLst>
          </p:cNvPr>
          <p:cNvSpPr/>
          <p:nvPr/>
        </p:nvSpPr>
        <p:spPr>
          <a:xfrm rot="5400000">
            <a:off x="12360992" y="3581052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206152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162" name="Shape 162"/>
          <p:cNvSpPr/>
          <p:nvPr/>
        </p:nvSpPr>
        <p:spPr>
          <a:xfrm>
            <a:off x="3346370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304E72-85EE-1B4A-9675-032DACEA0D51}"/>
              </a:ext>
            </a:extLst>
          </p:cNvPr>
          <p:cNvGrpSpPr/>
          <p:nvPr/>
        </p:nvGrpSpPr>
        <p:grpSpPr>
          <a:xfrm>
            <a:off x="-110395" y="-1039931"/>
            <a:ext cx="24844535" cy="11273559"/>
            <a:chOff x="-110395" y="-1039931"/>
            <a:chExt cx="24844535" cy="11273559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8613692" y="-539579"/>
              <a:ext cx="6120448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 </a:t>
              </a:r>
              <a:r>
                <a:rPr dirty="0"/>
                <a:t>PAGE </a:t>
              </a:r>
              <a:r>
                <a:rPr lang="en-AU" dirty="0"/>
                <a:t>154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Systems</a:t>
              </a:r>
              <a:endParaRPr sz="16000" spc="-319" dirty="0"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run a participatory systems mapping session to identify the components of a system as well as their causal relationships. Focus on your own design problem, or follow the ‘Environmentally Resilient Communities’ brief (p.205). See p.207 for an example of a systems map.</a:t>
              </a:r>
              <a:endParaRPr dirty="0"/>
            </a:p>
          </p:txBody>
        </p:sp>
        <p:sp>
          <p:nvSpPr>
            <p:cNvPr id="147" name="Shape 147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20679246" y="3281859"/>
              <a:ext cx="3542636" cy="2067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3-6 participants,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whiteboard or A2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paper, pens, sticky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notes (optional)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-100301" y="3057910"/>
              <a:ext cx="1298645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51" name="Shape 151"/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369844" y="1408182"/>
              <a:ext cx="1308420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Mapping</a:t>
              </a:r>
              <a:endParaRPr sz="16000" spc="-319" dirty="0"/>
            </a:p>
          </p:txBody>
        </p:sp>
      </p:grpSp>
      <p:sp>
        <p:nvSpPr>
          <p:cNvPr id="164" name="Shape 164"/>
          <p:cNvSpPr/>
          <p:nvPr/>
        </p:nvSpPr>
        <p:spPr>
          <a:xfrm>
            <a:off x="16303088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 mins</a:t>
            </a:r>
            <a:r>
              <a:rPr dirty="0"/>
              <a:t>] </a:t>
            </a:r>
          </a:p>
        </p:txBody>
      </p:sp>
      <p:sp>
        <p:nvSpPr>
          <p:cNvPr id="165" name="Shape 165"/>
          <p:cNvSpPr/>
          <p:nvPr/>
        </p:nvSpPr>
        <p:spPr>
          <a:xfrm>
            <a:off x="19156336" y="10291399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66" name="Shape 166"/>
          <p:cNvSpPr/>
          <p:nvPr/>
        </p:nvSpPr>
        <p:spPr>
          <a:xfrm>
            <a:off x="339892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[15 mins</a:t>
            </a:r>
            <a:r>
              <a:rPr dirty="0"/>
              <a:t>] </a:t>
            </a:r>
          </a:p>
        </p:txBody>
      </p:sp>
      <p:sp>
        <p:nvSpPr>
          <p:cNvPr id="167" name="Shape 167"/>
          <p:cNvSpPr/>
          <p:nvPr/>
        </p:nvSpPr>
        <p:spPr>
          <a:xfrm>
            <a:off x="6644926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68" name="Shape 168"/>
          <p:cNvSpPr/>
          <p:nvPr/>
        </p:nvSpPr>
        <p:spPr>
          <a:xfrm>
            <a:off x="9864313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69" name="Shape 169"/>
          <p:cNvSpPr/>
          <p:nvPr/>
        </p:nvSpPr>
        <p:spPr>
          <a:xfrm>
            <a:off x="1308370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38" name="Shape 127">
            <a:extLst>
              <a:ext uri="{FF2B5EF4-FFF2-40B4-BE49-F238E27FC236}">
                <a16:creationId xmlns:a16="http://schemas.microsoft.com/office/drawing/2014/main" id="{0CB28897-1820-5045-9A14-AAD7090F7582}"/>
              </a:ext>
            </a:extLst>
          </p:cNvPr>
          <p:cNvSpPr/>
          <p:nvPr/>
        </p:nvSpPr>
        <p:spPr>
          <a:xfrm>
            <a:off x="15225822" y="12745045"/>
            <a:ext cx="11953988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John </a:t>
            </a:r>
            <a:r>
              <a:rPr lang="en-AU" dirty="0" err="1"/>
              <a:t>Barkiple</a:t>
            </a:r>
            <a:r>
              <a:rPr lang="en-AU" dirty="0"/>
              <a:t>, https://</a:t>
            </a:r>
            <a:r>
              <a:rPr lang="en-AU" dirty="0" err="1"/>
              <a:t>unsplash.com</a:t>
            </a:r>
            <a:r>
              <a:rPr lang="en-AU" dirty="0"/>
              <a:t>/@</a:t>
            </a:r>
            <a:r>
              <a:rPr lang="en-AU" dirty="0" err="1"/>
              <a:t>barkiple</a:t>
            </a:r>
            <a:endParaRPr lang="en-AU" dirty="0"/>
          </a:p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56830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BE379A28-C016-EC49-A9BB-ED861B79D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818"/>
          <a:stretch/>
        </p:blipFill>
        <p:spPr>
          <a:xfrm>
            <a:off x="-20796" y="-17173"/>
            <a:ext cx="19495588" cy="5944405"/>
          </a:xfrm>
          <a:prstGeom prst="rect">
            <a:avLst/>
          </a:prstGeom>
        </p:spPr>
      </p:pic>
      <p:sp>
        <p:nvSpPr>
          <p:cNvPr id="36" name="Shape 144">
            <a:extLst>
              <a:ext uri="{FF2B5EF4-FFF2-40B4-BE49-F238E27FC236}">
                <a16:creationId xmlns:a16="http://schemas.microsoft.com/office/drawing/2014/main" id="{CD1E192E-5FE6-3E49-8AA2-BBE7F7DBFBD4}"/>
              </a:ext>
            </a:extLst>
          </p:cNvPr>
          <p:cNvSpPr/>
          <p:nvPr/>
        </p:nvSpPr>
        <p:spPr>
          <a:xfrm rot="5400000">
            <a:off x="12360992" y="3581052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206152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162" name="Shape 162"/>
          <p:cNvSpPr/>
          <p:nvPr/>
        </p:nvSpPr>
        <p:spPr>
          <a:xfrm>
            <a:off x="6592376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304E72-85EE-1B4A-9675-032DACEA0D51}"/>
              </a:ext>
            </a:extLst>
          </p:cNvPr>
          <p:cNvGrpSpPr/>
          <p:nvPr/>
        </p:nvGrpSpPr>
        <p:grpSpPr>
          <a:xfrm>
            <a:off x="-110395" y="-1039931"/>
            <a:ext cx="24844535" cy="11273559"/>
            <a:chOff x="-110395" y="-1039931"/>
            <a:chExt cx="24844535" cy="11273559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8613692" y="-539579"/>
              <a:ext cx="6120448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 </a:t>
              </a:r>
              <a:r>
                <a:rPr dirty="0"/>
                <a:t>PAGE </a:t>
              </a:r>
              <a:r>
                <a:rPr lang="en-AU" dirty="0"/>
                <a:t>154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Systems</a:t>
              </a:r>
              <a:endParaRPr sz="16000" spc="-319" dirty="0"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run a participatory systems mapping session to identify the components of a system as well as their causal relationships. Focus on your own design problem, or follow the ‘Environmentally Resilient Communities’ brief (p.205). See p.207 for an example of a systems map.</a:t>
              </a:r>
              <a:endParaRPr dirty="0"/>
            </a:p>
          </p:txBody>
        </p:sp>
        <p:sp>
          <p:nvSpPr>
            <p:cNvPr id="147" name="Shape 147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20679246" y="3281859"/>
              <a:ext cx="3542636" cy="2067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3-6 participants,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whiteboard or A2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paper, pens, sticky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notes (optional)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-100301" y="3057910"/>
              <a:ext cx="1298645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51" name="Shape 151"/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369844" y="1408182"/>
              <a:ext cx="1308420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Mapping</a:t>
              </a:r>
              <a:endParaRPr sz="16000" spc="-319" dirty="0"/>
            </a:p>
          </p:txBody>
        </p:sp>
      </p:grpSp>
      <p:sp>
        <p:nvSpPr>
          <p:cNvPr id="164" name="Shape 164"/>
          <p:cNvSpPr/>
          <p:nvPr/>
        </p:nvSpPr>
        <p:spPr>
          <a:xfrm>
            <a:off x="16303088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 mins</a:t>
            </a:r>
            <a:r>
              <a:rPr dirty="0"/>
              <a:t>] </a:t>
            </a:r>
          </a:p>
        </p:txBody>
      </p:sp>
      <p:sp>
        <p:nvSpPr>
          <p:cNvPr id="165" name="Shape 165"/>
          <p:cNvSpPr/>
          <p:nvPr/>
        </p:nvSpPr>
        <p:spPr>
          <a:xfrm>
            <a:off x="19156336" y="10291399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66" name="Shape 166"/>
          <p:cNvSpPr/>
          <p:nvPr/>
        </p:nvSpPr>
        <p:spPr>
          <a:xfrm>
            <a:off x="339892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[15 mins</a:t>
            </a:r>
            <a:r>
              <a:rPr dirty="0"/>
              <a:t>] </a:t>
            </a:r>
          </a:p>
        </p:txBody>
      </p:sp>
      <p:sp>
        <p:nvSpPr>
          <p:cNvPr id="167" name="Shape 167"/>
          <p:cNvSpPr/>
          <p:nvPr/>
        </p:nvSpPr>
        <p:spPr>
          <a:xfrm>
            <a:off x="6644926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68" name="Shape 168"/>
          <p:cNvSpPr/>
          <p:nvPr/>
        </p:nvSpPr>
        <p:spPr>
          <a:xfrm>
            <a:off x="9864313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69" name="Shape 169"/>
          <p:cNvSpPr/>
          <p:nvPr/>
        </p:nvSpPr>
        <p:spPr>
          <a:xfrm>
            <a:off x="1308370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38" name="Shape 127">
            <a:extLst>
              <a:ext uri="{FF2B5EF4-FFF2-40B4-BE49-F238E27FC236}">
                <a16:creationId xmlns:a16="http://schemas.microsoft.com/office/drawing/2014/main" id="{F4B41EDE-1AED-9941-8D05-49831769B738}"/>
              </a:ext>
            </a:extLst>
          </p:cNvPr>
          <p:cNvSpPr/>
          <p:nvPr/>
        </p:nvSpPr>
        <p:spPr>
          <a:xfrm>
            <a:off x="15225822" y="12745045"/>
            <a:ext cx="11953988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John </a:t>
            </a:r>
            <a:r>
              <a:rPr lang="en-AU" dirty="0" err="1"/>
              <a:t>Barkiple</a:t>
            </a:r>
            <a:r>
              <a:rPr lang="en-AU" dirty="0"/>
              <a:t>, https://</a:t>
            </a:r>
            <a:r>
              <a:rPr lang="en-AU" dirty="0" err="1"/>
              <a:t>unsplash.com</a:t>
            </a:r>
            <a:r>
              <a:rPr lang="en-AU" dirty="0"/>
              <a:t>/@</a:t>
            </a:r>
            <a:r>
              <a:rPr lang="en-AU" dirty="0" err="1"/>
              <a:t>barkiple</a:t>
            </a:r>
            <a:endParaRPr lang="en-AU" dirty="0"/>
          </a:p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57503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BE379A28-C016-EC49-A9BB-ED861B79D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818"/>
          <a:stretch/>
        </p:blipFill>
        <p:spPr>
          <a:xfrm>
            <a:off x="-20796" y="-17173"/>
            <a:ext cx="19495588" cy="5944405"/>
          </a:xfrm>
          <a:prstGeom prst="rect">
            <a:avLst/>
          </a:prstGeom>
        </p:spPr>
      </p:pic>
      <p:sp>
        <p:nvSpPr>
          <p:cNvPr id="36" name="Shape 144">
            <a:extLst>
              <a:ext uri="{FF2B5EF4-FFF2-40B4-BE49-F238E27FC236}">
                <a16:creationId xmlns:a16="http://schemas.microsoft.com/office/drawing/2014/main" id="{CD1E192E-5FE6-3E49-8AA2-BBE7F7DBFBD4}"/>
              </a:ext>
            </a:extLst>
          </p:cNvPr>
          <p:cNvSpPr/>
          <p:nvPr/>
        </p:nvSpPr>
        <p:spPr>
          <a:xfrm rot="5400000">
            <a:off x="12360992" y="3581052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206152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162" name="Shape 162"/>
          <p:cNvSpPr/>
          <p:nvPr/>
        </p:nvSpPr>
        <p:spPr>
          <a:xfrm>
            <a:off x="9837694" y="10930085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304E72-85EE-1B4A-9675-032DACEA0D51}"/>
              </a:ext>
            </a:extLst>
          </p:cNvPr>
          <p:cNvGrpSpPr/>
          <p:nvPr/>
        </p:nvGrpSpPr>
        <p:grpSpPr>
          <a:xfrm>
            <a:off x="-110395" y="-1039931"/>
            <a:ext cx="24844535" cy="11273559"/>
            <a:chOff x="-110395" y="-1039931"/>
            <a:chExt cx="24844535" cy="11273559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8613692" y="-539579"/>
              <a:ext cx="6120448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 </a:t>
              </a:r>
              <a:r>
                <a:rPr dirty="0"/>
                <a:t>PAGE </a:t>
              </a:r>
              <a:r>
                <a:rPr lang="en-AU" dirty="0"/>
                <a:t>154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Systems</a:t>
              </a:r>
              <a:endParaRPr sz="16000" spc="-319" dirty="0"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run a participatory systems mapping session to identify the components of a system as well as their causal relationships. Focus on your own design problem, or follow the ‘Environmentally Resilient Communities’ brief (p.205). See p.207 for an example of a systems map.</a:t>
              </a:r>
              <a:endParaRPr dirty="0"/>
            </a:p>
          </p:txBody>
        </p:sp>
        <p:sp>
          <p:nvSpPr>
            <p:cNvPr id="147" name="Shape 147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20679246" y="3281859"/>
              <a:ext cx="3542636" cy="2067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3-6 participants,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whiteboard or A2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paper, pens, sticky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notes (optional)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-100301" y="3057910"/>
              <a:ext cx="1298645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51" name="Shape 151"/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4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369844" y="1408182"/>
              <a:ext cx="1308420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Mapping</a:t>
              </a:r>
              <a:endParaRPr sz="16000" spc="-319" dirty="0"/>
            </a:p>
          </p:txBody>
        </p:sp>
      </p:grpSp>
      <p:sp>
        <p:nvSpPr>
          <p:cNvPr id="164" name="Shape 164"/>
          <p:cNvSpPr/>
          <p:nvPr/>
        </p:nvSpPr>
        <p:spPr>
          <a:xfrm>
            <a:off x="16303088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 mins</a:t>
            </a:r>
            <a:r>
              <a:rPr dirty="0"/>
              <a:t>] </a:t>
            </a:r>
          </a:p>
        </p:txBody>
      </p:sp>
      <p:sp>
        <p:nvSpPr>
          <p:cNvPr id="165" name="Shape 165"/>
          <p:cNvSpPr/>
          <p:nvPr/>
        </p:nvSpPr>
        <p:spPr>
          <a:xfrm>
            <a:off x="19156336" y="10291399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66" name="Shape 166"/>
          <p:cNvSpPr/>
          <p:nvPr/>
        </p:nvSpPr>
        <p:spPr>
          <a:xfrm>
            <a:off x="339892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[15 mins</a:t>
            </a:r>
            <a:r>
              <a:rPr dirty="0"/>
              <a:t>] </a:t>
            </a:r>
          </a:p>
        </p:txBody>
      </p:sp>
      <p:sp>
        <p:nvSpPr>
          <p:cNvPr id="167" name="Shape 167"/>
          <p:cNvSpPr/>
          <p:nvPr/>
        </p:nvSpPr>
        <p:spPr>
          <a:xfrm>
            <a:off x="6644926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68" name="Shape 168"/>
          <p:cNvSpPr/>
          <p:nvPr/>
        </p:nvSpPr>
        <p:spPr>
          <a:xfrm>
            <a:off x="9864313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69" name="Shape 169"/>
          <p:cNvSpPr/>
          <p:nvPr/>
        </p:nvSpPr>
        <p:spPr>
          <a:xfrm>
            <a:off x="1308370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38" name="Shape 127">
            <a:extLst>
              <a:ext uri="{FF2B5EF4-FFF2-40B4-BE49-F238E27FC236}">
                <a16:creationId xmlns:a16="http://schemas.microsoft.com/office/drawing/2014/main" id="{D47D4E6F-C5F3-9249-A1B0-441476701EE4}"/>
              </a:ext>
            </a:extLst>
          </p:cNvPr>
          <p:cNvSpPr/>
          <p:nvPr/>
        </p:nvSpPr>
        <p:spPr>
          <a:xfrm>
            <a:off x="15225822" y="12745045"/>
            <a:ext cx="11953988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John </a:t>
            </a:r>
            <a:r>
              <a:rPr lang="en-AU" dirty="0" err="1"/>
              <a:t>Barkiple</a:t>
            </a:r>
            <a:r>
              <a:rPr lang="en-AU" dirty="0"/>
              <a:t>, https://</a:t>
            </a:r>
            <a:r>
              <a:rPr lang="en-AU" dirty="0" err="1"/>
              <a:t>unsplash.com</a:t>
            </a:r>
            <a:r>
              <a:rPr lang="en-AU" dirty="0"/>
              <a:t>/@</a:t>
            </a:r>
            <a:r>
              <a:rPr lang="en-AU" dirty="0" err="1"/>
              <a:t>barkiple</a:t>
            </a:r>
            <a:endParaRPr lang="en-AU" dirty="0"/>
          </a:p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30300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127">
            <a:extLst>
              <a:ext uri="{FF2B5EF4-FFF2-40B4-BE49-F238E27FC236}">
                <a16:creationId xmlns:a16="http://schemas.microsoft.com/office/drawing/2014/main" id="{75E6DE54-4E19-4648-92BE-945F56D24C98}"/>
              </a:ext>
            </a:extLst>
          </p:cNvPr>
          <p:cNvSpPr/>
          <p:nvPr/>
        </p:nvSpPr>
        <p:spPr>
          <a:xfrm>
            <a:off x="15225822" y="12745045"/>
            <a:ext cx="11953988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John </a:t>
            </a:r>
            <a:r>
              <a:rPr lang="en-AU" dirty="0" err="1"/>
              <a:t>Barkiple</a:t>
            </a:r>
            <a:r>
              <a:rPr lang="en-AU" dirty="0"/>
              <a:t>, https://</a:t>
            </a:r>
            <a:r>
              <a:rPr lang="en-AU" dirty="0" err="1"/>
              <a:t>unsplash.com</a:t>
            </a:r>
            <a:r>
              <a:rPr lang="en-AU" dirty="0"/>
              <a:t>/@</a:t>
            </a:r>
            <a:r>
              <a:rPr lang="en-AU" dirty="0" err="1"/>
              <a:t>barkiple</a:t>
            </a:r>
            <a:endParaRPr lang="en-AU" dirty="0"/>
          </a:p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E379A28-C016-EC49-A9BB-ED861B79D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818"/>
          <a:stretch/>
        </p:blipFill>
        <p:spPr>
          <a:xfrm>
            <a:off x="-20796" y="-17173"/>
            <a:ext cx="19495588" cy="5944405"/>
          </a:xfrm>
          <a:prstGeom prst="rect">
            <a:avLst/>
          </a:prstGeom>
        </p:spPr>
      </p:pic>
      <p:sp>
        <p:nvSpPr>
          <p:cNvPr id="36" name="Shape 144">
            <a:extLst>
              <a:ext uri="{FF2B5EF4-FFF2-40B4-BE49-F238E27FC236}">
                <a16:creationId xmlns:a16="http://schemas.microsoft.com/office/drawing/2014/main" id="{CD1E192E-5FE6-3E49-8AA2-BBE7F7DBFBD4}"/>
              </a:ext>
            </a:extLst>
          </p:cNvPr>
          <p:cNvSpPr/>
          <p:nvPr/>
        </p:nvSpPr>
        <p:spPr>
          <a:xfrm rot="5400000">
            <a:off x="12360992" y="3581052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206152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162" name="Shape 162"/>
          <p:cNvSpPr/>
          <p:nvPr/>
        </p:nvSpPr>
        <p:spPr>
          <a:xfrm>
            <a:off x="13031150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304E72-85EE-1B4A-9675-032DACEA0D51}"/>
              </a:ext>
            </a:extLst>
          </p:cNvPr>
          <p:cNvGrpSpPr/>
          <p:nvPr/>
        </p:nvGrpSpPr>
        <p:grpSpPr>
          <a:xfrm>
            <a:off x="-110395" y="-1039931"/>
            <a:ext cx="24844535" cy="11273559"/>
            <a:chOff x="-110395" y="-1039931"/>
            <a:chExt cx="24844535" cy="11273559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8613692" y="-539579"/>
              <a:ext cx="6120448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 </a:t>
              </a:r>
              <a:r>
                <a:rPr dirty="0"/>
                <a:t>PAGE </a:t>
              </a:r>
              <a:r>
                <a:rPr lang="en-AU" dirty="0"/>
                <a:t>154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Systems</a:t>
              </a:r>
              <a:endParaRPr sz="16000" spc="-319" dirty="0"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run a participatory systems mapping session to identify the components of a system as well as their causal relationships. Focus on your own design problem, or follow the ‘Environmentally Resilient Communities’ brief (p.205). See p.207 for an example of a systems map.</a:t>
              </a:r>
              <a:endParaRPr dirty="0"/>
            </a:p>
          </p:txBody>
        </p:sp>
        <p:sp>
          <p:nvSpPr>
            <p:cNvPr id="147" name="Shape 147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20679246" y="3281859"/>
              <a:ext cx="3542636" cy="2067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3-6 participants,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whiteboard or A2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paper, pens, sticky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notes (optional)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-100301" y="3057910"/>
              <a:ext cx="1298645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51" name="Shape 151"/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369844" y="1408182"/>
              <a:ext cx="1308420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Mapping</a:t>
              </a:r>
              <a:endParaRPr sz="16000" spc="-319" dirty="0"/>
            </a:p>
          </p:txBody>
        </p:sp>
      </p:grpSp>
      <p:sp>
        <p:nvSpPr>
          <p:cNvPr id="164" name="Shape 164"/>
          <p:cNvSpPr/>
          <p:nvPr/>
        </p:nvSpPr>
        <p:spPr>
          <a:xfrm>
            <a:off x="16303088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 mins</a:t>
            </a:r>
            <a:r>
              <a:rPr dirty="0"/>
              <a:t>] </a:t>
            </a:r>
          </a:p>
        </p:txBody>
      </p:sp>
      <p:sp>
        <p:nvSpPr>
          <p:cNvPr id="165" name="Shape 165"/>
          <p:cNvSpPr/>
          <p:nvPr/>
        </p:nvSpPr>
        <p:spPr>
          <a:xfrm>
            <a:off x="19156336" y="10291399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66" name="Shape 166"/>
          <p:cNvSpPr/>
          <p:nvPr/>
        </p:nvSpPr>
        <p:spPr>
          <a:xfrm>
            <a:off x="339892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[15 mins</a:t>
            </a:r>
            <a:r>
              <a:rPr dirty="0"/>
              <a:t>] </a:t>
            </a:r>
          </a:p>
        </p:txBody>
      </p:sp>
      <p:sp>
        <p:nvSpPr>
          <p:cNvPr id="167" name="Shape 167"/>
          <p:cNvSpPr/>
          <p:nvPr/>
        </p:nvSpPr>
        <p:spPr>
          <a:xfrm>
            <a:off x="6644926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68" name="Shape 168"/>
          <p:cNvSpPr/>
          <p:nvPr/>
        </p:nvSpPr>
        <p:spPr>
          <a:xfrm>
            <a:off x="9864313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69" name="Shape 169"/>
          <p:cNvSpPr/>
          <p:nvPr/>
        </p:nvSpPr>
        <p:spPr>
          <a:xfrm>
            <a:off x="1308370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68747099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127">
            <a:extLst>
              <a:ext uri="{FF2B5EF4-FFF2-40B4-BE49-F238E27FC236}">
                <a16:creationId xmlns:a16="http://schemas.microsoft.com/office/drawing/2014/main" id="{7471B5B8-D152-AE4F-8547-56E283EBF67A}"/>
              </a:ext>
            </a:extLst>
          </p:cNvPr>
          <p:cNvSpPr/>
          <p:nvPr/>
        </p:nvSpPr>
        <p:spPr>
          <a:xfrm>
            <a:off x="15225822" y="12745045"/>
            <a:ext cx="11953988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John </a:t>
            </a:r>
            <a:r>
              <a:rPr lang="en-AU" dirty="0" err="1"/>
              <a:t>Barkiple</a:t>
            </a:r>
            <a:r>
              <a:rPr lang="en-AU" dirty="0"/>
              <a:t>, https://</a:t>
            </a:r>
            <a:r>
              <a:rPr lang="en-AU" dirty="0" err="1"/>
              <a:t>unsplash.com</a:t>
            </a:r>
            <a:r>
              <a:rPr lang="en-AU" dirty="0"/>
              <a:t>/@</a:t>
            </a:r>
            <a:r>
              <a:rPr lang="en-AU" dirty="0" err="1"/>
              <a:t>barkiple</a:t>
            </a:r>
            <a:endParaRPr lang="en-AU" dirty="0"/>
          </a:p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E379A28-C016-EC49-A9BB-ED861B79D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818"/>
          <a:stretch/>
        </p:blipFill>
        <p:spPr>
          <a:xfrm>
            <a:off x="-20796" y="-17173"/>
            <a:ext cx="19495588" cy="5944405"/>
          </a:xfrm>
          <a:prstGeom prst="rect">
            <a:avLst/>
          </a:prstGeom>
        </p:spPr>
      </p:pic>
      <p:sp>
        <p:nvSpPr>
          <p:cNvPr id="36" name="Shape 144">
            <a:extLst>
              <a:ext uri="{FF2B5EF4-FFF2-40B4-BE49-F238E27FC236}">
                <a16:creationId xmlns:a16="http://schemas.microsoft.com/office/drawing/2014/main" id="{CD1E192E-5FE6-3E49-8AA2-BBE7F7DBFBD4}"/>
              </a:ext>
            </a:extLst>
          </p:cNvPr>
          <p:cNvSpPr/>
          <p:nvPr/>
        </p:nvSpPr>
        <p:spPr>
          <a:xfrm rot="5400000">
            <a:off x="12360992" y="3581052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206152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162" name="Shape 162"/>
          <p:cNvSpPr/>
          <p:nvPr/>
        </p:nvSpPr>
        <p:spPr>
          <a:xfrm>
            <a:off x="16268260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304E72-85EE-1B4A-9675-032DACEA0D51}"/>
              </a:ext>
            </a:extLst>
          </p:cNvPr>
          <p:cNvGrpSpPr/>
          <p:nvPr/>
        </p:nvGrpSpPr>
        <p:grpSpPr>
          <a:xfrm>
            <a:off x="-110395" y="-1039931"/>
            <a:ext cx="24844535" cy="11273559"/>
            <a:chOff x="-110395" y="-1039931"/>
            <a:chExt cx="24844535" cy="11273559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8613692" y="-539579"/>
              <a:ext cx="6120448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 </a:t>
              </a:r>
              <a:r>
                <a:rPr dirty="0"/>
                <a:t>PAGE </a:t>
              </a:r>
              <a:r>
                <a:rPr lang="en-AU" dirty="0"/>
                <a:t>154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Systems</a:t>
              </a:r>
              <a:endParaRPr sz="16000" spc="-319" dirty="0"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run a participatory systems mapping session to identify the components of a system as well as their causal relationships. Focus on your own design problem, or follow the ‘Environmentally Resilient Communities’ brief (p.205). See p.207 for an example of a systems map.</a:t>
              </a:r>
              <a:endParaRPr dirty="0"/>
            </a:p>
          </p:txBody>
        </p:sp>
        <p:sp>
          <p:nvSpPr>
            <p:cNvPr id="147" name="Shape 147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20679246" y="3281859"/>
              <a:ext cx="3542636" cy="2067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3-6 participants,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whiteboard or A2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paper, pens, sticky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notes (optional)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-100301" y="3057910"/>
              <a:ext cx="1298645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51" name="Shape 151"/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6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369844" y="1408182"/>
              <a:ext cx="1308420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Mapping</a:t>
              </a:r>
              <a:endParaRPr sz="16000" spc="-319" dirty="0"/>
            </a:p>
          </p:txBody>
        </p:sp>
      </p:grpSp>
      <p:sp>
        <p:nvSpPr>
          <p:cNvPr id="164" name="Shape 164"/>
          <p:cNvSpPr/>
          <p:nvPr/>
        </p:nvSpPr>
        <p:spPr>
          <a:xfrm>
            <a:off x="16303088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 mins</a:t>
            </a:r>
            <a:r>
              <a:rPr dirty="0"/>
              <a:t>] </a:t>
            </a:r>
          </a:p>
        </p:txBody>
      </p:sp>
      <p:sp>
        <p:nvSpPr>
          <p:cNvPr id="165" name="Shape 165"/>
          <p:cNvSpPr/>
          <p:nvPr/>
        </p:nvSpPr>
        <p:spPr>
          <a:xfrm>
            <a:off x="19156336" y="10291399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66" name="Shape 166"/>
          <p:cNvSpPr/>
          <p:nvPr/>
        </p:nvSpPr>
        <p:spPr>
          <a:xfrm>
            <a:off x="339892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[15 mins</a:t>
            </a:r>
            <a:r>
              <a:rPr dirty="0"/>
              <a:t>] </a:t>
            </a:r>
          </a:p>
        </p:txBody>
      </p:sp>
      <p:sp>
        <p:nvSpPr>
          <p:cNvPr id="167" name="Shape 167"/>
          <p:cNvSpPr/>
          <p:nvPr/>
        </p:nvSpPr>
        <p:spPr>
          <a:xfrm>
            <a:off x="6644926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68" name="Shape 168"/>
          <p:cNvSpPr/>
          <p:nvPr/>
        </p:nvSpPr>
        <p:spPr>
          <a:xfrm>
            <a:off x="9864313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69" name="Shape 169"/>
          <p:cNvSpPr/>
          <p:nvPr/>
        </p:nvSpPr>
        <p:spPr>
          <a:xfrm>
            <a:off x="1308370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898641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127">
            <a:extLst>
              <a:ext uri="{FF2B5EF4-FFF2-40B4-BE49-F238E27FC236}">
                <a16:creationId xmlns:a16="http://schemas.microsoft.com/office/drawing/2014/main" id="{4F0D7970-DC09-E24A-AE51-5F49350DFCE1}"/>
              </a:ext>
            </a:extLst>
          </p:cNvPr>
          <p:cNvSpPr/>
          <p:nvPr/>
        </p:nvSpPr>
        <p:spPr>
          <a:xfrm>
            <a:off x="15225822" y="12745045"/>
            <a:ext cx="11953988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John </a:t>
            </a:r>
            <a:r>
              <a:rPr lang="en-AU" dirty="0" err="1"/>
              <a:t>Barkiple</a:t>
            </a:r>
            <a:r>
              <a:rPr lang="en-AU" dirty="0"/>
              <a:t>, https://</a:t>
            </a:r>
            <a:r>
              <a:rPr lang="en-AU" dirty="0" err="1"/>
              <a:t>unsplash.com</a:t>
            </a:r>
            <a:r>
              <a:rPr lang="en-AU" dirty="0"/>
              <a:t>/@</a:t>
            </a:r>
            <a:r>
              <a:rPr lang="en-AU" dirty="0" err="1"/>
              <a:t>barkiple</a:t>
            </a:r>
            <a:endParaRPr lang="en-AU" dirty="0"/>
          </a:p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E379A28-C016-EC49-A9BB-ED861B79D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818"/>
          <a:stretch/>
        </p:blipFill>
        <p:spPr>
          <a:xfrm>
            <a:off x="-20796" y="-17173"/>
            <a:ext cx="19495588" cy="5944405"/>
          </a:xfrm>
          <a:prstGeom prst="rect">
            <a:avLst/>
          </a:prstGeom>
        </p:spPr>
      </p:pic>
      <p:sp>
        <p:nvSpPr>
          <p:cNvPr id="36" name="Shape 144">
            <a:extLst>
              <a:ext uri="{FF2B5EF4-FFF2-40B4-BE49-F238E27FC236}">
                <a16:creationId xmlns:a16="http://schemas.microsoft.com/office/drawing/2014/main" id="{CD1E192E-5FE6-3E49-8AA2-BBE7F7DBFBD4}"/>
              </a:ext>
            </a:extLst>
          </p:cNvPr>
          <p:cNvSpPr/>
          <p:nvPr/>
        </p:nvSpPr>
        <p:spPr>
          <a:xfrm rot="5400000">
            <a:off x="12360992" y="3581052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206152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162" name="Shape 162"/>
          <p:cNvSpPr/>
          <p:nvPr/>
        </p:nvSpPr>
        <p:spPr>
          <a:xfrm>
            <a:off x="19432526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304E72-85EE-1B4A-9675-032DACEA0D51}"/>
              </a:ext>
            </a:extLst>
          </p:cNvPr>
          <p:cNvGrpSpPr/>
          <p:nvPr/>
        </p:nvGrpSpPr>
        <p:grpSpPr>
          <a:xfrm>
            <a:off x="-110395" y="-1039931"/>
            <a:ext cx="24844535" cy="11273559"/>
            <a:chOff x="-110395" y="-1039931"/>
            <a:chExt cx="24844535" cy="11273559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8613692" y="-539579"/>
              <a:ext cx="6120448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 </a:t>
              </a:r>
              <a:r>
                <a:rPr dirty="0"/>
                <a:t>PAGE </a:t>
              </a:r>
              <a:r>
                <a:rPr lang="en-AU" dirty="0"/>
                <a:t>154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Systems</a:t>
              </a:r>
              <a:endParaRPr sz="16000" spc="-319" dirty="0"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run a participatory systems mapping session to identify the components of a system as well as their causal relationships. Focus on your own design problem, or follow the ‘Environmentally Resilient Communities’ brief (p.205). See p.207 for an example of a systems map.</a:t>
              </a:r>
              <a:endParaRPr dirty="0"/>
            </a:p>
          </p:txBody>
        </p:sp>
        <p:sp>
          <p:nvSpPr>
            <p:cNvPr id="147" name="Shape 147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20679246" y="3281859"/>
              <a:ext cx="3542636" cy="2067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3-6 participants,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whiteboard or A2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paper, pens, sticky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notes (optional)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-100301" y="3057910"/>
              <a:ext cx="1298645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51" name="Shape 151"/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7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369844" y="1408182"/>
              <a:ext cx="1308420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Mapping</a:t>
              </a:r>
              <a:endParaRPr sz="16000" spc="-319" dirty="0"/>
            </a:p>
          </p:txBody>
        </p:sp>
      </p:grpSp>
      <p:sp>
        <p:nvSpPr>
          <p:cNvPr id="164" name="Shape 164"/>
          <p:cNvSpPr/>
          <p:nvPr/>
        </p:nvSpPr>
        <p:spPr>
          <a:xfrm>
            <a:off x="16303088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 mins</a:t>
            </a:r>
            <a:r>
              <a:rPr dirty="0"/>
              <a:t>] </a:t>
            </a:r>
          </a:p>
        </p:txBody>
      </p:sp>
      <p:sp>
        <p:nvSpPr>
          <p:cNvPr id="165" name="Shape 165"/>
          <p:cNvSpPr/>
          <p:nvPr/>
        </p:nvSpPr>
        <p:spPr>
          <a:xfrm>
            <a:off x="19156336" y="10291399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66" name="Shape 166"/>
          <p:cNvSpPr/>
          <p:nvPr/>
        </p:nvSpPr>
        <p:spPr>
          <a:xfrm>
            <a:off x="339892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[15 mins</a:t>
            </a:r>
            <a:r>
              <a:rPr dirty="0"/>
              <a:t>] </a:t>
            </a:r>
          </a:p>
        </p:txBody>
      </p:sp>
      <p:sp>
        <p:nvSpPr>
          <p:cNvPr id="167" name="Shape 167"/>
          <p:cNvSpPr/>
          <p:nvPr/>
        </p:nvSpPr>
        <p:spPr>
          <a:xfrm>
            <a:off x="6644926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68" name="Shape 168"/>
          <p:cNvSpPr/>
          <p:nvPr/>
        </p:nvSpPr>
        <p:spPr>
          <a:xfrm>
            <a:off x="9864313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69" name="Shape 169"/>
          <p:cNvSpPr/>
          <p:nvPr/>
        </p:nvSpPr>
        <p:spPr>
          <a:xfrm>
            <a:off x="1308370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5689804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1262</Words>
  <Application>Microsoft Macintosh PowerPoint</Application>
  <PresentationFormat>Custom</PresentationFormat>
  <Paragraphs>209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Helvetica Light</vt:lpstr>
      <vt:lpstr>Montserrat Bold</vt:lpstr>
      <vt:lpstr>Helvetica Neue</vt:lpstr>
      <vt:lpstr>Montserrat-BoldItalic</vt:lpstr>
      <vt:lpstr>Tw Cen MT</vt:lpstr>
      <vt:lpstr>Montserrat Medium</vt:lpstr>
      <vt:lpstr>Helvetica Neue Thin</vt:lpstr>
      <vt:lpstr>Helvetica Neue Light</vt:lpstr>
      <vt:lpstr>Palatino</vt:lpstr>
      <vt:lpstr>Montserrat-Italic</vt:lpstr>
      <vt:lpstr>Helvetica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Melinda Gaughwin</cp:lastModifiedBy>
  <cp:revision>25</cp:revision>
  <dcterms:modified xsi:type="dcterms:W3CDTF">2021-02-01T09:01:24Z</dcterms:modified>
</cp:coreProperties>
</file>