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Montserrat Bold" pitchFamily="2" charset="77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Montserrat-BoldItalic" pitchFamily="2" charset="77"/>
      <p:bold r:id="rId19"/>
      <p:italic r:id="rId20"/>
      <p:boldItalic r:id="rId21"/>
    </p:embeddedFont>
    <p:embeddedFont>
      <p:font typeface="Montserrat-Italic" pitchFamily="2" charset="77"/>
      <p:italic r:id="rId22"/>
    </p:embeddedFont>
    <p:embeddedFont>
      <p:font typeface="Tw Cen MT" panose="020B0602020104020603" pitchFamily="34" charset="77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D827DF-F242-AC49-9486-97332A9DBAC8}"/>
              </a:ext>
            </a:extLst>
          </p:cNvPr>
          <p:cNvGrpSpPr/>
          <p:nvPr/>
        </p:nvGrpSpPr>
        <p:grpSpPr>
          <a:xfrm>
            <a:off x="-250563" y="-46537"/>
            <a:ext cx="24670013" cy="13053790"/>
            <a:chOff x="-250563" y="-46537"/>
            <a:chExt cx="24670013" cy="13053790"/>
          </a:xfrm>
        </p:grpSpPr>
        <p:pic>
          <p:nvPicPr>
            <p:cNvPr id="119" name="Service blueprint.jpg"/>
            <p:cNvPicPr>
              <a:picLocks noChangeAspect="1"/>
            </p:cNvPicPr>
            <p:nvPr/>
          </p:nvPicPr>
          <p:blipFill>
            <a:blip r:embed="rId2"/>
            <a:srcRect t="19053" b="19053"/>
            <a:stretch>
              <a:fillRect/>
            </a:stretch>
          </p:blipFill>
          <p:spPr>
            <a:xfrm>
              <a:off x="-22552" y="318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112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-245115" y="977615"/>
              <a:ext cx="1592041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537603" y="7260145"/>
              <a:ext cx="8165133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Documenting the visible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and the invisible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464896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119200" y="5032988"/>
              <a:ext cx="2321716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-250563" y="3620435"/>
              <a:ext cx="152939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455CC0-B117-5547-9046-77742DDD961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EABCF9-48AD-7043-8593-657730371E8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0B94EF-0A11-C840-9AB0-147E30969E89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Service</a:t>
              </a:r>
              <a:r>
                <a:rPr lang="en-AU" dirty="0"/>
                <a:t> 	</a:t>
              </a:r>
              <a:r>
                <a:rPr dirty="0"/>
                <a:t>Blueprints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52" name="Shape 152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4" name="Shape 164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65" name="Shape 165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66" name="Shape 166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5A988-5FC5-8740-94DF-FEC2B33333F3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138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</p:grpSp>
      <p:sp>
        <p:nvSpPr>
          <p:cNvPr id="168" name="Shape 168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69" name="Shape 169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85" name="Shape 185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186" name="Shape 186"/>
          <p:cNvSpPr/>
          <p:nvPr/>
        </p:nvSpPr>
        <p:spPr>
          <a:xfrm>
            <a:off x="3460290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98" name="Shape 198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99" name="Shape 199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201" name="Shape 201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02" name="Shape 202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452930-90E2-1747-B5E4-06A71EDD9F98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171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2" name="Shape 17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0536647C-0101-D346-BA8E-154B6DE5DD1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227DA909-A16D-A046-ABA8-0868B3A9D22F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78B19A3B-17B9-064C-976F-9A62B5AC019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6990FC77-7C00-FC46-AAD2-036D6EA041FB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6B00102F-5761-F445-A74D-9410F8B3A2BA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0D35140E-2226-FF45-B62D-98C8D41C6FFF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18" name="Shape 218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219" name="Shape 219"/>
          <p:cNvSpPr/>
          <p:nvPr/>
        </p:nvSpPr>
        <p:spPr>
          <a:xfrm>
            <a:off x="676697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30" name="Shape 230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31" name="Shape 231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32" name="Shape 232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234" name="Shape 234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35" name="Shape 235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636244-42F3-CE49-9C13-579566622C55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204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5" name="Shape 2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60A9F6F0-C4F6-4F47-8B0D-C818E7081AC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45A46A2B-7B8F-684E-971B-785FE14984B8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DC511D93-71DA-8D4A-80A5-8CE097667D03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5E9D0DD2-6523-474B-B6A9-71B464B8BA72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091677A0-F52F-B84E-9332-53E5258E0B8D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7F762588-4128-A84A-8470-5F042EB1216D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51" name="Shape 251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252" name="Shape 252"/>
          <p:cNvSpPr/>
          <p:nvPr/>
        </p:nvSpPr>
        <p:spPr>
          <a:xfrm>
            <a:off x="9983570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63" name="Shape 263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64" name="Shape 264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65" name="Shape 265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267" name="Shape 267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68" name="Shape 268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99D9E5-5E61-1041-BFA8-C953F99B0CB4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237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8" name="Shape 2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DCD3D1FF-B03F-A44C-9FC6-4CEE64DC135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FB4A001C-95E2-6544-BFAE-E41F5AEDB63B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054CFDC4-6775-5E46-913D-2A03E64ABF2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E1B9B15C-F17A-DC46-8153-F84BEB9734BD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5140DC0B-412A-5842-93DB-CCBB067D1F5F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38BA7EC8-F375-C24B-AF55-EDA4C88F396D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84" name="Shape 284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285" name="Shape 285"/>
          <p:cNvSpPr/>
          <p:nvPr/>
        </p:nvSpPr>
        <p:spPr>
          <a:xfrm>
            <a:off x="133803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96" name="Shape 296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97" name="Shape 297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98" name="Shape 298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300" name="Shape 300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01" name="Shape 301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1BEB84-8AD6-404B-B34F-BDDE0713E88F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270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1" name="Shape 27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69323C93-124B-9343-9931-DB0D04E31AA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458A348F-8ECF-1142-A19D-612D04385ECC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93E8FCBF-8425-BC40-861A-5C1AE06BF18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96E92518-4EB0-EB45-8D42-EBEF00AA6769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F30E74C9-684A-534D-8426-A0533380402C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1F72842B-89FF-884C-9577-2216C11884BA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317" name="Shape 317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328" name="Shape 328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29" name="Shape 329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330" name="Shape 330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332" name="Shape 332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33" name="Shape 333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7D3868-6DEF-CD43-BE65-52C46EEC9DC1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303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00F1D185-D1E9-DE46-99D2-1344C88763F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F0EAFC25-C51B-4B4E-922C-BD1BF717D8F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90A75CE5-0DB3-7449-BEC4-5BEAB3CDA07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5CD7FA78-E7E7-9443-A2CB-80A8F1299FBC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05FAEE47-5D6F-234E-917D-24F63DF15CEE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AE40A0B6-491A-6F4B-B86A-6940D7ADCD77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  <p:sp>
        <p:nvSpPr>
          <p:cNvPr id="334" name="Shape 334"/>
          <p:cNvSpPr/>
          <p:nvPr/>
        </p:nvSpPr>
        <p:spPr>
          <a:xfrm>
            <a:off x="1668704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10460226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350" name="Shape 350"/>
          <p:cNvSpPr/>
          <p:nvPr/>
        </p:nvSpPr>
        <p:spPr>
          <a:xfrm>
            <a:off x="720356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 mins]</a:t>
            </a:r>
          </a:p>
        </p:txBody>
      </p:sp>
      <p:sp>
        <p:nvSpPr>
          <p:cNvPr id="361" name="Shape 361"/>
          <p:cNvSpPr/>
          <p:nvPr/>
        </p:nvSpPr>
        <p:spPr>
          <a:xfrm>
            <a:off x="4027043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62" name="Shape 362"/>
          <p:cNvSpPr/>
          <p:nvPr/>
        </p:nvSpPr>
        <p:spPr>
          <a:xfrm>
            <a:off x="17073602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363" name="Shape 363"/>
          <p:cNvSpPr/>
          <p:nvPr/>
        </p:nvSpPr>
        <p:spPr>
          <a:xfrm>
            <a:off x="20380290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</a:t>
            </a:r>
          </a:p>
        </p:txBody>
      </p:sp>
      <p:sp>
        <p:nvSpPr>
          <p:cNvPr id="365" name="Shape 365"/>
          <p:cNvSpPr/>
          <p:nvPr/>
        </p:nvSpPr>
        <p:spPr>
          <a:xfrm>
            <a:off x="7333732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66" name="Shape 366"/>
          <p:cNvSpPr/>
          <p:nvPr/>
        </p:nvSpPr>
        <p:spPr>
          <a:xfrm>
            <a:off x="13766914" y="10449329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8F9AC-063E-9142-8671-D2D38E0CBD89}"/>
              </a:ext>
            </a:extLst>
          </p:cNvPr>
          <p:cNvGrpSpPr/>
          <p:nvPr/>
        </p:nvGrpSpPr>
        <p:grpSpPr>
          <a:xfrm>
            <a:off x="-11907" y="-348077"/>
            <a:ext cx="24474866" cy="13355330"/>
            <a:chOff x="-11907" y="-348077"/>
            <a:chExt cx="24474866" cy="13355330"/>
          </a:xfrm>
        </p:grpSpPr>
        <p:pic>
          <p:nvPicPr>
            <p:cNvPr id="336" name="Service blueprint.jpg"/>
            <p:cNvPicPr>
              <a:picLocks noChangeAspect="1"/>
            </p:cNvPicPr>
            <p:nvPr/>
          </p:nvPicPr>
          <p:blipFill>
            <a:blip r:embed="rId2"/>
            <a:srcRect t="29770" b="29770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7" name="Shape 33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plot all the steps of a system onto a service blueprint, including potential failure points. Use the template on the companion website to support you. 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9833015" y="3808458"/>
              <a:ext cx="4388867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 a partner 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-11907" y="460111"/>
              <a:ext cx="1652491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 rot="5400000">
              <a:off x="15987630" y="992313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8240" y="3225128"/>
              <a:ext cx="152145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16936402" y="12254777"/>
              <a:ext cx="692823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pin add,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 com/photos/pinadd/2858659917/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B652FF1D-ADBA-6E4A-B7B6-B20B17DE1F3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E7615D9B-8030-374D-B2A7-83CE819A94BA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112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22F9F514-304D-DD4E-82EC-23C9907A0F7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6">
              <a:extLst>
                <a:ext uri="{FF2B5EF4-FFF2-40B4-BE49-F238E27FC236}">
                  <a16:creationId xmlns:a16="http://schemas.microsoft.com/office/drawing/2014/main" id="{3A23437C-AACC-FF40-9A71-E1C987D75E07}"/>
                </a:ext>
              </a:extLst>
            </p:cNvPr>
            <p:cNvSpPr/>
            <p:nvPr/>
          </p:nvSpPr>
          <p:spPr>
            <a:xfrm>
              <a:off x="365199" y="-348077"/>
              <a:ext cx="1618373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Service</a:t>
              </a:r>
            </a:p>
          </p:txBody>
        </p:sp>
        <p:sp>
          <p:nvSpPr>
            <p:cNvPr id="38" name="Shape 158">
              <a:extLst>
                <a:ext uri="{FF2B5EF4-FFF2-40B4-BE49-F238E27FC236}">
                  <a16:creationId xmlns:a16="http://schemas.microsoft.com/office/drawing/2014/main" id="{8E8A4AC8-A50D-4541-B046-6FD7B3F73344}"/>
                </a:ext>
              </a:extLst>
            </p:cNvPr>
            <p:cNvSpPr/>
            <p:nvPr/>
          </p:nvSpPr>
          <p:spPr>
            <a:xfrm rot="5400000">
              <a:off x="14695200" y="3750289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9">
              <a:extLst>
                <a:ext uri="{FF2B5EF4-FFF2-40B4-BE49-F238E27FC236}">
                  <a16:creationId xmlns:a16="http://schemas.microsoft.com/office/drawing/2014/main" id="{1D05ABFA-3C8A-F342-936B-F044D514F5C0}"/>
                </a:ext>
              </a:extLst>
            </p:cNvPr>
            <p:cNvSpPr/>
            <p:nvPr/>
          </p:nvSpPr>
          <p:spPr>
            <a:xfrm>
              <a:off x="365199" y="2350430"/>
              <a:ext cx="15462162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Blueprints</a:t>
              </a:r>
            </a:p>
          </p:txBody>
        </p:sp>
      </p:grpSp>
      <p:sp>
        <p:nvSpPr>
          <p:cNvPr id="367" name="Shape 367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1126</Words>
  <Application>Microsoft Macintosh PowerPoint</Application>
  <PresentationFormat>Custom</PresentationFormat>
  <Paragraphs>189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7</cp:revision>
  <dcterms:modified xsi:type="dcterms:W3CDTF">2020-01-09T04:15:05Z</dcterms:modified>
</cp:coreProperties>
</file>