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embeddedFontLst>
    <p:embeddedFont>
      <p:font typeface="Montserrat Bold" pitchFamily="2" charset="77"/>
      <p:bold r:id="rId13"/>
      <p:italic r:id="rId14"/>
      <p:boldItalic r:id="rId15"/>
    </p:embeddedFont>
    <p:embeddedFont>
      <p:font typeface="Montserrat Medium" pitchFamily="2" charset="77"/>
      <p:regular r:id="rId16"/>
      <p:italic r:id="rId17"/>
    </p:embeddedFont>
    <p:embeddedFont>
      <p:font typeface="Montserrat-BoldItalic" pitchFamily="2" charset="77"/>
      <p:bold r:id="rId18"/>
      <p:italic r:id="rId19"/>
      <p:boldItalic r:id="rId20"/>
    </p:embeddedFont>
    <p:embeddedFont>
      <p:font typeface="Montserrat-Italic" pitchFamily="2" charset="77"/>
      <p:italic r:id="rId21"/>
    </p:embeddedFont>
    <p:embeddedFont>
      <p:font typeface="Tw Cen MT" panose="020B0602020104020603" pitchFamily="34" charset="77"/>
      <p:regular r:id="rId22"/>
      <p:bold r:id="rId23"/>
      <p:italic r:id="rId24"/>
      <p:boldItalic r:id="rId2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694"/>
  </p:normalViewPr>
  <p:slideViewPr>
    <p:cSldViewPr snapToGrid="0" snapToObjects="1">
      <p:cViewPr varScale="1">
        <p:scale>
          <a:sx n="60" d="100"/>
          <a:sy n="60" d="100"/>
        </p:scale>
        <p:origin x="14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8C797-0979-DD45-910E-23A540C2E4D0}"/>
              </a:ext>
            </a:extLst>
          </p:cNvPr>
          <p:cNvGrpSpPr/>
          <p:nvPr/>
        </p:nvGrpSpPr>
        <p:grpSpPr>
          <a:xfrm>
            <a:off x="-22552" y="-21137"/>
            <a:ext cx="24455848" cy="13282390"/>
            <a:chOff x="-22552" y="-21137"/>
            <a:chExt cx="24455848" cy="13282390"/>
          </a:xfrm>
        </p:grpSpPr>
        <p:pic>
          <p:nvPicPr>
            <p:cNvPr id="119" name="Mockups.jpg"/>
            <p:cNvPicPr>
              <a:picLocks noChangeAspect="1"/>
            </p:cNvPicPr>
            <p:nvPr/>
          </p:nvPicPr>
          <p:blipFill>
            <a:blip r:embed="rId2"/>
            <a:srcRect t="15115" b="15115"/>
            <a:stretch>
              <a:fillRect/>
            </a:stretch>
          </p:blipFill>
          <p:spPr>
            <a:xfrm>
              <a:off x="-22552" y="-12382"/>
              <a:ext cx="24419839" cy="11336886"/>
            </a:xfrm>
            <a:prstGeom prst="rect">
              <a:avLst/>
            </a:prstGeom>
            <a:ln w="12700">
              <a:miter lim="400000"/>
            </a:ln>
          </p:spPr>
        </p:pic>
        <p:sp>
          <p:nvSpPr>
            <p:cNvPr id="120" name="Shape 120"/>
            <p:cNvSpPr/>
            <p:nvPr/>
          </p:nvSpPr>
          <p:spPr>
            <a:xfrm>
              <a:off x="585599" y="11962671"/>
              <a:ext cx="6798083" cy="10191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a:solidFill>
                    <a:srgbClr val="EE5150"/>
                  </a:solidFill>
                </a:rPr>
                <a:t>TURN TO: </a:t>
              </a:r>
              <a:r>
                <a:t>Page 90</a:t>
              </a:r>
            </a:p>
          </p:txBody>
        </p:sp>
        <p:sp>
          <p:nvSpPr>
            <p:cNvPr id="121" name="Shape 121"/>
            <p:cNvSpPr/>
            <p:nvPr/>
          </p:nvSpPr>
          <p:spPr>
            <a:xfrm>
              <a:off x="26904" y="-21137"/>
              <a:ext cx="24406392" cy="11221231"/>
            </a:xfrm>
            <a:prstGeom prst="rect">
              <a:avLst/>
            </a:prstGeom>
            <a:solidFill>
              <a:srgbClr val="000000">
                <a:alpha val="3984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2" name="Shape 122"/>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sp>
          <p:nvSpPr>
            <p:cNvPr id="124" name="Shape 124"/>
            <p:cNvSpPr/>
            <p:nvPr/>
          </p:nvSpPr>
          <p:spPr>
            <a:xfrm>
              <a:off x="-11907" y="173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15518519" y="225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643885" y="809173"/>
              <a:ext cx="14141028"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sp>
          <p:nvSpPr>
            <p:cNvPr id="127" name="Shape 127"/>
            <p:cNvSpPr/>
            <p:nvPr/>
          </p:nvSpPr>
          <p:spPr>
            <a:xfrm>
              <a:off x="1205292" y="4400440"/>
              <a:ext cx="12242373" cy="2073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t>Creating visual models of envisioned</a:t>
              </a:r>
            </a:p>
            <a:p>
              <a:pPr algn="l">
                <a:defRPr sz="5700" i="1">
                  <a:solidFill>
                    <a:srgbClr val="FFFFFF"/>
                  </a:solidFill>
                  <a:latin typeface="Palatino"/>
                  <a:ea typeface="Palatino"/>
                  <a:cs typeface="Palatino"/>
                  <a:sym typeface="Palatino"/>
                </a:defRPr>
              </a:pPr>
              <a:r>
                <a:t>products</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BF70CF-93D8-EA4C-B339-4A67AB130F2D}"/>
              </a:ext>
            </a:extLst>
          </p:cNvPr>
          <p:cNvGrpSpPr/>
          <p:nvPr/>
        </p:nvGrpSpPr>
        <p:grpSpPr>
          <a:xfrm>
            <a:off x="-36937" y="720955"/>
            <a:ext cx="24457874" cy="13025113"/>
            <a:chOff x="-36937" y="720955"/>
            <a:chExt cx="24457874" cy="13025113"/>
          </a:xfrm>
        </p:grpSpPr>
        <p:pic>
          <p:nvPicPr>
            <p:cNvPr id="310"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11"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12" name="Shape 312"/>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3" name="Shape 313"/>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14" name="Shape 314"/>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15" name="Shape 315"/>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16" name="Shape 316"/>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2FB50B-DB3E-214D-95F4-27E8FBDD85E0}"/>
              </a:ext>
            </a:extLst>
          </p:cNvPr>
          <p:cNvGrpSpPr/>
          <p:nvPr/>
        </p:nvGrpSpPr>
        <p:grpSpPr>
          <a:xfrm>
            <a:off x="-254236" y="-375470"/>
            <a:ext cx="24118870" cy="13484323"/>
            <a:chOff x="-254236" y="-375470"/>
            <a:chExt cx="24118870" cy="13484323"/>
          </a:xfrm>
        </p:grpSpPr>
        <p:sp>
          <p:nvSpPr>
            <p:cNvPr id="129" name="Shape 129"/>
            <p:cNvSpPr/>
            <p:nvPr/>
          </p:nvSpPr>
          <p:spPr>
            <a:xfrm>
              <a:off x="5037" y="-375470"/>
              <a:ext cx="17058978" cy="556260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0" name="Shape 130"/>
            <p:cNvSpPr/>
            <p:nvPr/>
          </p:nvSpPr>
          <p:spPr>
            <a:xfrm rot="5400000">
              <a:off x="15628357"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1" name="Shape 131"/>
            <p:cNvSpPr/>
            <p:nvPr/>
          </p:nvSpPr>
          <p:spPr>
            <a:xfrm>
              <a:off x="-254236" y="391776"/>
              <a:ext cx="18411876"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EE5150"/>
                  </a:solidFill>
                  <a:latin typeface="Montserrat Bold"/>
                  <a:ea typeface="Montserrat Bold"/>
                  <a:cs typeface="Montserrat Bold"/>
                  <a:sym typeface="Montserrat Bold"/>
                </a:defRPr>
              </a:pPr>
              <a:r>
                <a:rPr dirty="0"/>
                <a:t>Mockups</a:t>
              </a:r>
            </a:p>
          </p:txBody>
        </p:sp>
        <p:sp>
          <p:nvSpPr>
            <p:cNvPr id="132" name="Shape 132"/>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3" name="Shape 133"/>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150" name="Shape 150"/>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151" name="Shape 151"/>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152" name="Shape 152"/>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53" name="Shape 153"/>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[80 mins]</a:t>
            </a:r>
          </a:p>
        </p:txBody>
      </p:sp>
      <p:sp>
        <p:nvSpPr>
          <p:cNvPr id="158" name="Shape 158"/>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160" name="Shape 160"/>
          <p:cNvSpPr/>
          <p:nvPr/>
        </p:nvSpPr>
        <p:spPr>
          <a:xfrm>
            <a:off x="12595235" y="10442288"/>
            <a:ext cx="255425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[20 mins] </a:t>
            </a:r>
          </a:p>
        </p:txBody>
      </p:sp>
      <p:grpSp>
        <p:nvGrpSpPr>
          <p:cNvPr id="2" name="Group 1">
            <a:extLst>
              <a:ext uri="{FF2B5EF4-FFF2-40B4-BE49-F238E27FC236}">
                <a16:creationId xmlns:a16="http://schemas.microsoft.com/office/drawing/2014/main" id="{4250E4CD-5022-764D-B1B5-D66A5B060123}"/>
              </a:ext>
            </a:extLst>
          </p:cNvPr>
          <p:cNvGrpSpPr/>
          <p:nvPr/>
        </p:nvGrpSpPr>
        <p:grpSpPr>
          <a:xfrm>
            <a:off x="-11907" y="-75167"/>
            <a:ext cx="24474866" cy="13336420"/>
            <a:chOff x="-11907" y="-75167"/>
            <a:chExt cx="24474866" cy="13336420"/>
          </a:xfrm>
        </p:grpSpPr>
        <p:pic>
          <p:nvPicPr>
            <p:cNvPr id="135" name="Mockups.jpg"/>
            <p:cNvPicPr>
              <a:picLocks noChangeAspect="1"/>
            </p:cNvPicPr>
            <p:nvPr/>
          </p:nvPicPr>
          <p:blipFill>
            <a:blip r:embed="rId2"/>
            <a:srcRect t="27196" b="27196"/>
            <a:stretch>
              <a:fillRect/>
            </a:stretch>
          </p:blipFill>
          <p:spPr>
            <a:xfrm>
              <a:off x="1212" y="-9608"/>
              <a:ext cx="19473580" cy="5909701"/>
            </a:xfrm>
            <a:prstGeom prst="rect">
              <a:avLst/>
            </a:prstGeom>
            <a:ln w="12700">
              <a:miter lim="400000"/>
            </a:ln>
          </p:spPr>
        </p:pic>
        <p:sp>
          <p:nvSpPr>
            <p:cNvPr id="136" name="Shape 13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7" name="Shape 137"/>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8" name="Shape 13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9" name="Shape 139"/>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90</a:t>
              </a:r>
            </a:p>
          </p:txBody>
        </p:sp>
        <p:sp>
          <p:nvSpPr>
            <p:cNvPr id="140" name="Shape 140"/>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 series of mock-up screens for a digital solution. Start with existing wireframes, either from your own design problem, or follow the ‘Autonomous Vehicles’ brief (p.140). The wireframes provide the structure, functions and placeholder content and can be found in the resources on the companion website. </a:t>
              </a:r>
            </a:p>
          </p:txBody>
        </p:sp>
        <p:sp>
          <p:nvSpPr>
            <p:cNvPr id="141" name="Shape 141"/>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3" name="Shape 143"/>
            <p:cNvSpPr/>
            <p:nvPr/>
          </p:nvSpPr>
          <p:spPr>
            <a:xfrm>
              <a:off x="17926491" y="3249658"/>
              <a:ext cx="6295391"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Sketch (sketchapp.com) </a:t>
              </a:r>
            </a:p>
            <a:p>
              <a:pPr marR="254000" algn="r">
                <a:defRPr sz="3000" b="0">
                  <a:solidFill>
                    <a:srgbClr val="FFFFFF"/>
                  </a:solidFill>
                  <a:latin typeface="Montserrat Bold"/>
                  <a:ea typeface="Montserrat Bold"/>
                  <a:cs typeface="Montserrat Bold"/>
                  <a:sym typeface="Montserrat Bold"/>
                </a:defRPr>
              </a:pPr>
              <a:r>
                <a:t>or an alternative vector- based</a:t>
              </a:r>
            </a:p>
            <a:p>
              <a:pPr marR="254000" algn="r">
                <a:defRPr sz="3000" b="0">
                  <a:solidFill>
                    <a:srgbClr val="FFFFFF"/>
                  </a:solidFill>
                  <a:latin typeface="Montserrat Bold"/>
                  <a:ea typeface="Montserrat Bold"/>
                  <a:cs typeface="Montserrat Bold"/>
                  <a:sym typeface="Montserrat Bold"/>
                </a:defRPr>
              </a:pPr>
              <a:r>
                <a:t> graphics tool </a:t>
              </a:r>
              <a:endParaRPr sz="1200" b="1">
                <a:solidFill>
                  <a:srgbClr val="000000"/>
                </a:solidFill>
                <a:latin typeface="Times"/>
                <a:ea typeface="Times"/>
                <a:cs typeface="Times"/>
                <a:sym typeface="Times"/>
              </a:endParaRPr>
            </a:p>
          </p:txBody>
        </p:sp>
        <p:sp>
          <p:nvSpPr>
            <p:cNvPr id="144" name="Shape 144"/>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6" name="Shape 146"/>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47" name="Shape 147"/>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48" name="Shape 148"/>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4" name="Shape 154"/>
            <p:cNvSpPr/>
            <p:nvPr/>
          </p:nvSpPr>
          <p:spPr>
            <a:xfrm>
              <a:off x="-11907" y="1857111"/>
              <a:ext cx="1261329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5" name="Shape 155"/>
            <p:cNvSpPr/>
            <p:nvPr/>
          </p:nvSpPr>
          <p:spPr>
            <a:xfrm rot="5400000">
              <a:off x="12074552" y="238227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6" name="Shape 156"/>
            <p:cNvSpPr/>
            <p:nvPr/>
          </p:nvSpPr>
          <p:spPr>
            <a:xfrm>
              <a:off x="504899" y="944420"/>
              <a:ext cx="1060864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sp>
          <p:nvSpPr>
            <p:cNvPr id="157" name="Shape 157"/>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9" name="Shape 159"/>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61" name="Shape 161"/>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178" name="Shape 178"/>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179" name="Shape 179"/>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180" name="Shape 180"/>
          <p:cNvSpPr/>
          <p:nvPr/>
        </p:nvSpPr>
        <p:spPr>
          <a:xfrm>
            <a:off x="4121628" y="10987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81" name="Shape 181"/>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[80 mins]</a:t>
            </a:r>
          </a:p>
        </p:txBody>
      </p:sp>
      <p:sp>
        <p:nvSpPr>
          <p:cNvPr id="186" name="Shape 186"/>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188" name="Shape 188"/>
          <p:cNvSpPr/>
          <p:nvPr/>
        </p:nvSpPr>
        <p:spPr>
          <a:xfrm>
            <a:off x="12595235" y="10442288"/>
            <a:ext cx="255425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[20 mins] </a:t>
            </a:r>
          </a:p>
        </p:txBody>
      </p:sp>
      <p:grpSp>
        <p:nvGrpSpPr>
          <p:cNvPr id="2" name="Group 1">
            <a:extLst>
              <a:ext uri="{FF2B5EF4-FFF2-40B4-BE49-F238E27FC236}">
                <a16:creationId xmlns:a16="http://schemas.microsoft.com/office/drawing/2014/main" id="{408DC458-8DF4-B345-A6F1-F1D267A5E1AA}"/>
              </a:ext>
            </a:extLst>
          </p:cNvPr>
          <p:cNvGrpSpPr/>
          <p:nvPr/>
        </p:nvGrpSpPr>
        <p:grpSpPr>
          <a:xfrm>
            <a:off x="-11907" y="-75167"/>
            <a:ext cx="24474866" cy="13336420"/>
            <a:chOff x="-11907" y="-75167"/>
            <a:chExt cx="24474866" cy="13336420"/>
          </a:xfrm>
        </p:grpSpPr>
        <p:pic>
          <p:nvPicPr>
            <p:cNvPr id="163" name="Mockups.jpg"/>
            <p:cNvPicPr>
              <a:picLocks noChangeAspect="1"/>
            </p:cNvPicPr>
            <p:nvPr/>
          </p:nvPicPr>
          <p:blipFill>
            <a:blip r:embed="rId2"/>
            <a:srcRect t="27196" b="27196"/>
            <a:stretch>
              <a:fillRect/>
            </a:stretch>
          </p:blipFill>
          <p:spPr>
            <a:xfrm>
              <a:off x="1212" y="-9608"/>
              <a:ext cx="19473580" cy="5909701"/>
            </a:xfrm>
            <a:prstGeom prst="rect">
              <a:avLst/>
            </a:prstGeom>
            <a:ln w="12700">
              <a:miter lim="400000"/>
            </a:ln>
          </p:spPr>
        </p:pic>
        <p:sp>
          <p:nvSpPr>
            <p:cNvPr id="164" name="Shape 164"/>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6" name="Shape 166"/>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8" name="Shape 168"/>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 series of mock-up screens for a digital solution. Start with existing wireframes, either from your own design problem, or follow the ‘Autonomous Vehicles’ brief (p.140). The wireframes provide the structure, functions and placeholder content and can be found in the resources on the companion website. </a:t>
              </a:r>
            </a:p>
          </p:txBody>
        </p:sp>
        <p:sp>
          <p:nvSpPr>
            <p:cNvPr id="170" name="Shape 170"/>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72" name="Shape 172"/>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3" name="Shape 173"/>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74" name="Shape 174"/>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75" name="Shape 175"/>
            <p:cNvSpPr/>
            <p:nvPr/>
          </p:nvSpPr>
          <p:spPr>
            <a:xfrm>
              <a:off x="5446239"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76" name="Shape 176"/>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82" name="Shape 182"/>
            <p:cNvSpPr/>
            <p:nvPr/>
          </p:nvSpPr>
          <p:spPr>
            <a:xfrm>
              <a:off x="-11907" y="1857111"/>
              <a:ext cx="1261329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3" name="Shape 183"/>
            <p:cNvSpPr/>
            <p:nvPr/>
          </p:nvSpPr>
          <p:spPr>
            <a:xfrm rot="5400000">
              <a:off x="12074552" y="238227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5" name="Shape 185"/>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87" name="Shape 187"/>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9" name="Shape 189"/>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sp>
          <p:nvSpPr>
            <p:cNvPr id="29" name="Shape 137">
              <a:extLst>
                <a:ext uri="{FF2B5EF4-FFF2-40B4-BE49-F238E27FC236}">
                  <a16:creationId xmlns:a16="http://schemas.microsoft.com/office/drawing/2014/main" id="{ECB07458-BAE5-1F4C-8421-1251EA3489FC}"/>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DE9F8509-C420-2A4A-8DA0-0385BADF7E9D}"/>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90</a:t>
              </a:r>
            </a:p>
          </p:txBody>
        </p:sp>
        <p:sp>
          <p:nvSpPr>
            <p:cNvPr id="31" name="Shape 141">
              <a:extLst>
                <a:ext uri="{FF2B5EF4-FFF2-40B4-BE49-F238E27FC236}">
                  <a16:creationId xmlns:a16="http://schemas.microsoft.com/office/drawing/2014/main" id="{5D7DBEC6-5879-474C-8E16-262C8FE78278}"/>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 name="Shape 143">
              <a:extLst>
                <a:ext uri="{FF2B5EF4-FFF2-40B4-BE49-F238E27FC236}">
                  <a16:creationId xmlns:a16="http://schemas.microsoft.com/office/drawing/2014/main" id="{255E5CA3-778A-F54A-A835-3C7985A48367}"/>
                </a:ext>
              </a:extLst>
            </p:cNvPr>
            <p:cNvSpPr/>
            <p:nvPr/>
          </p:nvSpPr>
          <p:spPr>
            <a:xfrm>
              <a:off x="17926491" y="3249658"/>
              <a:ext cx="6295391"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Sketch (sketchapp.com) </a:t>
              </a:r>
            </a:p>
            <a:p>
              <a:pPr marR="254000" algn="r">
                <a:defRPr sz="3000" b="0">
                  <a:solidFill>
                    <a:srgbClr val="FFFFFF"/>
                  </a:solidFill>
                  <a:latin typeface="Montserrat Bold"/>
                  <a:ea typeface="Montserrat Bold"/>
                  <a:cs typeface="Montserrat Bold"/>
                  <a:sym typeface="Montserrat Bold"/>
                </a:defRPr>
              </a:pPr>
              <a:r>
                <a:t>or an alternative vector- based</a:t>
              </a:r>
            </a:p>
            <a:p>
              <a:pPr marR="254000" algn="r">
                <a:defRPr sz="3000" b="0">
                  <a:solidFill>
                    <a:srgbClr val="FFFFFF"/>
                  </a:solidFill>
                  <a:latin typeface="Montserrat Bold"/>
                  <a:ea typeface="Montserrat Bold"/>
                  <a:cs typeface="Montserrat Bold"/>
                  <a:sym typeface="Montserrat Bold"/>
                </a:defRPr>
              </a:pPr>
              <a:r>
                <a:t> graphics tool </a:t>
              </a:r>
              <a:endParaRPr sz="1200" b="1">
                <a:solidFill>
                  <a:srgbClr val="000000"/>
                </a:solidFill>
                <a:latin typeface="Times"/>
                <a:ea typeface="Times"/>
                <a:cs typeface="Times"/>
                <a:sym typeface="Times"/>
              </a:endParaRPr>
            </a:p>
          </p:txBody>
        </p:sp>
        <p:sp>
          <p:nvSpPr>
            <p:cNvPr id="33" name="Shape 156">
              <a:extLst>
                <a:ext uri="{FF2B5EF4-FFF2-40B4-BE49-F238E27FC236}">
                  <a16:creationId xmlns:a16="http://schemas.microsoft.com/office/drawing/2014/main" id="{5AFCFC4F-2BAC-BC4A-BCAD-22681B91999F}"/>
                </a:ext>
              </a:extLst>
            </p:cNvPr>
            <p:cNvSpPr/>
            <p:nvPr/>
          </p:nvSpPr>
          <p:spPr>
            <a:xfrm>
              <a:off x="504899" y="944420"/>
              <a:ext cx="1060864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06" name="Shape 206"/>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07" name="Shape 207"/>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08" name="Shape 208"/>
          <p:cNvSpPr/>
          <p:nvPr/>
        </p:nvSpPr>
        <p:spPr>
          <a:xfrm>
            <a:off x="808965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209" name="Shape 209"/>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[80 mins]</a:t>
            </a:r>
          </a:p>
        </p:txBody>
      </p:sp>
      <p:sp>
        <p:nvSpPr>
          <p:cNvPr id="214" name="Shape 214"/>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16" name="Shape 216"/>
          <p:cNvSpPr/>
          <p:nvPr/>
        </p:nvSpPr>
        <p:spPr>
          <a:xfrm>
            <a:off x="12595235" y="10442288"/>
            <a:ext cx="255425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[20 mins] </a:t>
            </a:r>
          </a:p>
        </p:txBody>
      </p:sp>
      <p:grpSp>
        <p:nvGrpSpPr>
          <p:cNvPr id="2" name="Group 1">
            <a:extLst>
              <a:ext uri="{FF2B5EF4-FFF2-40B4-BE49-F238E27FC236}">
                <a16:creationId xmlns:a16="http://schemas.microsoft.com/office/drawing/2014/main" id="{4CDCA9ED-C7D3-A740-92DF-71D04A5380B2}"/>
              </a:ext>
            </a:extLst>
          </p:cNvPr>
          <p:cNvGrpSpPr/>
          <p:nvPr/>
        </p:nvGrpSpPr>
        <p:grpSpPr>
          <a:xfrm>
            <a:off x="-11907" y="-75167"/>
            <a:ext cx="24474866" cy="13336420"/>
            <a:chOff x="-11907" y="-75167"/>
            <a:chExt cx="24474866" cy="13336420"/>
          </a:xfrm>
        </p:grpSpPr>
        <p:pic>
          <p:nvPicPr>
            <p:cNvPr id="191" name="Mockups.jpg"/>
            <p:cNvPicPr>
              <a:picLocks noChangeAspect="1"/>
            </p:cNvPicPr>
            <p:nvPr/>
          </p:nvPicPr>
          <p:blipFill>
            <a:blip r:embed="rId2"/>
            <a:srcRect t="27196" b="27196"/>
            <a:stretch>
              <a:fillRect/>
            </a:stretch>
          </p:blipFill>
          <p:spPr>
            <a:xfrm>
              <a:off x="1212" y="-9608"/>
              <a:ext cx="19473580" cy="5909701"/>
            </a:xfrm>
            <a:prstGeom prst="rect">
              <a:avLst/>
            </a:prstGeom>
            <a:ln w="12700">
              <a:miter lim="400000"/>
            </a:ln>
          </p:spPr>
        </p:pic>
        <p:sp>
          <p:nvSpPr>
            <p:cNvPr id="192" name="Shape 192"/>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4" name="Shape 194"/>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6" name="Shape 196"/>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 series of mock-up screens for a digital solution. Start with existing wireframes, either from your own design problem, or follow the ‘Autonomous Vehicles’ brief (p.140). The wireframes provide the structure, functions and placeholder content and can be found in the resources on the companion website. </a:t>
              </a:r>
            </a:p>
          </p:txBody>
        </p:sp>
        <p:sp>
          <p:nvSpPr>
            <p:cNvPr id="198" name="Shape 198"/>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00" name="Shape 200"/>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1" name="Shape 201"/>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02" name="Shape 202"/>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03" name="Shape 203"/>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04" name="Shape 204"/>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10" name="Shape 210"/>
            <p:cNvSpPr/>
            <p:nvPr/>
          </p:nvSpPr>
          <p:spPr>
            <a:xfrm>
              <a:off x="-11907" y="1857111"/>
              <a:ext cx="1261329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11" name="Shape 211"/>
            <p:cNvSpPr/>
            <p:nvPr/>
          </p:nvSpPr>
          <p:spPr>
            <a:xfrm rot="5400000">
              <a:off x="12074552" y="238227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3" name="Shape 213"/>
            <p:cNvSpPr/>
            <p:nvPr/>
          </p:nvSpPr>
          <p:spPr>
            <a:xfrm>
              <a:off x="9414264"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15" name="Shape 21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17" name="Shape 217"/>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sp>
          <p:nvSpPr>
            <p:cNvPr id="29" name="Shape 137">
              <a:extLst>
                <a:ext uri="{FF2B5EF4-FFF2-40B4-BE49-F238E27FC236}">
                  <a16:creationId xmlns:a16="http://schemas.microsoft.com/office/drawing/2014/main" id="{31CA909F-12FF-FF4F-8CE6-1E1509D0DEBD}"/>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77E65DE2-128C-F040-BC76-3E5007F9BEC7}"/>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90</a:t>
              </a:r>
            </a:p>
          </p:txBody>
        </p:sp>
        <p:sp>
          <p:nvSpPr>
            <p:cNvPr id="31" name="Shape 141">
              <a:extLst>
                <a:ext uri="{FF2B5EF4-FFF2-40B4-BE49-F238E27FC236}">
                  <a16:creationId xmlns:a16="http://schemas.microsoft.com/office/drawing/2014/main" id="{FE56D725-E363-3844-B3D0-B0455B9B8320}"/>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 name="Shape 143">
              <a:extLst>
                <a:ext uri="{FF2B5EF4-FFF2-40B4-BE49-F238E27FC236}">
                  <a16:creationId xmlns:a16="http://schemas.microsoft.com/office/drawing/2014/main" id="{9DFE5FE7-7556-3D4C-B156-AFEB8F625B31}"/>
                </a:ext>
              </a:extLst>
            </p:cNvPr>
            <p:cNvSpPr/>
            <p:nvPr/>
          </p:nvSpPr>
          <p:spPr>
            <a:xfrm>
              <a:off x="17926491" y="3249658"/>
              <a:ext cx="6295391"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Sketch (sketchapp.com) </a:t>
              </a:r>
            </a:p>
            <a:p>
              <a:pPr marR="254000" algn="r">
                <a:defRPr sz="3000" b="0">
                  <a:solidFill>
                    <a:srgbClr val="FFFFFF"/>
                  </a:solidFill>
                  <a:latin typeface="Montserrat Bold"/>
                  <a:ea typeface="Montserrat Bold"/>
                  <a:cs typeface="Montserrat Bold"/>
                  <a:sym typeface="Montserrat Bold"/>
                </a:defRPr>
              </a:pPr>
              <a:r>
                <a:t>or an alternative vector- based</a:t>
              </a:r>
            </a:p>
            <a:p>
              <a:pPr marR="254000" algn="r">
                <a:defRPr sz="3000" b="0">
                  <a:solidFill>
                    <a:srgbClr val="FFFFFF"/>
                  </a:solidFill>
                  <a:latin typeface="Montserrat Bold"/>
                  <a:ea typeface="Montserrat Bold"/>
                  <a:cs typeface="Montserrat Bold"/>
                  <a:sym typeface="Montserrat Bold"/>
                </a:defRPr>
              </a:pPr>
              <a:r>
                <a:t> graphics tool </a:t>
              </a:r>
              <a:endParaRPr sz="1200" b="1">
                <a:solidFill>
                  <a:srgbClr val="000000"/>
                </a:solidFill>
                <a:latin typeface="Times"/>
                <a:ea typeface="Times"/>
                <a:cs typeface="Times"/>
                <a:sym typeface="Times"/>
              </a:endParaRPr>
            </a:p>
          </p:txBody>
        </p:sp>
        <p:sp>
          <p:nvSpPr>
            <p:cNvPr id="33" name="Shape 156">
              <a:extLst>
                <a:ext uri="{FF2B5EF4-FFF2-40B4-BE49-F238E27FC236}">
                  <a16:creationId xmlns:a16="http://schemas.microsoft.com/office/drawing/2014/main" id="{17D8C137-D5E8-5B45-829C-78D3AAF6CBFA}"/>
                </a:ext>
              </a:extLst>
            </p:cNvPr>
            <p:cNvSpPr/>
            <p:nvPr/>
          </p:nvSpPr>
          <p:spPr>
            <a:xfrm>
              <a:off x="504899" y="944420"/>
              <a:ext cx="1060864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34" name="Shape 234"/>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35" name="Shape 235"/>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36" name="Shape 236"/>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[80 mins]</a:t>
            </a:r>
          </a:p>
        </p:txBody>
      </p:sp>
      <p:sp>
        <p:nvSpPr>
          <p:cNvPr id="241" name="Shape 241"/>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43" name="Shape 243"/>
          <p:cNvSpPr/>
          <p:nvPr/>
        </p:nvSpPr>
        <p:spPr>
          <a:xfrm>
            <a:off x="12595235" y="10442288"/>
            <a:ext cx="255425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[20 mins] </a:t>
            </a:r>
          </a:p>
        </p:txBody>
      </p:sp>
      <p:sp>
        <p:nvSpPr>
          <p:cNvPr id="245" name="Shape 245"/>
          <p:cNvSpPr/>
          <p:nvPr/>
        </p:nvSpPr>
        <p:spPr>
          <a:xfrm>
            <a:off x="12057678"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F7BCCEE6-99A0-C748-90E4-946B65BFCF6E}"/>
              </a:ext>
            </a:extLst>
          </p:cNvPr>
          <p:cNvGrpSpPr/>
          <p:nvPr/>
        </p:nvGrpSpPr>
        <p:grpSpPr>
          <a:xfrm>
            <a:off x="-11907" y="-75167"/>
            <a:ext cx="24474866" cy="13336420"/>
            <a:chOff x="-11907" y="-75167"/>
            <a:chExt cx="24474866" cy="13336420"/>
          </a:xfrm>
        </p:grpSpPr>
        <p:pic>
          <p:nvPicPr>
            <p:cNvPr id="219" name="Mockups.jpg"/>
            <p:cNvPicPr>
              <a:picLocks noChangeAspect="1"/>
            </p:cNvPicPr>
            <p:nvPr/>
          </p:nvPicPr>
          <p:blipFill>
            <a:blip r:embed="rId2"/>
            <a:srcRect t="27196" b="27196"/>
            <a:stretch>
              <a:fillRect/>
            </a:stretch>
          </p:blipFill>
          <p:spPr>
            <a:xfrm>
              <a:off x="1212" y="-9608"/>
              <a:ext cx="19473580" cy="5909701"/>
            </a:xfrm>
            <a:prstGeom prst="rect">
              <a:avLst/>
            </a:prstGeom>
            <a:ln w="12700">
              <a:miter lim="400000"/>
            </a:ln>
          </p:spPr>
        </p:pic>
        <p:sp>
          <p:nvSpPr>
            <p:cNvPr id="220" name="Shape 220"/>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2" name="Shape 222"/>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4" name="Shape 224"/>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 series of mock-up screens for a digital solution. Start with existing wireframes, either from your own design problem, or follow the ‘Autonomous Vehicles’ brief (p.140). The wireframes provide the structure, functions and placeholder content and can be found in the resources on the companion website. </a:t>
              </a:r>
            </a:p>
          </p:txBody>
        </p:sp>
        <p:sp>
          <p:nvSpPr>
            <p:cNvPr id="226" name="Shape 226"/>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28" name="Shape 228"/>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9" name="Shape 229"/>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30" name="Shape 230"/>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31" name="Shape 231"/>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32" name="Shape 232"/>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37" name="Shape 237"/>
            <p:cNvSpPr/>
            <p:nvPr/>
          </p:nvSpPr>
          <p:spPr>
            <a:xfrm>
              <a:off x="-11907" y="1857111"/>
              <a:ext cx="1261329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38" name="Shape 238"/>
            <p:cNvSpPr/>
            <p:nvPr/>
          </p:nvSpPr>
          <p:spPr>
            <a:xfrm rot="5400000">
              <a:off x="12074552" y="238227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0" name="Shape 240"/>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42" name="Shape 242"/>
            <p:cNvSpPr/>
            <p:nvPr/>
          </p:nvSpPr>
          <p:spPr>
            <a:xfrm>
              <a:off x="13382290"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44" name="Shape 244"/>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sp>
          <p:nvSpPr>
            <p:cNvPr id="29" name="Shape 137">
              <a:extLst>
                <a:ext uri="{FF2B5EF4-FFF2-40B4-BE49-F238E27FC236}">
                  <a16:creationId xmlns:a16="http://schemas.microsoft.com/office/drawing/2014/main" id="{949DED73-A79E-D14B-B8BA-CBA48F28F093}"/>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40E13CFF-D031-6D4D-9240-D2FCCF08A792}"/>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90</a:t>
              </a:r>
            </a:p>
          </p:txBody>
        </p:sp>
        <p:sp>
          <p:nvSpPr>
            <p:cNvPr id="31" name="Shape 141">
              <a:extLst>
                <a:ext uri="{FF2B5EF4-FFF2-40B4-BE49-F238E27FC236}">
                  <a16:creationId xmlns:a16="http://schemas.microsoft.com/office/drawing/2014/main" id="{7BC191FA-5065-3947-BE64-2E02B8867607}"/>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 name="Shape 143">
              <a:extLst>
                <a:ext uri="{FF2B5EF4-FFF2-40B4-BE49-F238E27FC236}">
                  <a16:creationId xmlns:a16="http://schemas.microsoft.com/office/drawing/2014/main" id="{F470DDB2-665D-C949-9866-DAEF5C7C5BEE}"/>
                </a:ext>
              </a:extLst>
            </p:cNvPr>
            <p:cNvSpPr/>
            <p:nvPr/>
          </p:nvSpPr>
          <p:spPr>
            <a:xfrm>
              <a:off x="17926491" y="3249658"/>
              <a:ext cx="6295391"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Sketch (sketchapp.com) </a:t>
              </a:r>
            </a:p>
            <a:p>
              <a:pPr marR="254000" algn="r">
                <a:defRPr sz="3000" b="0">
                  <a:solidFill>
                    <a:srgbClr val="FFFFFF"/>
                  </a:solidFill>
                  <a:latin typeface="Montserrat Bold"/>
                  <a:ea typeface="Montserrat Bold"/>
                  <a:cs typeface="Montserrat Bold"/>
                  <a:sym typeface="Montserrat Bold"/>
                </a:defRPr>
              </a:pPr>
              <a:r>
                <a:t>or an alternative vector- based</a:t>
              </a:r>
            </a:p>
            <a:p>
              <a:pPr marR="254000" algn="r">
                <a:defRPr sz="3000" b="0">
                  <a:solidFill>
                    <a:srgbClr val="FFFFFF"/>
                  </a:solidFill>
                  <a:latin typeface="Montserrat Bold"/>
                  <a:ea typeface="Montserrat Bold"/>
                  <a:cs typeface="Montserrat Bold"/>
                  <a:sym typeface="Montserrat Bold"/>
                </a:defRPr>
              </a:pPr>
              <a:r>
                <a:t> graphics tool </a:t>
              </a:r>
              <a:endParaRPr sz="1200" b="1">
                <a:solidFill>
                  <a:srgbClr val="000000"/>
                </a:solidFill>
                <a:latin typeface="Times"/>
                <a:ea typeface="Times"/>
                <a:cs typeface="Times"/>
                <a:sym typeface="Times"/>
              </a:endParaRPr>
            </a:p>
          </p:txBody>
        </p:sp>
        <p:sp>
          <p:nvSpPr>
            <p:cNvPr id="33" name="Shape 156">
              <a:extLst>
                <a:ext uri="{FF2B5EF4-FFF2-40B4-BE49-F238E27FC236}">
                  <a16:creationId xmlns:a16="http://schemas.microsoft.com/office/drawing/2014/main" id="{0890DDCA-5571-A340-9710-C71364B514A7}"/>
                </a:ext>
              </a:extLst>
            </p:cNvPr>
            <p:cNvSpPr/>
            <p:nvPr/>
          </p:nvSpPr>
          <p:spPr>
            <a:xfrm>
              <a:off x="504899" y="944420"/>
              <a:ext cx="1060864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62" name="Shape 262"/>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63" name="Shape 263"/>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64" name="Shape 264"/>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[80 mins]</a:t>
            </a:r>
          </a:p>
        </p:txBody>
      </p:sp>
      <p:sp>
        <p:nvSpPr>
          <p:cNvPr id="269" name="Shape 269"/>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71" name="Shape 271"/>
          <p:cNvSpPr/>
          <p:nvPr/>
        </p:nvSpPr>
        <p:spPr>
          <a:xfrm>
            <a:off x="12595235" y="10442288"/>
            <a:ext cx="255425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[20 mins] </a:t>
            </a:r>
          </a:p>
        </p:txBody>
      </p:sp>
      <p:grpSp>
        <p:nvGrpSpPr>
          <p:cNvPr id="2" name="Group 1">
            <a:extLst>
              <a:ext uri="{FF2B5EF4-FFF2-40B4-BE49-F238E27FC236}">
                <a16:creationId xmlns:a16="http://schemas.microsoft.com/office/drawing/2014/main" id="{878E40EC-C866-2445-A11C-44136C6EF82E}"/>
              </a:ext>
            </a:extLst>
          </p:cNvPr>
          <p:cNvGrpSpPr/>
          <p:nvPr/>
        </p:nvGrpSpPr>
        <p:grpSpPr>
          <a:xfrm>
            <a:off x="-11907" y="-75167"/>
            <a:ext cx="24474866" cy="13336420"/>
            <a:chOff x="-11907" y="-75167"/>
            <a:chExt cx="24474866" cy="13336420"/>
          </a:xfrm>
        </p:grpSpPr>
        <p:pic>
          <p:nvPicPr>
            <p:cNvPr id="247" name="Mockups.jpg"/>
            <p:cNvPicPr>
              <a:picLocks noChangeAspect="1"/>
            </p:cNvPicPr>
            <p:nvPr/>
          </p:nvPicPr>
          <p:blipFill>
            <a:blip r:embed="rId2"/>
            <a:srcRect t="27196" b="27196"/>
            <a:stretch>
              <a:fillRect/>
            </a:stretch>
          </p:blipFill>
          <p:spPr>
            <a:xfrm>
              <a:off x="1212" y="-9608"/>
              <a:ext cx="19473580" cy="5909701"/>
            </a:xfrm>
            <a:prstGeom prst="rect">
              <a:avLst/>
            </a:prstGeom>
            <a:ln w="12700">
              <a:miter lim="400000"/>
            </a:ln>
          </p:spPr>
        </p:pic>
        <p:sp>
          <p:nvSpPr>
            <p:cNvPr id="248" name="Shape 24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0" name="Shape 25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2" name="Shape 252"/>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 series of mock-up screens for a digital solution. Start with existing wireframes, either from your own design problem, or follow the ‘Autonomous Vehicles’ brief (p.140). The wireframes provide the structure, functions and placeholder content and can be found in the resources on the companion website. </a:t>
              </a:r>
            </a:p>
          </p:txBody>
        </p:sp>
        <p:sp>
          <p:nvSpPr>
            <p:cNvPr id="254" name="Shape 254"/>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56" name="Shape 25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7" name="Shape 257"/>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58" name="Shape 258"/>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59" name="Shape 259"/>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60" name="Shape 260"/>
            <p:cNvSpPr/>
            <p:nvPr/>
          </p:nvSpPr>
          <p:spPr>
            <a:xfrm>
              <a:off x="17350314"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65" name="Shape 265"/>
            <p:cNvSpPr/>
            <p:nvPr/>
          </p:nvSpPr>
          <p:spPr>
            <a:xfrm>
              <a:off x="-11907" y="1857111"/>
              <a:ext cx="1261329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66" name="Shape 266"/>
            <p:cNvSpPr/>
            <p:nvPr/>
          </p:nvSpPr>
          <p:spPr>
            <a:xfrm rot="5400000">
              <a:off x="12074552" y="238227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8" name="Shape 268"/>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70" name="Shape 270"/>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72" name="Shape 272"/>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sp>
          <p:nvSpPr>
            <p:cNvPr id="29" name="Shape 137">
              <a:extLst>
                <a:ext uri="{FF2B5EF4-FFF2-40B4-BE49-F238E27FC236}">
                  <a16:creationId xmlns:a16="http://schemas.microsoft.com/office/drawing/2014/main" id="{49048C9B-0333-A744-BCD9-C93D378F9846}"/>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DE4CC865-A354-6B4E-BCEB-FFDB2FF80424}"/>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90</a:t>
              </a:r>
            </a:p>
          </p:txBody>
        </p:sp>
        <p:sp>
          <p:nvSpPr>
            <p:cNvPr id="31" name="Shape 141">
              <a:extLst>
                <a:ext uri="{FF2B5EF4-FFF2-40B4-BE49-F238E27FC236}">
                  <a16:creationId xmlns:a16="http://schemas.microsoft.com/office/drawing/2014/main" id="{79D5D699-BC07-FA4D-9E2F-00FDBACDA3F5}"/>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 name="Shape 143">
              <a:extLst>
                <a:ext uri="{FF2B5EF4-FFF2-40B4-BE49-F238E27FC236}">
                  <a16:creationId xmlns:a16="http://schemas.microsoft.com/office/drawing/2014/main" id="{3FE885AB-7B3A-BC4A-8A44-79C6DB24BC50}"/>
                </a:ext>
              </a:extLst>
            </p:cNvPr>
            <p:cNvSpPr/>
            <p:nvPr/>
          </p:nvSpPr>
          <p:spPr>
            <a:xfrm>
              <a:off x="17926491" y="3249658"/>
              <a:ext cx="6295391"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Sketch (sketchapp.com) </a:t>
              </a:r>
            </a:p>
            <a:p>
              <a:pPr marR="254000" algn="r">
                <a:defRPr sz="3000" b="0">
                  <a:solidFill>
                    <a:srgbClr val="FFFFFF"/>
                  </a:solidFill>
                  <a:latin typeface="Montserrat Bold"/>
                  <a:ea typeface="Montserrat Bold"/>
                  <a:cs typeface="Montserrat Bold"/>
                  <a:sym typeface="Montserrat Bold"/>
                </a:defRPr>
              </a:pPr>
              <a:r>
                <a:t>or an alternative vector- based</a:t>
              </a:r>
            </a:p>
            <a:p>
              <a:pPr marR="254000" algn="r">
                <a:defRPr sz="3000" b="0">
                  <a:solidFill>
                    <a:srgbClr val="FFFFFF"/>
                  </a:solidFill>
                  <a:latin typeface="Montserrat Bold"/>
                  <a:ea typeface="Montserrat Bold"/>
                  <a:cs typeface="Montserrat Bold"/>
                  <a:sym typeface="Montserrat Bold"/>
                </a:defRPr>
              </a:pPr>
              <a:r>
                <a:t> graphics tool </a:t>
              </a:r>
              <a:endParaRPr sz="1200" b="1">
                <a:solidFill>
                  <a:srgbClr val="000000"/>
                </a:solidFill>
                <a:latin typeface="Times"/>
                <a:ea typeface="Times"/>
                <a:cs typeface="Times"/>
                <a:sym typeface="Times"/>
              </a:endParaRPr>
            </a:p>
          </p:txBody>
        </p:sp>
        <p:sp>
          <p:nvSpPr>
            <p:cNvPr id="33" name="Shape 156">
              <a:extLst>
                <a:ext uri="{FF2B5EF4-FFF2-40B4-BE49-F238E27FC236}">
                  <a16:creationId xmlns:a16="http://schemas.microsoft.com/office/drawing/2014/main" id="{A14897D0-BB3C-F645-8D13-0F5A8E9170FD}"/>
                </a:ext>
              </a:extLst>
            </p:cNvPr>
            <p:cNvSpPr/>
            <p:nvPr/>
          </p:nvSpPr>
          <p:spPr>
            <a:xfrm>
              <a:off x="504899" y="944420"/>
              <a:ext cx="1060864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grpSp>
      <p:sp>
        <p:nvSpPr>
          <p:cNvPr id="273" name="Shape 273"/>
          <p:cNvSpPr/>
          <p:nvPr/>
        </p:nvSpPr>
        <p:spPr>
          <a:xfrm>
            <a:off x="1602570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rPr dirty="0" err="1"/>
              <a:t>Lorum</a:t>
            </a:r>
            <a:r>
              <a:rPr dirty="0"/>
              <a:t> ipsum dolor sit </a:t>
            </a:r>
            <a:r>
              <a:rPr dirty="0" err="1"/>
              <a:t>amet</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90" name="Shape 290"/>
          <p:cNvSpPr/>
          <p:nvPr/>
        </p:nvSpPr>
        <p:spPr>
          <a:xfrm>
            <a:off x="4913184"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91" name="Shape 291"/>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292" name="Shape 292"/>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[80 mins]</a:t>
            </a:r>
          </a:p>
        </p:txBody>
      </p:sp>
      <p:sp>
        <p:nvSpPr>
          <p:cNvPr id="297" name="Shape 297"/>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a:t>
            </a:r>
          </a:p>
        </p:txBody>
      </p:sp>
      <p:sp>
        <p:nvSpPr>
          <p:cNvPr id="299" name="Shape 299"/>
          <p:cNvSpPr/>
          <p:nvPr/>
        </p:nvSpPr>
        <p:spPr>
          <a:xfrm>
            <a:off x="12595235" y="10442288"/>
            <a:ext cx="2554257"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[20 mins] </a:t>
            </a:r>
          </a:p>
        </p:txBody>
      </p:sp>
      <p:grpSp>
        <p:nvGrpSpPr>
          <p:cNvPr id="2" name="Group 1">
            <a:extLst>
              <a:ext uri="{FF2B5EF4-FFF2-40B4-BE49-F238E27FC236}">
                <a16:creationId xmlns:a16="http://schemas.microsoft.com/office/drawing/2014/main" id="{BB8F00CB-F335-B64C-82AB-5D74AAC2C3A2}"/>
              </a:ext>
            </a:extLst>
          </p:cNvPr>
          <p:cNvGrpSpPr/>
          <p:nvPr/>
        </p:nvGrpSpPr>
        <p:grpSpPr>
          <a:xfrm>
            <a:off x="-11907" y="-75167"/>
            <a:ext cx="24474866" cy="13336420"/>
            <a:chOff x="-11907" y="-75167"/>
            <a:chExt cx="24474866" cy="13336420"/>
          </a:xfrm>
        </p:grpSpPr>
        <p:pic>
          <p:nvPicPr>
            <p:cNvPr id="275" name="Mockups.jpg"/>
            <p:cNvPicPr>
              <a:picLocks noChangeAspect="1"/>
            </p:cNvPicPr>
            <p:nvPr/>
          </p:nvPicPr>
          <p:blipFill>
            <a:blip r:embed="rId2"/>
            <a:srcRect t="27196" b="27196"/>
            <a:stretch>
              <a:fillRect/>
            </a:stretch>
          </p:blipFill>
          <p:spPr>
            <a:xfrm>
              <a:off x="1212" y="-9608"/>
              <a:ext cx="19473580" cy="5909701"/>
            </a:xfrm>
            <a:prstGeom prst="rect">
              <a:avLst/>
            </a:prstGeom>
            <a:ln w="12700">
              <a:miter lim="400000"/>
            </a:ln>
          </p:spPr>
        </p:pic>
        <p:sp>
          <p:nvSpPr>
            <p:cNvPr id="276" name="Shape 27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8" name="Shape 27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0" name="Shape 280"/>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 series of mock-up screens for a digital solution. Start with existing wireframes, either from your own design problem, or follow the ‘Autonomous Vehicles’ brief (p.140). The wireframes provide the structure, functions and placeholder content and can be found in the resources on the companion website. </a:t>
              </a:r>
            </a:p>
          </p:txBody>
        </p:sp>
        <p:sp>
          <p:nvSpPr>
            <p:cNvPr id="282" name="Shape 282"/>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84" name="Shape 284"/>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5" name="Shape 285"/>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86" name="Shape 286"/>
            <p:cNvSpPr/>
            <p:nvPr/>
          </p:nvSpPr>
          <p:spPr>
            <a:xfrm>
              <a:off x="21318340"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87" name="Shape 287"/>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88" name="Shape 288"/>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93" name="Shape 293"/>
            <p:cNvSpPr/>
            <p:nvPr/>
          </p:nvSpPr>
          <p:spPr>
            <a:xfrm>
              <a:off x="-11907" y="1857111"/>
              <a:ext cx="1261329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94" name="Shape 294"/>
            <p:cNvSpPr/>
            <p:nvPr/>
          </p:nvSpPr>
          <p:spPr>
            <a:xfrm rot="5400000">
              <a:off x="12074552" y="238227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6" name="Shape 296"/>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98" name="Shape 298"/>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00" name="Shape 300"/>
            <p:cNvSpPr/>
            <p:nvPr/>
          </p:nvSpPr>
          <p:spPr>
            <a:xfrm>
              <a:off x="15573438" y="12508777"/>
              <a:ext cx="8291196" cy="752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t>Image Attribution: WorldSkills UK, CC BY 2.0, </a:t>
              </a:r>
            </a:p>
            <a:p>
              <a:pPr algn="r">
                <a:defRPr sz="2000" b="0">
                  <a:solidFill>
                    <a:srgbClr val="919191"/>
                  </a:solidFill>
                  <a:latin typeface="Montserrat Medium"/>
                  <a:ea typeface="Montserrat Medium"/>
                  <a:cs typeface="Montserrat Medium"/>
                  <a:sym typeface="Montserrat Medium"/>
                </a:defRPr>
              </a:pPr>
              <a:r>
                <a:t>https://www.flickr.com/ photos/worldskillsteamuk/8189707845/</a:t>
              </a:r>
            </a:p>
          </p:txBody>
        </p:sp>
        <p:sp>
          <p:nvSpPr>
            <p:cNvPr id="29" name="Shape 137">
              <a:extLst>
                <a:ext uri="{FF2B5EF4-FFF2-40B4-BE49-F238E27FC236}">
                  <a16:creationId xmlns:a16="http://schemas.microsoft.com/office/drawing/2014/main" id="{2D2AE1B2-5D7F-E440-BF22-1C2757FDBA68}"/>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B5272C0C-D66C-E04A-A60F-18212C6F1AA5}"/>
                </a:ext>
              </a:extLst>
            </p:cNvPr>
            <p:cNvSpPr/>
            <p:nvPr/>
          </p:nvSpPr>
          <p:spPr>
            <a:xfrm>
              <a:off x="19212262"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90</a:t>
              </a:r>
            </a:p>
          </p:txBody>
        </p:sp>
        <p:sp>
          <p:nvSpPr>
            <p:cNvPr id="31" name="Shape 141">
              <a:extLst>
                <a:ext uri="{FF2B5EF4-FFF2-40B4-BE49-F238E27FC236}">
                  <a16:creationId xmlns:a16="http://schemas.microsoft.com/office/drawing/2014/main" id="{9EA2FA95-5CA8-0342-B2EC-316195DF7D5C}"/>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 name="Shape 143">
              <a:extLst>
                <a:ext uri="{FF2B5EF4-FFF2-40B4-BE49-F238E27FC236}">
                  <a16:creationId xmlns:a16="http://schemas.microsoft.com/office/drawing/2014/main" id="{FB353753-4088-6947-AD15-090A8E999227}"/>
                </a:ext>
              </a:extLst>
            </p:cNvPr>
            <p:cNvSpPr/>
            <p:nvPr/>
          </p:nvSpPr>
          <p:spPr>
            <a:xfrm>
              <a:off x="17926491" y="3249658"/>
              <a:ext cx="6295391" cy="2200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t>Sketch (sketchapp.com) </a:t>
              </a:r>
            </a:p>
            <a:p>
              <a:pPr marR="254000" algn="r">
                <a:defRPr sz="3000" b="0">
                  <a:solidFill>
                    <a:srgbClr val="FFFFFF"/>
                  </a:solidFill>
                  <a:latin typeface="Montserrat Bold"/>
                  <a:ea typeface="Montserrat Bold"/>
                  <a:cs typeface="Montserrat Bold"/>
                  <a:sym typeface="Montserrat Bold"/>
                </a:defRPr>
              </a:pPr>
              <a:r>
                <a:t>or an alternative vector- based</a:t>
              </a:r>
            </a:p>
            <a:p>
              <a:pPr marR="254000" algn="r">
                <a:defRPr sz="3000" b="0">
                  <a:solidFill>
                    <a:srgbClr val="FFFFFF"/>
                  </a:solidFill>
                  <a:latin typeface="Montserrat Bold"/>
                  <a:ea typeface="Montserrat Bold"/>
                  <a:cs typeface="Montserrat Bold"/>
                  <a:sym typeface="Montserrat Bold"/>
                </a:defRPr>
              </a:pPr>
              <a:r>
                <a:t> graphics tool </a:t>
              </a:r>
              <a:endParaRPr sz="1200" b="1">
                <a:solidFill>
                  <a:srgbClr val="000000"/>
                </a:solidFill>
                <a:latin typeface="Times"/>
                <a:ea typeface="Times"/>
                <a:cs typeface="Times"/>
                <a:sym typeface="Times"/>
              </a:endParaRPr>
            </a:p>
          </p:txBody>
        </p:sp>
        <p:sp>
          <p:nvSpPr>
            <p:cNvPr id="33" name="Shape 156">
              <a:extLst>
                <a:ext uri="{FF2B5EF4-FFF2-40B4-BE49-F238E27FC236}">
                  <a16:creationId xmlns:a16="http://schemas.microsoft.com/office/drawing/2014/main" id="{DE304564-F4CB-324B-9562-8DAFC13EDF03}"/>
                </a:ext>
              </a:extLst>
            </p:cNvPr>
            <p:cNvSpPr/>
            <p:nvPr/>
          </p:nvSpPr>
          <p:spPr>
            <a:xfrm>
              <a:off x="504899" y="944420"/>
              <a:ext cx="10608641"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Mockups</a:t>
              </a:r>
            </a:p>
          </p:txBody>
        </p:sp>
      </p:grpSp>
      <p:sp>
        <p:nvSpPr>
          <p:cNvPr id="301" name="Shape 301"/>
          <p:cNvSpPr/>
          <p:nvPr/>
        </p:nvSpPr>
        <p:spPr>
          <a:xfrm>
            <a:off x="19993729"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AC60DE-1760-B346-AC3C-89418F51E4EE}"/>
              </a:ext>
            </a:extLst>
          </p:cNvPr>
          <p:cNvGrpSpPr/>
          <p:nvPr/>
        </p:nvGrpSpPr>
        <p:grpSpPr>
          <a:xfrm>
            <a:off x="-36937" y="-2011"/>
            <a:ext cx="24496471" cy="12569404"/>
            <a:chOff x="-36937" y="-2011"/>
            <a:chExt cx="24496471" cy="12569404"/>
          </a:xfrm>
        </p:grpSpPr>
        <p:pic>
          <p:nvPicPr>
            <p:cNvPr id="303"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04" name="Shape 304"/>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05" name="Shape 305"/>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6" name="Shape 306"/>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07" name="Shape 307"/>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08" name="Shape 308"/>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TotalTime>
  <Words>1183</Words>
  <Application>Microsoft Macintosh PowerPoint</Application>
  <PresentationFormat>Custom</PresentationFormat>
  <Paragraphs>160</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Montserrat Bold</vt:lpstr>
      <vt:lpstr>Times</vt:lpstr>
      <vt:lpstr>Montserrat-BoldItalic</vt:lpstr>
      <vt:lpstr>Helvetica Neue Light</vt:lpstr>
      <vt:lpstr>Helvetica Neue Medium</vt:lpstr>
      <vt:lpstr>Helvetica Light</vt:lpstr>
      <vt:lpstr>Montserrat Medium</vt:lpstr>
      <vt:lpstr>Tw Cen MT</vt:lpstr>
      <vt:lpstr>Helvetica Neue Thin</vt:lpstr>
      <vt:lpstr>Helvetica Neue</vt:lpstr>
      <vt:lpstr>Montserrat-Italic</vt:lpstr>
      <vt:lpstr>Palatino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Dongas</cp:lastModifiedBy>
  <cp:revision>7</cp:revision>
  <dcterms:modified xsi:type="dcterms:W3CDTF">2020-01-09T04:21:59Z</dcterms:modified>
</cp:coreProperties>
</file>