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embeddedFontLst>
    <p:embeddedFont>
      <p:font typeface="Avenir Next" panose="020B0503020202020204" pitchFamily="34" charset="0"/>
      <p:regular r:id="rId14"/>
      <p:bold r:id="rId15"/>
      <p:italic r:id="rId16"/>
      <p:boldItalic r:id="rId17"/>
    </p:embeddedFont>
    <p:embeddedFont>
      <p:font typeface="Montserrat Bold" pitchFamily="2" charset="77"/>
      <p:bold r:id="rId18"/>
      <p:italic r:id="rId19"/>
      <p:boldItalic r:id="rId20"/>
    </p:embeddedFont>
    <p:embeddedFont>
      <p:font typeface="Montserrat Medium" pitchFamily="2" charset="77"/>
      <p:regular r:id="rId21"/>
      <p:italic r:id="rId22"/>
    </p:embeddedFont>
    <p:embeddedFont>
      <p:font typeface="Montserrat SemiBold" pitchFamily="2" charset="77"/>
      <p:regular r:id="rId23"/>
      <p:bold r:id="rId24"/>
      <p:italic r:id="rId25"/>
      <p:boldItalic r:id="rId26"/>
    </p:embeddedFont>
    <p:embeddedFont>
      <p:font typeface="Montserrat-BoldItalic" pitchFamily="2" charset="77"/>
      <p:bold r:id="rId27"/>
      <p:italic r:id="rId28"/>
      <p:boldItalic r:id="rId29"/>
    </p:embeddedFont>
    <p:embeddedFont>
      <p:font typeface="Montserrat-Italic" pitchFamily="2" charset="77"/>
      <p:italic r:id="rId30"/>
    </p:embeddedFont>
    <p:embeddedFont>
      <p:font typeface="Tw Cen MT" panose="020B0602020104020603" pitchFamily="34" charset="77"/>
      <p:regular r:id="rId31"/>
      <p:bold r:id="rId32"/>
      <p:italic r:id="rId33"/>
      <p:boldItalic r:id="rId3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94"/>
  </p:normalViewPr>
  <p:slideViewPr>
    <p:cSldViewPr snapToGrid="0" snapToObjects="1">
      <p:cViewPr varScale="1">
        <p:scale>
          <a:sx n="60" d="100"/>
          <a:sy n="60" d="100"/>
        </p:scale>
        <p:origin x="14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4833937" y="2303859"/>
            <a:ext cx="14716127" cy="4643439"/>
          </a:xfrm>
          <a:prstGeom prst="rect">
            <a:avLst/>
          </a:prstGeom>
        </p:spPr>
        <p:txBody>
          <a:bodyPr anchor="b"/>
          <a:lstStyle>
            <a:lvl1pPr>
              <a:defRPr sz="10800"/>
            </a:lvl1pPr>
          </a:lstStyle>
          <a:p>
            <a:r>
              <a:t>Title Text</a:t>
            </a:r>
          </a:p>
        </p:txBody>
      </p:sp>
      <p:sp>
        <p:nvSpPr>
          <p:cNvPr id="118" name="Shape 118"/>
          <p:cNvSpPr>
            <a:spLocks noGrp="1"/>
          </p:cNvSpPr>
          <p:nvPr>
            <p:ph type="body" sz="quarter" idx="1"/>
          </p:nvPr>
        </p:nvSpPr>
        <p:spPr>
          <a:xfrm>
            <a:off x="4833937" y="7090171"/>
            <a:ext cx="14716127" cy="1589486"/>
          </a:xfrm>
          <a:prstGeom prst="rect">
            <a:avLst/>
          </a:prstGeom>
        </p:spPr>
        <p:txBody>
          <a:bodyPr anchor="t"/>
          <a:lstStyle>
            <a:lvl1pPr marL="0" indent="0" algn="ctr">
              <a:spcBef>
                <a:spcPts val="0"/>
              </a:spcBef>
              <a:buSzTx/>
              <a:buNone/>
              <a:defRPr sz="4800"/>
            </a:lvl1pPr>
            <a:lvl2pPr marL="0" indent="228600" algn="ctr">
              <a:spcBef>
                <a:spcPts val="0"/>
              </a:spcBef>
              <a:buSzTx/>
              <a:buNone/>
              <a:defRPr sz="4800"/>
            </a:lvl2pPr>
            <a:lvl3pPr marL="0" indent="457200" algn="ctr">
              <a:spcBef>
                <a:spcPts val="0"/>
              </a:spcBef>
              <a:buSzTx/>
              <a:buNone/>
              <a:defRPr sz="4800"/>
            </a:lvl3pPr>
            <a:lvl4pPr marL="0" indent="685800" algn="ctr">
              <a:spcBef>
                <a:spcPts val="0"/>
              </a:spcBef>
              <a:buSzTx/>
              <a:buNone/>
              <a:defRPr sz="4800"/>
            </a:lvl4pPr>
            <a:lvl5pPr marL="0" indent="91440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68225" y="13073062"/>
            <a:ext cx="438024" cy="440308"/>
          </a:xfrm>
          <a:prstGeom prst="rect">
            <a:avLst/>
          </a:prstGeom>
        </p:spPr>
        <p:txBody>
          <a:bodyPr/>
          <a:lstStyle>
            <a:lvl1pPr>
              <a:defRPr sz="2000">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1778DA-0C44-304A-95A6-7E9F1EF25C96}"/>
              </a:ext>
            </a:extLst>
          </p:cNvPr>
          <p:cNvGrpSpPr/>
          <p:nvPr/>
        </p:nvGrpSpPr>
        <p:grpSpPr>
          <a:xfrm>
            <a:off x="-230737" y="-46537"/>
            <a:ext cx="24650187" cy="13053790"/>
            <a:chOff x="-230737" y="-46537"/>
            <a:chExt cx="24650187" cy="13053790"/>
          </a:xfrm>
        </p:grpSpPr>
        <p:pic>
          <p:nvPicPr>
            <p:cNvPr id="128" name="KJ Brainstorming.jpg"/>
            <p:cNvPicPr>
              <a:picLocks noChangeAspect="1"/>
            </p:cNvPicPr>
            <p:nvPr/>
          </p:nvPicPr>
          <p:blipFill>
            <a:blip r:embed="rId2"/>
            <a:srcRect t="18480" b="18480"/>
            <a:stretch>
              <a:fillRect/>
            </a:stretch>
          </p:blipFill>
          <p:spPr>
            <a:xfrm>
              <a:off x="-22552" y="318"/>
              <a:ext cx="24419839" cy="11336886"/>
            </a:xfrm>
            <a:prstGeom prst="rect">
              <a:avLst/>
            </a:prstGeom>
            <a:ln w="12700">
              <a:miter lim="400000"/>
            </a:ln>
          </p:spPr>
        </p:pic>
        <p:sp>
          <p:nvSpPr>
            <p:cNvPr id="129" name="Shape 129"/>
            <p:cNvSpPr/>
            <p:nvPr/>
          </p:nvSpPr>
          <p:spPr>
            <a:xfrm>
              <a:off x="585599" y="11962671"/>
              <a:ext cx="6798083" cy="10191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a:solidFill>
                    <a:srgbClr val="EE5150"/>
                  </a:solidFill>
                </a:rPr>
                <a:t>TURN TO: </a:t>
              </a:r>
              <a:r>
                <a:t>Page 80</a:t>
              </a:r>
            </a:p>
          </p:txBody>
        </p:sp>
        <p:sp>
          <p:nvSpPr>
            <p:cNvPr id="130" name="Shape 130"/>
            <p:cNvSpPr/>
            <p:nvPr/>
          </p:nvSpPr>
          <p:spPr>
            <a:xfrm>
              <a:off x="-11196" y="-46537"/>
              <a:ext cx="24406392" cy="11221231"/>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1" name="Shape 131"/>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2" name="Shape 132"/>
            <p:cNvSpPr/>
            <p:nvPr/>
          </p:nvSpPr>
          <p:spPr>
            <a:xfrm>
              <a:off x="17326292" y="12254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133" name="Shape 133"/>
            <p:cNvSpPr/>
            <p:nvPr/>
          </p:nvSpPr>
          <p:spPr>
            <a:xfrm>
              <a:off x="537603" y="7260145"/>
              <a:ext cx="10695602" cy="3038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t>Collaboratively connecting and </a:t>
              </a:r>
            </a:p>
            <a:p>
              <a:pPr algn="l">
                <a:defRPr sz="5700" i="1">
                  <a:solidFill>
                    <a:srgbClr val="FFFFFF"/>
                  </a:solidFill>
                  <a:latin typeface="Palatino"/>
                  <a:ea typeface="Palatino"/>
                  <a:cs typeface="Palatino"/>
                  <a:sym typeface="Palatino"/>
                </a:defRPr>
              </a:pPr>
              <a:r>
                <a:t>prioritising ideas </a:t>
              </a:r>
            </a:p>
          </p:txBody>
        </p:sp>
        <p:sp>
          <p:nvSpPr>
            <p:cNvPr id="134" name="Shape 134"/>
            <p:cNvSpPr/>
            <p:nvPr/>
          </p:nvSpPr>
          <p:spPr>
            <a:xfrm>
              <a:off x="8240" y="4495128"/>
              <a:ext cx="1818292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5" name="Shape 135"/>
            <p:cNvSpPr/>
            <p:nvPr/>
          </p:nvSpPr>
          <p:spPr>
            <a:xfrm rot="5400000">
              <a:off x="17665712" y="5032988"/>
              <a:ext cx="2321716"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6" name="Shape 136"/>
            <p:cNvSpPr/>
            <p:nvPr/>
          </p:nvSpPr>
          <p:spPr>
            <a:xfrm>
              <a:off x="-230737" y="2900742"/>
              <a:ext cx="18688858"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dirty="0"/>
                <a:t>KJ Brainstorming</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83AE3C5-9CD0-F94C-B4CC-BDA6C4278C42}"/>
              </a:ext>
            </a:extLst>
          </p:cNvPr>
          <p:cNvGrpSpPr/>
          <p:nvPr/>
        </p:nvGrpSpPr>
        <p:grpSpPr>
          <a:xfrm>
            <a:off x="-36937" y="-2011"/>
            <a:ext cx="24496471" cy="12569404"/>
            <a:chOff x="-36937" y="-2011"/>
            <a:chExt cx="24496471" cy="12569404"/>
          </a:xfrm>
        </p:grpSpPr>
        <p:pic>
          <p:nvPicPr>
            <p:cNvPr id="375"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76" name="Shape 376"/>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77" name="Shape 377"/>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8" name="Shape 378"/>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79" name="Shape 379"/>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80" name="Shape 380"/>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E2C97D-B10C-FD4E-82AD-4CE5AE5D5D2E}"/>
              </a:ext>
            </a:extLst>
          </p:cNvPr>
          <p:cNvGrpSpPr/>
          <p:nvPr/>
        </p:nvGrpSpPr>
        <p:grpSpPr>
          <a:xfrm>
            <a:off x="-36937" y="720955"/>
            <a:ext cx="24457874" cy="13025113"/>
            <a:chOff x="-36937" y="720955"/>
            <a:chExt cx="24457874" cy="13025113"/>
          </a:xfrm>
        </p:grpSpPr>
        <p:pic>
          <p:nvPicPr>
            <p:cNvPr id="382"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83"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84" name="Shape 384"/>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85" name="Shape 385"/>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86" name="Shape 386"/>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87" name="Shape 387"/>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88" name="Shape 388"/>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47B1D9-8340-B04D-9320-5112BE662AFF}"/>
              </a:ext>
            </a:extLst>
          </p:cNvPr>
          <p:cNvGrpSpPr/>
          <p:nvPr/>
        </p:nvGrpSpPr>
        <p:grpSpPr>
          <a:xfrm>
            <a:off x="-494604" y="-878941"/>
            <a:ext cx="24359238" cy="13987794"/>
            <a:chOff x="-494604" y="-878941"/>
            <a:chExt cx="24359238" cy="13987794"/>
          </a:xfrm>
        </p:grpSpPr>
        <p:sp>
          <p:nvSpPr>
            <p:cNvPr id="138" name="Shape 138"/>
            <p:cNvSpPr/>
            <p:nvPr/>
          </p:nvSpPr>
          <p:spPr>
            <a:xfrm>
              <a:off x="5037" y="-375470"/>
              <a:ext cx="17058978"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9" name="Shape 139"/>
            <p:cNvSpPr/>
            <p:nvPr/>
          </p:nvSpPr>
          <p:spPr>
            <a:xfrm rot="5400000">
              <a:off x="15628357"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a:off x="-494604" y="-878941"/>
              <a:ext cx="18411876" cy="495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EE5150"/>
                  </a:solidFill>
                  <a:latin typeface="Montserrat Bold"/>
                  <a:ea typeface="Montserrat Bold"/>
                  <a:cs typeface="Montserrat Bold"/>
                  <a:sym typeface="Montserrat Bold"/>
                </a:defRPr>
              </a:pPr>
              <a:r>
                <a:rPr dirty="0"/>
                <a:t>KJ Brainstorming</a:t>
              </a:r>
            </a:p>
          </p:txBody>
        </p:sp>
        <p:sp>
          <p:nvSpPr>
            <p:cNvPr id="141" name="Shape 141"/>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42" name="Shape 142"/>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4E2177-CC39-A24C-8D86-DDEC7174FDDF}"/>
              </a:ext>
            </a:extLst>
          </p:cNvPr>
          <p:cNvGrpSpPr/>
          <p:nvPr/>
        </p:nvGrpSpPr>
        <p:grpSpPr>
          <a:xfrm>
            <a:off x="-210560" y="-75167"/>
            <a:ext cx="25004116" cy="13463420"/>
            <a:chOff x="-210560" y="-75167"/>
            <a:chExt cx="25004116" cy="13463420"/>
          </a:xfrm>
        </p:grpSpPr>
        <p:pic>
          <p:nvPicPr>
            <p:cNvPr id="144"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145" name="Shape 145"/>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6" name="Shape 146"/>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7" name="Shape 147"/>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149" name="Shape 149"/>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150" name="Shape 150"/>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1" name="Shape 151"/>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152" name="Shape 152"/>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3" name="Shape 153"/>
            <p:cNvSpPr/>
            <p:nvPr/>
          </p:nvSpPr>
          <p:spPr>
            <a:xfrm>
              <a:off x="1496785"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4" name="Shape 154"/>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155" name="Shape 155"/>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156" name="Shape 156"/>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157" name="Shape 157"/>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158" name="Shape 158"/>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159" name="Shape 159"/>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160" name="Shape 160"/>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161" name="Shape 161"/>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163" name="Shape 163"/>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164" name="Shape 164"/>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165" name="Shape 165"/>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6" name="Shape 166"/>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167" name="Shape 167"/>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grpSp>
      <p:sp>
        <p:nvSpPr>
          <p:cNvPr id="168" name="Shape 168"/>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69" name="Shape 169"/>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170" name="Shape 170"/>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171" name="Shape 171"/>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172" name="Shape 172"/>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173" name="Shape 173"/>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174" name="Shape 174"/>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175" name="Shape 175"/>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3535308"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202" name="Shape 202"/>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203" name="Shape 203"/>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204" name="Shape 204"/>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05" name="Shape 205"/>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206" name="Shape 206"/>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07" name="Shape 207"/>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08" name="Shape 208"/>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C0883F10-866F-4E4F-ADC6-B14C6B569577}"/>
              </a:ext>
            </a:extLst>
          </p:cNvPr>
          <p:cNvGrpSpPr/>
          <p:nvPr/>
        </p:nvGrpSpPr>
        <p:grpSpPr>
          <a:xfrm>
            <a:off x="-210560" y="-75167"/>
            <a:ext cx="25004116" cy="13463420"/>
            <a:chOff x="-210560" y="-75167"/>
            <a:chExt cx="25004116" cy="13463420"/>
          </a:xfrm>
        </p:grpSpPr>
        <p:pic>
          <p:nvPicPr>
            <p:cNvPr id="177"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178" name="Shape 178"/>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0" name="Shape 180"/>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2" name="Shape 182"/>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183" name="Shape 183"/>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Shape 185"/>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6" name="Shape 186"/>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87" name="Shape 187"/>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188" name="Shape 188"/>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189" name="Shape 189"/>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190" name="Shape 190"/>
            <p:cNvSpPr/>
            <p:nvPr/>
          </p:nvSpPr>
          <p:spPr>
            <a:xfrm>
              <a:off x="4859919" y="90507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91" name="Shape 191"/>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192" name="Shape 192"/>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193" name="Shape 193"/>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195" name="Shape 195"/>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196" name="Shape 196"/>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197" name="Shape 197"/>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198" name="Shape 198"/>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99" name="Shape 199"/>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00" name="Shape 200"/>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61B168A7-72FA-8E40-89F5-DE41CD86A1D9}"/>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88C78C9D-D4B6-A44D-8424-A62EAC4008AD}"/>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D0A78539-69E4-944C-B1A9-3279E64BAA3F}"/>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8BCEAAD9-D189-994B-A12E-146D1F68B53A}"/>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a:off x="6861044" y="1098047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235" name="Shape 235"/>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236" name="Shape 236"/>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237" name="Shape 237"/>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38" name="Shape 238"/>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239" name="Shape 239"/>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40" name="Shape 240"/>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41" name="Shape 241"/>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BEA5A1B3-8545-EE43-A3D7-CF57263FB36B}"/>
              </a:ext>
            </a:extLst>
          </p:cNvPr>
          <p:cNvGrpSpPr/>
          <p:nvPr/>
        </p:nvGrpSpPr>
        <p:grpSpPr>
          <a:xfrm>
            <a:off x="-210560" y="-75167"/>
            <a:ext cx="25004116" cy="13463420"/>
            <a:chOff x="-210560" y="-75167"/>
            <a:chExt cx="25004116" cy="13463420"/>
          </a:xfrm>
        </p:grpSpPr>
        <p:pic>
          <p:nvPicPr>
            <p:cNvPr id="210"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211" name="Shape 211"/>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3" name="Shape 213"/>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5" name="Shape 215"/>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216" name="Shape 216"/>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8" name="Shape 218"/>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9" name="Shape 219"/>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20" name="Shape 220"/>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221" name="Shape 221"/>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22" name="Shape 222"/>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223" name="Shape 223"/>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224" name="Shape 224"/>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225" name="Shape 225"/>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226" name="Shape 226"/>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228" name="Shape 228"/>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229" name="Shape 229"/>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230" name="Shape 230"/>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231" name="Shape 231"/>
            <p:cNvSpPr/>
            <p:nvPr/>
          </p:nvSpPr>
          <p:spPr>
            <a:xfrm>
              <a:off x="8185654" y="9012063"/>
              <a:ext cx="1038542" cy="1038542"/>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32" name="Shape 232"/>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33" name="Shape 233"/>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86C40D69-BF12-DC4C-9E8A-8F9244652BBB}"/>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0EA65199-14A9-D14F-A6B9-7122C41FF71B}"/>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E49C46E2-D067-D34B-9D20-86C92F3473F4}"/>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59B69A6F-99C7-3045-B316-51A751EA14E3}"/>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10205605"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268" name="Shape 268"/>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269" name="Shape 269"/>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270" name="Shape 270"/>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71" name="Shape 271"/>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272" name="Shape 272"/>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73" name="Shape 273"/>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274" name="Shape 274"/>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B89DB48C-0609-9044-AD6E-BD497A61DD01}"/>
              </a:ext>
            </a:extLst>
          </p:cNvPr>
          <p:cNvGrpSpPr/>
          <p:nvPr/>
        </p:nvGrpSpPr>
        <p:grpSpPr>
          <a:xfrm>
            <a:off x="-210560" y="-75167"/>
            <a:ext cx="25004116" cy="13463420"/>
            <a:chOff x="-210560" y="-75167"/>
            <a:chExt cx="25004116" cy="13463420"/>
          </a:xfrm>
        </p:grpSpPr>
        <p:pic>
          <p:nvPicPr>
            <p:cNvPr id="243"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244" name="Shape 244"/>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6" name="Shape 246"/>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8" name="Shape 248"/>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249" name="Shape 249"/>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1" name="Shape 251"/>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2" name="Shape 252"/>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53" name="Shape 253"/>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254" name="Shape 254"/>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55" name="Shape 255"/>
            <p:cNvSpPr/>
            <p:nvPr/>
          </p:nvSpPr>
          <p:spPr>
            <a:xfrm>
              <a:off x="11548788" y="90507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56" name="Shape 256"/>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257" name="Shape 257"/>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258" name="Shape 258"/>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259" name="Shape 259"/>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261" name="Shape 261"/>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262" name="Shape 262"/>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263" name="Shape 263"/>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264" name="Shape 264"/>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65" name="Shape 265"/>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66" name="Shape 266"/>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3ED0F7C1-7B8A-B943-B24B-CA6D2808AE71}"/>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6ADD2BE4-6D8E-A047-8A1A-D2B9CF51F51F}"/>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05BD7EF1-C5FB-9F48-9EE5-9606AA02095D}"/>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AF04C634-6924-AF45-B27C-A0F4FC034416}"/>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13587311"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301" name="Shape 301"/>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302" name="Shape 302"/>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303" name="Shape 303"/>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304" name="Shape 304"/>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305" name="Shape 305"/>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06" name="Shape 306"/>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07" name="Shape 307"/>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31391EAB-0FFD-5946-B0D2-DE77513E8023}"/>
              </a:ext>
            </a:extLst>
          </p:cNvPr>
          <p:cNvGrpSpPr/>
          <p:nvPr/>
        </p:nvGrpSpPr>
        <p:grpSpPr>
          <a:xfrm>
            <a:off x="-210560" y="-75167"/>
            <a:ext cx="25004116" cy="13463420"/>
            <a:chOff x="-210560" y="-75167"/>
            <a:chExt cx="25004116" cy="13463420"/>
          </a:xfrm>
        </p:grpSpPr>
        <p:pic>
          <p:nvPicPr>
            <p:cNvPr id="276"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277" name="Shape 277"/>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9" name="Shape 279"/>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1" name="Shape 281"/>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282" name="Shape 282"/>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4" name="Shape 284"/>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5" name="Shape 285"/>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86" name="Shape 286"/>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287" name="Shape 287"/>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88" name="Shape 288"/>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289" name="Shape 289"/>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290" name="Shape 290"/>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291" name="Shape 291"/>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292" name="Shape 292"/>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294" name="Shape 294"/>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295" name="Shape 295"/>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296" name="Shape 296"/>
            <p:cNvSpPr/>
            <p:nvPr/>
          </p:nvSpPr>
          <p:spPr>
            <a:xfrm>
              <a:off x="14919650" y="9039447"/>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97" name="Shape 297"/>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98" name="Shape 298"/>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299" name="Shape 299"/>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6FB84D41-2EEE-0F4C-A2AB-BF8BEF7FBC9A}"/>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18CAEC83-AAC4-DA44-92EB-BF13AAD61CF3}"/>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B929F121-B918-E649-B071-C4F064091173}"/>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69A3D1F1-19E5-8E41-829D-7226E73646DF}"/>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335" name="Shape 335"/>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336" name="Shape 336"/>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337" name="Shape 337"/>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338" name="Shape 338"/>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39" name="Shape 339"/>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40" name="Shape 340"/>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60985C87-CE21-F245-A863-39DFCC249269}"/>
              </a:ext>
            </a:extLst>
          </p:cNvPr>
          <p:cNvGrpSpPr/>
          <p:nvPr/>
        </p:nvGrpSpPr>
        <p:grpSpPr>
          <a:xfrm>
            <a:off x="-210560" y="-75167"/>
            <a:ext cx="25004116" cy="13463420"/>
            <a:chOff x="-210560" y="-75167"/>
            <a:chExt cx="25004116" cy="13463420"/>
          </a:xfrm>
        </p:grpSpPr>
        <p:pic>
          <p:nvPicPr>
            <p:cNvPr id="309"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310" name="Shape 310"/>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2" name="Shape 312"/>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4" name="Shape 314"/>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315" name="Shape 315"/>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7" name="Shape 317"/>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8" name="Shape 318"/>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19" name="Shape 319"/>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320" name="Shape 320"/>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321" name="Shape 321"/>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322" name="Shape 322"/>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323" name="Shape 323"/>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324" name="Shape 324"/>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325" name="Shape 325"/>
            <p:cNvSpPr/>
            <p:nvPr/>
          </p:nvSpPr>
          <p:spPr>
            <a:xfrm>
              <a:off x="18237658" y="90507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27" name="Shape 327"/>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328" name="Shape 328"/>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329" name="Shape 329"/>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330" name="Shape 330"/>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31" name="Shape 331"/>
            <p:cNvSpPr/>
            <p:nvPr/>
          </p:nvSpPr>
          <p:spPr>
            <a:xfrm>
              <a:off x="21336913"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332" name="Shape 332"/>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F0B5E595-B68C-924C-9EF2-C853D6798FFB}"/>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59ACD5F0-0A6C-7D44-82B7-A7F99B93F66A}"/>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5F0ECDD1-DD2E-3649-9E86-177A8ACEF9F8}"/>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2A93DF5E-BEF9-1C49-973A-DB243082B23B}"/>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
        <p:nvSpPr>
          <p:cNvPr id="333" name="Shape 333"/>
          <p:cNvSpPr/>
          <p:nvPr/>
        </p:nvSpPr>
        <p:spPr>
          <a:xfrm>
            <a:off x="16913048"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p:nvPr/>
        </p:nvSpPr>
        <p:spPr>
          <a:xfrm>
            <a:off x="7247604"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 mins]</a:t>
            </a:r>
          </a:p>
        </p:txBody>
      </p:sp>
      <p:sp>
        <p:nvSpPr>
          <p:cNvPr id="368" name="Shape 368"/>
          <p:cNvSpPr/>
          <p:nvPr/>
        </p:nvSpPr>
        <p:spPr>
          <a:xfrm>
            <a:off x="427283" y="10219249"/>
            <a:ext cx="3177545"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[10-15 mins]</a:t>
            </a:r>
          </a:p>
        </p:txBody>
      </p:sp>
      <p:sp>
        <p:nvSpPr>
          <p:cNvPr id="369" name="Shape 369"/>
          <p:cNvSpPr/>
          <p:nvPr/>
        </p:nvSpPr>
        <p:spPr>
          <a:xfrm>
            <a:off x="13981600"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370" name="Shape 370"/>
          <p:cNvSpPr/>
          <p:nvPr/>
        </p:nvSpPr>
        <p:spPr>
          <a:xfrm>
            <a:off x="392186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 mins]</a:t>
            </a:r>
          </a:p>
        </p:txBody>
      </p:sp>
      <p:sp>
        <p:nvSpPr>
          <p:cNvPr id="371" name="Shape 371"/>
          <p:cNvSpPr/>
          <p:nvPr/>
        </p:nvSpPr>
        <p:spPr>
          <a:xfrm>
            <a:off x="10592166"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72" name="Shape 372"/>
          <p:cNvSpPr/>
          <p:nvPr/>
        </p:nvSpPr>
        <p:spPr>
          <a:xfrm>
            <a:off x="17299609" y="1021924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[5-10 mins]</a:t>
            </a:r>
          </a:p>
        </p:txBody>
      </p:sp>
      <p:sp>
        <p:nvSpPr>
          <p:cNvPr id="373" name="Shape 373"/>
          <p:cNvSpPr/>
          <p:nvPr/>
        </p:nvSpPr>
        <p:spPr>
          <a:xfrm>
            <a:off x="20398863" y="10212379"/>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grpSp>
        <p:nvGrpSpPr>
          <p:cNvPr id="2" name="Group 1">
            <a:extLst>
              <a:ext uri="{FF2B5EF4-FFF2-40B4-BE49-F238E27FC236}">
                <a16:creationId xmlns:a16="http://schemas.microsoft.com/office/drawing/2014/main" id="{398D4DAF-6328-7342-BC8D-4745DC43B9F3}"/>
              </a:ext>
            </a:extLst>
          </p:cNvPr>
          <p:cNvGrpSpPr/>
          <p:nvPr/>
        </p:nvGrpSpPr>
        <p:grpSpPr>
          <a:xfrm>
            <a:off x="-210560" y="-75167"/>
            <a:ext cx="25004116" cy="13463420"/>
            <a:chOff x="-210560" y="-75167"/>
            <a:chExt cx="25004116" cy="13463420"/>
          </a:xfrm>
        </p:grpSpPr>
        <p:pic>
          <p:nvPicPr>
            <p:cNvPr id="342" name="KJ Brainstorming.jpg"/>
            <p:cNvPicPr>
              <a:picLocks noChangeAspect="1"/>
            </p:cNvPicPr>
            <p:nvPr/>
          </p:nvPicPr>
          <p:blipFill>
            <a:blip r:embed="rId2"/>
            <a:srcRect t="29381" b="29381"/>
            <a:stretch>
              <a:fillRect/>
            </a:stretch>
          </p:blipFill>
          <p:spPr>
            <a:xfrm>
              <a:off x="13096" y="12700"/>
              <a:ext cx="19457429" cy="5908847"/>
            </a:xfrm>
            <a:prstGeom prst="rect">
              <a:avLst/>
            </a:prstGeom>
            <a:ln w="12700">
              <a:miter lim="400000"/>
            </a:ln>
          </p:spPr>
        </p:pic>
        <p:sp>
          <p:nvSpPr>
            <p:cNvPr id="343" name="Shape 343"/>
            <p:cNvSpPr/>
            <p:nvPr/>
          </p:nvSpPr>
          <p:spPr>
            <a:xfrm rot="16200000">
              <a:off x="14734463" y="1317089"/>
              <a:ext cx="6120259" cy="3360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5" name="Shape 345"/>
            <p:cNvSpPr/>
            <p:nvPr/>
          </p:nvSpPr>
          <p:spPr>
            <a:xfrm>
              <a:off x="19899076" y="-60452"/>
              <a:ext cx="4496227"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7" name="Shape 347"/>
            <p:cNvSpPr/>
            <p:nvPr/>
          </p:nvSpPr>
          <p:spPr>
            <a:xfrm>
              <a:off x="-110395" y="1849983"/>
              <a:ext cx="16654065" cy="2321715"/>
            </a:xfrm>
            <a:prstGeom prst="rect">
              <a:avLst/>
            </a:prstGeom>
            <a:solidFill>
              <a:srgbClr val="EE5150"/>
            </a:solidFill>
            <a:ln w="12700">
              <a:miter lim="400000"/>
            </a:ln>
          </p:spPr>
          <p:txBody>
            <a:bodyPr lIns="0" tIns="0" rIns="0" bIns="0" anchor="ctr"/>
            <a:lstStyle/>
            <a:p>
              <a:pPr lvl="3" algn="l" defTabSz="642937">
                <a:lnSpc>
                  <a:spcPts val="27400"/>
                </a:lnSpc>
                <a:defRPr sz="9200">
                  <a:solidFill>
                    <a:srgbClr val="FFFFFF"/>
                  </a:solidFill>
                  <a:latin typeface="Tw Cen MT"/>
                  <a:ea typeface="Tw Cen MT"/>
                  <a:cs typeface="Tw Cen MT"/>
                  <a:sym typeface="Tw Cen MT"/>
                </a:defRPr>
              </a:pPr>
              <a:endParaRPr/>
            </a:p>
          </p:txBody>
        </p:sp>
        <p:sp>
          <p:nvSpPr>
            <p:cNvPr id="348" name="Shape 348"/>
            <p:cNvSpPr/>
            <p:nvPr/>
          </p:nvSpPr>
          <p:spPr>
            <a:xfrm rot="5400000">
              <a:off x="15995358" y="237514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0" name="Shape 350"/>
            <p:cNvSpPr/>
            <p:nvPr/>
          </p:nvSpPr>
          <p:spPr>
            <a:xfrm>
              <a:off x="2498279" y="9570056"/>
              <a:ext cx="19139560" cy="1"/>
            </a:xfrm>
            <a:prstGeom prst="lin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1" name="Shape 351"/>
            <p:cNvSpPr/>
            <p:nvPr/>
          </p:nvSpPr>
          <p:spPr>
            <a:xfrm>
              <a:off x="1496785" y="90507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52" name="Shape 352"/>
            <p:cNvSpPr/>
            <p:nvPr/>
          </p:nvSpPr>
          <p:spPr>
            <a:xfrm>
              <a:off x="1372043" y="6455481"/>
              <a:ext cx="21354889" cy="202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3000" b="0">
                  <a:latin typeface="Montserrat Medium"/>
                  <a:ea typeface="Montserrat Medium"/>
                  <a:cs typeface="Montserrat Medium"/>
                  <a:sym typeface="Montserrat Medium"/>
                </a:defRPr>
              </a:lvl1pPr>
            </a:lstStyle>
            <a:p>
              <a:r>
                <a:t>In this exercise, you will use the KJ Brainstorming method to identify and prioritise themes in user research data. Use the resources onthe companion website if you don’t have your own data. Alternatively, you can also complete the exercise with ideas generated through the brainwriting 6-3-5 method (p.28). </a:t>
              </a:r>
            </a:p>
          </p:txBody>
        </p:sp>
        <p:sp>
          <p:nvSpPr>
            <p:cNvPr id="353" name="Shape 353"/>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7</a:t>
              </a:r>
            </a:p>
          </p:txBody>
        </p:sp>
        <p:sp>
          <p:nvSpPr>
            <p:cNvPr id="354" name="Shape 354"/>
            <p:cNvSpPr/>
            <p:nvPr/>
          </p:nvSpPr>
          <p:spPr>
            <a:xfrm>
              <a:off x="1154878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4</a:t>
              </a:r>
            </a:p>
          </p:txBody>
        </p:sp>
        <p:sp>
          <p:nvSpPr>
            <p:cNvPr id="355" name="Shape 355"/>
            <p:cNvSpPr/>
            <p:nvPr/>
          </p:nvSpPr>
          <p:spPr>
            <a:xfrm>
              <a:off x="4859919"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2</a:t>
              </a:r>
            </a:p>
          </p:txBody>
        </p:sp>
        <p:sp>
          <p:nvSpPr>
            <p:cNvPr id="356" name="Shape 356"/>
            <p:cNvSpPr/>
            <p:nvPr/>
          </p:nvSpPr>
          <p:spPr>
            <a:xfrm>
              <a:off x="8185654"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3</a:t>
              </a:r>
            </a:p>
          </p:txBody>
        </p:sp>
        <p:sp>
          <p:nvSpPr>
            <p:cNvPr id="357" name="Shape 357"/>
            <p:cNvSpPr/>
            <p:nvPr/>
          </p:nvSpPr>
          <p:spPr>
            <a:xfrm>
              <a:off x="14911922" y="9050786"/>
              <a:ext cx="1038541" cy="1038541"/>
            </a:xfrm>
            <a:prstGeom prst="ellipse">
              <a:avLst/>
            </a:prstGeom>
            <a:solidFill>
              <a:srgbClr val="D6D6D6"/>
            </a:solidFill>
            <a:ln w="12700">
              <a:miter lim="400000"/>
            </a:ln>
          </p:spPr>
          <p:txBody>
            <a:bodyPr lIns="71437" tIns="71437" rIns="71437" bIns="71437" anchor="ctr"/>
            <a:lstStyle/>
            <a:p>
              <a:pPr>
                <a:defRPr sz="3600" b="0">
                  <a:solidFill>
                    <a:srgbClr val="FFFFFF"/>
                  </a:solidFill>
                  <a:latin typeface="Montserrat SemiBold"/>
                  <a:ea typeface="Montserrat SemiBold"/>
                  <a:cs typeface="Montserrat SemiBold"/>
                  <a:sym typeface="Montserrat SemiBold"/>
                </a:defRPr>
              </a:pPr>
              <a:endParaRPr/>
            </a:p>
          </p:txBody>
        </p:sp>
        <p:sp>
          <p:nvSpPr>
            <p:cNvPr id="358" name="Shape 358"/>
            <p:cNvSpPr/>
            <p:nvPr/>
          </p:nvSpPr>
          <p:spPr>
            <a:xfrm>
              <a:off x="18237658" y="90507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6</a:t>
              </a:r>
            </a:p>
          </p:txBody>
        </p:sp>
        <p:sp>
          <p:nvSpPr>
            <p:cNvPr id="360" name="Shape 360"/>
            <p:cNvSpPr/>
            <p:nvPr/>
          </p:nvSpPr>
          <p:spPr>
            <a:xfrm>
              <a:off x="18112142" y="3266047"/>
              <a:ext cx="6328533"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SemiBold"/>
                  <a:ea typeface="Montserrat SemiBold"/>
                  <a:cs typeface="Montserrat SemiBold"/>
                  <a:sym typeface="Montserrat SemiBold"/>
                </a:defRPr>
              </a:pPr>
              <a:endParaRPr/>
            </a:p>
          </p:txBody>
        </p:sp>
        <p:sp>
          <p:nvSpPr>
            <p:cNvPr id="361" name="Shape 361"/>
            <p:cNvSpPr/>
            <p:nvPr/>
          </p:nvSpPr>
          <p:spPr>
            <a:xfrm>
              <a:off x="18778258" y="3275058"/>
              <a:ext cx="5412995"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SemiBold"/>
                  <a:ea typeface="Montserrat SemiBold"/>
                  <a:cs typeface="Montserrat SemiBold"/>
                  <a:sym typeface="Montserrat SemiBold"/>
                </a:defRPr>
              </a:pPr>
              <a:r>
                <a:t>YOU WILL NEED</a:t>
              </a:r>
              <a:br/>
              <a:r>
                <a:t>4+ people, pen, paper,</a:t>
              </a:r>
            </a:p>
            <a:p>
              <a:pPr marR="254000" algn="r">
                <a:defRPr sz="3000" b="0">
                  <a:solidFill>
                    <a:srgbClr val="FFFFFF"/>
                  </a:solidFill>
                  <a:latin typeface="Montserrat SemiBold"/>
                  <a:ea typeface="Montserrat SemiBold"/>
                  <a:cs typeface="Montserrat SemiBold"/>
                  <a:sym typeface="Montserrat SemiBold"/>
                </a:defRPr>
              </a:pPr>
              <a:r>
                <a:t> post-it notes (3 colours), a</a:t>
              </a:r>
            </a:p>
            <a:p>
              <a:pPr marR="254000" algn="r">
                <a:defRPr sz="3000" b="0">
                  <a:solidFill>
                    <a:srgbClr val="FFFFFF"/>
                  </a:solidFill>
                  <a:latin typeface="Montserrat SemiBold"/>
                  <a:ea typeface="Montserrat SemiBold"/>
                  <a:cs typeface="Montserrat SemiBold"/>
                  <a:sym typeface="Montserrat SemiBold"/>
                </a:defRPr>
              </a:pPr>
              <a:r>
                <a:t> wall, highlighter </a:t>
              </a:r>
              <a:endParaRPr sz="1200" b="1">
                <a:solidFill>
                  <a:srgbClr val="000000"/>
                </a:solidFill>
                <a:latin typeface="Times"/>
                <a:ea typeface="Times"/>
                <a:cs typeface="Times"/>
                <a:sym typeface="Times"/>
              </a:endParaRPr>
            </a:p>
          </p:txBody>
        </p:sp>
        <p:sp>
          <p:nvSpPr>
            <p:cNvPr id="362" name="Shape 362"/>
            <p:cNvSpPr/>
            <p:nvPr/>
          </p:nvSpPr>
          <p:spPr>
            <a:xfrm>
              <a:off x="14919650" y="9039447"/>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600" b="0">
                  <a:solidFill>
                    <a:srgbClr val="FFFFFF"/>
                  </a:solidFill>
                  <a:latin typeface="Montserrat SemiBold"/>
                  <a:ea typeface="Montserrat SemiBold"/>
                  <a:cs typeface="Montserrat SemiBold"/>
                  <a:sym typeface="Montserrat SemiBold"/>
                </a:defRPr>
              </a:lvl1pPr>
            </a:lstStyle>
            <a:p>
              <a:r>
                <a:t>5</a:t>
              </a:r>
            </a:p>
          </p:txBody>
        </p:sp>
        <p:sp>
          <p:nvSpPr>
            <p:cNvPr id="363" name="Shape 363"/>
            <p:cNvSpPr/>
            <p:nvPr/>
          </p:nvSpPr>
          <p:spPr>
            <a:xfrm>
              <a:off x="8185654" y="9012063"/>
              <a:ext cx="1038542" cy="1038542"/>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64" name="Shape 364"/>
            <p:cNvSpPr/>
            <p:nvPr/>
          </p:nvSpPr>
          <p:spPr>
            <a:xfrm>
              <a:off x="21336913" y="90507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7</a:t>
              </a:r>
            </a:p>
          </p:txBody>
        </p:sp>
        <p:sp>
          <p:nvSpPr>
            <p:cNvPr id="365" name="Shape 365"/>
            <p:cNvSpPr/>
            <p:nvPr/>
          </p:nvSpPr>
          <p:spPr>
            <a:xfrm>
              <a:off x="17580292" y="12635777"/>
              <a:ext cx="6538342"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Katarzyna Stawarz, CC BY 2.0, </a:t>
              </a:r>
            </a:p>
            <a:p>
              <a:pPr algn="r">
                <a:defRPr sz="2000" b="0">
                  <a:solidFill>
                    <a:srgbClr val="919191"/>
                  </a:solidFill>
                  <a:latin typeface="Montserrat Medium"/>
                  <a:ea typeface="Montserrat Medium"/>
                  <a:cs typeface="Montserrat Medium"/>
                  <a:sym typeface="Montserrat Medium"/>
                </a:defRPr>
              </a:pPr>
              <a:r>
                <a:t>https:// www.flickr.com/photos/flk/5481461561/</a:t>
              </a:r>
            </a:p>
          </p:txBody>
        </p:sp>
        <p:sp>
          <p:nvSpPr>
            <p:cNvPr id="34" name="Shape 146">
              <a:extLst>
                <a:ext uri="{FF2B5EF4-FFF2-40B4-BE49-F238E27FC236}">
                  <a16:creationId xmlns:a16="http://schemas.microsoft.com/office/drawing/2014/main" id="{6649DF59-18A4-5D4E-A298-A930E58534A3}"/>
                </a:ext>
              </a:extLst>
            </p:cNvPr>
            <p:cNvSpPr/>
            <p:nvPr/>
          </p:nvSpPr>
          <p:spPr>
            <a:xfrm rot="16200000">
              <a:off x="17562253" y="615600"/>
              <a:ext cx="3063688"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8">
              <a:extLst>
                <a:ext uri="{FF2B5EF4-FFF2-40B4-BE49-F238E27FC236}">
                  <a16:creationId xmlns:a16="http://schemas.microsoft.com/office/drawing/2014/main" id="{EDB8DBEB-471A-D042-AE29-94C20F1E6C1E}"/>
                </a:ext>
              </a:extLst>
            </p:cNvPr>
            <p:cNvSpPr/>
            <p:nvPr/>
          </p:nvSpPr>
          <p:spPr>
            <a:xfrm>
              <a:off x="19213200" y="255600"/>
              <a:ext cx="5580356" cy="1155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5300"/>
                </a:lnSpc>
                <a:defRPr sz="7400" b="0" spc="-148">
                  <a:solidFill>
                    <a:srgbClr val="FFFFFF"/>
                  </a:solidFill>
                  <a:latin typeface="Montserrat Bold"/>
                  <a:ea typeface="Montserrat Bold"/>
                  <a:cs typeface="Montserrat Bold"/>
                  <a:sym typeface="Montserrat Bold"/>
                </a:defRPr>
              </a:pPr>
              <a:r>
                <a:rPr dirty="0"/>
                <a:t>PAGE 80</a:t>
              </a:r>
            </a:p>
          </p:txBody>
        </p:sp>
        <p:sp>
          <p:nvSpPr>
            <p:cNvPr id="36" name="Shape 151">
              <a:extLst>
                <a:ext uri="{FF2B5EF4-FFF2-40B4-BE49-F238E27FC236}">
                  <a16:creationId xmlns:a16="http://schemas.microsoft.com/office/drawing/2014/main" id="{DC1672E7-8BA8-1347-AD8F-5DD0FD9DE72A}"/>
                </a:ext>
              </a:extLst>
            </p:cNvPr>
            <p:cNvSpPr/>
            <p:nvPr/>
          </p:nvSpPr>
          <p:spPr>
            <a:xfrm>
              <a:off x="-210560" y="904272"/>
              <a:ext cx="16654065" cy="270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100"/>
                </a:lnSpc>
                <a:defRPr sz="15000" spc="-300">
                  <a:solidFill>
                    <a:srgbClr val="FFFFFF"/>
                  </a:solidFill>
                  <a:latin typeface="Avenir Next"/>
                  <a:ea typeface="Avenir Next"/>
                  <a:cs typeface="Avenir Next"/>
                  <a:sym typeface="Avenir Next"/>
                </a:defRPr>
              </a:pPr>
              <a:r>
                <a:rPr dirty="0"/>
                <a:t>KJ </a:t>
              </a:r>
              <a:r>
                <a:rPr sz="15600" spc="-312" dirty="0"/>
                <a:t>Brainstorming</a:t>
              </a:r>
            </a:p>
          </p:txBody>
        </p:sp>
        <p:sp>
          <p:nvSpPr>
            <p:cNvPr id="37" name="Shape 161">
              <a:extLst>
                <a:ext uri="{FF2B5EF4-FFF2-40B4-BE49-F238E27FC236}">
                  <a16:creationId xmlns:a16="http://schemas.microsoft.com/office/drawing/2014/main" id="{75074012-7DCC-9E40-A011-4236A023CD2A}"/>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sp>
        <p:nvSpPr>
          <p:cNvPr id="366" name="Shape 366"/>
          <p:cNvSpPr/>
          <p:nvPr/>
        </p:nvSpPr>
        <p:spPr>
          <a:xfrm>
            <a:off x="200123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1382</Words>
  <Application>Microsoft Macintosh PowerPoint</Application>
  <PresentationFormat>Custom</PresentationFormat>
  <Paragraphs>209</Paragraphs>
  <Slides>11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Avenir Next</vt:lpstr>
      <vt:lpstr>Montserrat Bold</vt:lpstr>
      <vt:lpstr>Times</vt:lpstr>
      <vt:lpstr>Montserrat-BoldItalic</vt:lpstr>
      <vt:lpstr>Helvetica Neue Light</vt:lpstr>
      <vt:lpstr>Montserrat SemiBold</vt:lpstr>
      <vt:lpstr>Helvetica Neue Medium</vt:lpstr>
      <vt:lpstr>Helvetica Light</vt:lpstr>
      <vt:lpstr>Montserrat Medium</vt:lpstr>
      <vt:lpstr>Tw Cen MT</vt:lpstr>
      <vt:lpstr>Helvetica Neue Thin</vt:lpstr>
      <vt:lpstr>Helvetica Neue</vt:lpstr>
      <vt:lpstr>Montserrat-Italic</vt:lpstr>
      <vt:lpstr>Palatino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Dongas</cp:lastModifiedBy>
  <cp:revision>8</cp:revision>
  <dcterms:modified xsi:type="dcterms:W3CDTF">2020-01-09T04:23:18Z</dcterms:modified>
</cp:coreProperties>
</file>