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embeddedFontLst>
    <p:embeddedFont>
      <p:font typeface="Montserrat Bold" pitchFamily="2" charset="77"/>
      <p:bold r:id="rId13"/>
      <p:italic r:id="rId14"/>
      <p:boldItalic r:id="rId15"/>
    </p:embeddedFont>
    <p:embeddedFont>
      <p:font typeface="Montserrat Medium" pitchFamily="2" charset="77"/>
      <p:regular r:id="rId16"/>
      <p:italic r:id="rId17"/>
    </p:embeddedFont>
    <p:embeddedFont>
      <p:font typeface="Montserrat-BoldItalic" pitchFamily="2" charset="77"/>
      <p:bold r:id="rId18"/>
      <p:italic r:id="rId19"/>
      <p:boldItalic r:id="rId20"/>
    </p:embeddedFont>
    <p:embeddedFont>
      <p:font typeface="Montserrat-Italic" pitchFamily="2" charset="77"/>
      <p:italic r:id="rId21"/>
    </p:embeddedFont>
    <p:embeddedFont>
      <p:font typeface="Tw Cen MT" panose="020B0602020104020603" pitchFamily="34" charset="77"/>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94694"/>
  </p:normalViewPr>
  <p:slideViewPr>
    <p:cSldViewPr snapToGrid="0" snapToObjects="1">
      <p:cViewPr varScale="1">
        <p:scale>
          <a:sx n="60" d="100"/>
          <a:sy n="60" d="100"/>
        </p:scale>
        <p:origin x="14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A8B40E-6931-2D4E-848F-A4409A0DA491}"/>
              </a:ext>
            </a:extLst>
          </p:cNvPr>
          <p:cNvGrpSpPr/>
          <p:nvPr/>
        </p:nvGrpSpPr>
        <p:grpSpPr>
          <a:xfrm>
            <a:off x="-74732" y="-15280"/>
            <a:ext cx="24530515" cy="13124133"/>
            <a:chOff x="-74732" y="-15280"/>
            <a:chExt cx="24530515" cy="13124133"/>
          </a:xfrm>
        </p:grpSpPr>
        <p:pic>
          <p:nvPicPr>
            <p:cNvPr id="119" name="Heuristic evaluation.jpg"/>
            <p:cNvPicPr>
              <a:picLocks noChangeAspect="1"/>
            </p:cNvPicPr>
            <p:nvPr/>
          </p:nvPicPr>
          <p:blipFill>
            <a:blip r:embed="rId2"/>
            <a:srcRect t="15487" b="15487"/>
            <a:stretch>
              <a:fillRect/>
            </a:stretch>
          </p:blipFill>
          <p:spPr>
            <a:xfrm>
              <a:off x="-12105" y="-15280"/>
              <a:ext cx="24408388" cy="11232058"/>
            </a:xfrm>
            <a:prstGeom prst="rect">
              <a:avLst/>
            </a:prstGeom>
            <a:ln w="12700">
              <a:miter lim="400000"/>
            </a:ln>
          </p:spPr>
        </p:pic>
        <p:sp>
          <p:nvSpPr>
            <p:cNvPr id="120" name="Shape 120"/>
            <p:cNvSpPr/>
            <p:nvPr/>
          </p:nvSpPr>
          <p:spPr>
            <a:xfrm>
              <a:off x="-71783" y="-8835"/>
              <a:ext cx="24527566" cy="11219070"/>
            </a:xfrm>
            <a:prstGeom prst="rect">
              <a:avLst/>
            </a:prstGeom>
            <a:solidFill>
              <a:srgbClr val="000000">
                <a:alpha val="39854"/>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1" name="Shape 121"/>
            <p:cNvSpPr/>
            <p:nvPr/>
          </p:nvSpPr>
          <p:spPr>
            <a:xfrm>
              <a:off x="1150663" y="8178675"/>
              <a:ext cx="13812119" cy="1108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5700" i="1">
                  <a:solidFill>
                    <a:srgbClr val="FFFFFF"/>
                  </a:solidFill>
                  <a:effectLst>
                    <a:outerShdw blurRad="25400" dir="18900000" rotWithShape="0">
                      <a:srgbClr val="000000"/>
                    </a:outerShdw>
                  </a:effectLst>
                  <a:latin typeface="Palatino"/>
                  <a:ea typeface="Palatino"/>
                  <a:cs typeface="Palatino"/>
                  <a:sym typeface="Palatino"/>
                </a:defRPr>
              </a:lvl1pPr>
            </a:lstStyle>
            <a:p>
              <a:r>
                <a:t>Testing your solution with domain experts</a:t>
              </a:r>
            </a:p>
          </p:txBody>
        </p:sp>
        <p:sp>
          <p:nvSpPr>
            <p:cNvPr id="122" name="Shape 122"/>
            <p:cNvSpPr/>
            <p:nvPr/>
          </p:nvSpPr>
          <p:spPr>
            <a:xfrm>
              <a:off x="-63142" y="11257466"/>
              <a:ext cx="24510284"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3" name="Shape 123"/>
            <p:cNvSpPr/>
            <p:nvPr/>
          </p:nvSpPr>
          <p:spPr>
            <a:xfrm>
              <a:off x="585599" y="11969021"/>
              <a:ext cx="6538480" cy="1006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a:latin typeface="Helvetica"/>
                  <a:ea typeface="Helvetica"/>
                  <a:cs typeface="Helvetica"/>
                  <a:sym typeface="Helvetica"/>
                </a:defRPr>
              </a:pPr>
              <a:r>
                <a:rPr>
                  <a:solidFill>
                    <a:srgbClr val="EE5150"/>
                  </a:solidFill>
                </a:rPr>
                <a:t>TURN TO: </a:t>
              </a:r>
              <a:r>
                <a:t>Page 74</a:t>
              </a:r>
            </a:p>
          </p:txBody>
        </p:sp>
        <p:sp>
          <p:nvSpPr>
            <p:cNvPr id="124" name="Shape 124"/>
            <p:cNvSpPr/>
            <p:nvPr/>
          </p:nvSpPr>
          <p:spPr>
            <a:xfrm>
              <a:off x="-19199" y="2753564"/>
              <a:ext cx="10621275"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5" name="Shape 125"/>
            <p:cNvSpPr/>
            <p:nvPr/>
          </p:nvSpPr>
          <p:spPr>
            <a:xfrm rot="5400000">
              <a:off x="10059065" y="3278725"/>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Shape 126"/>
            <p:cNvSpPr/>
            <p:nvPr/>
          </p:nvSpPr>
          <p:spPr>
            <a:xfrm>
              <a:off x="476347" y="2076126"/>
              <a:ext cx="10722796"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Heuristic </a:t>
              </a:r>
            </a:p>
          </p:txBody>
        </p:sp>
        <p:sp>
          <p:nvSpPr>
            <p:cNvPr id="127" name="Shape 127"/>
            <p:cNvSpPr/>
            <p:nvPr/>
          </p:nvSpPr>
          <p:spPr>
            <a:xfrm>
              <a:off x="19328320" y="12661177"/>
              <a:ext cx="4536314"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Public domain </a:t>
              </a:r>
            </a:p>
          </p:txBody>
        </p:sp>
        <p:sp>
          <p:nvSpPr>
            <p:cNvPr id="128" name="Shape 128"/>
            <p:cNvSpPr/>
            <p:nvPr/>
          </p:nvSpPr>
          <p:spPr>
            <a:xfrm>
              <a:off x="-74732" y="5357789"/>
              <a:ext cx="12673797"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9" name="Shape 129"/>
            <p:cNvSpPr/>
            <p:nvPr/>
          </p:nvSpPr>
          <p:spPr>
            <a:xfrm rot="5400000">
              <a:off x="12064042" y="5882950"/>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0" name="Shape 130"/>
            <p:cNvSpPr/>
            <p:nvPr/>
          </p:nvSpPr>
          <p:spPr>
            <a:xfrm>
              <a:off x="420815" y="4553350"/>
              <a:ext cx="12264592"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Evaluation</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7E338E-8D0E-1145-9D7B-7F52CFD489AB}"/>
              </a:ext>
            </a:extLst>
          </p:cNvPr>
          <p:cNvGrpSpPr/>
          <p:nvPr/>
        </p:nvGrpSpPr>
        <p:grpSpPr>
          <a:xfrm>
            <a:off x="-36937" y="720955"/>
            <a:ext cx="24457874" cy="13025113"/>
            <a:chOff x="-36937" y="720955"/>
            <a:chExt cx="24457874" cy="13025113"/>
          </a:xfrm>
        </p:grpSpPr>
        <p:pic>
          <p:nvPicPr>
            <p:cNvPr id="337"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38"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339" name="Shape 339"/>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0" name="Shape 340"/>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341" name="Shape 341"/>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342" name="Shape 342"/>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343" name="Shape 343"/>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A010D3-AEED-E64C-B255-0A6CFD6F807C}"/>
              </a:ext>
            </a:extLst>
          </p:cNvPr>
          <p:cNvGrpSpPr/>
          <p:nvPr/>
        </p:nvGrpSpPr>
        <p:grpSpPr>
          <a:xfrm>
            <a:off x="-254236" y="-375470"/>
            <a:ext cx="24118870" cy="13484323"/>
            <a:chOff x="-254236" y="-375470"/>
            <a:chExt cx="24118870" cy="13484323"/>
          </a:xfrm>
        </p:grpSpPr>
        <p:sp>
          <p:nvSpPr>
            <p:cNvPr id="132" name="Shape 132"/>
            <p:cNvSpPr/>
            <p:nvPr/>
          </p:nvSpPr>
          <p:spPr>
            <a:xfrm>
              <a:off x="5037" y="-375470"/>
              <a:ext cx="17058978" cy="5562601"/>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3" name="Shape 133"/>
            <p:cNvSpPr/>
            <p:nvPr/>
          </p:nvSpPr>
          <p:spPr>
            <a:xfrm rot="5400000">
              <a:off x="15602957" y="1429342"/>
              <a:ext cx="5169185" cy="22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4" name="Shape 134"/>
            <p:cNvSpPr/>
            <p:nvPr/>
          </p:nvSpPr>
          <p:spPr>
            <a:xfrm>
              <a:off x="-254236" y="108340"/>
              <a:ext cx="18411876" cy="49244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defRPr sz="16000" b="0" spc="-319">
                  <a:solidFill>
                    <a:srgbClr val="EE5150"/>
                  </a:solidFill>
                  <a:latin typeface="Montserrat Bold"/>
                  <a:ea typeface="Montserrat Bold"/>
                  <a:cs typeface="Montserrat Bold"/>
                  <a:sym typeface="Montserrat Bold"/>
                </a:defRPr>
              </a:pPr>
              <a:r>
                <a:rPr dirty="0"/>
                <a:t>Heuristic</a:t>
              </a:r>
              <a:r>
                <a:rPr lang="zh-CN" altLang="en-US" dirty="0"/>
                <a:t> </a:t>
              </a:r>
              <a:r>
                <a:rPr lang="en-AU" altLang="zh-CN" dirty="0"/>
                <a:t>	</a:t>
              </a:r>
              <a:r>
                <a:rPr dirty="0"/>
                <a:t>Evaluation</a:t>
              </a:r>
            </a:p>
          </p:txBody>
        </p:sp>
        <p:sp>
          <p:nvSpPr>
            <p:cNvPr id="135" name="Shape 135"/>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
        <p:nvSpPr>
          <p:cNvPr id="136" name="Shape 136"/>
          <p:cNvSpPr/>
          <p:nvPr/>
        </p:nvSpPr>
        <p:spPr>
          <a:xfrm>
            <a:off x="688027" y="5976336"/>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20261481"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62" name="Shape 162"/>
          <p:cNvSpPr/>
          <p:nvPr/>
        </p:nvSpPr>
        <p:spPr>
          <a:xfrm>
            <a:off x="1167007"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163" name="Shape 163"/>
          <p:cNvSpPr/>
          <p:nvPr/>
        </p:nvSpPr>
        <p:spPr>
          <a:xfrm>
            <a:off x="8721869" y="10470228"/>
            <a:ext cx="2967376"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2BF02345-03BA-484D-ADDC-4A729B6D79F8}"/>
              </a:ext>
            </a:extLst>
          </p:cNvPr>
          <p:cNvGrpSpPr/>
          <p:nvPr/>
        </p:nvGrpSpPr>
        <p:grpSpPr>
          <a:xfrm>
            <a:off x="-125701" y="-143843"/>
            <a:ext cx="24589598" cy="13252696"/>
            <a:chOff x="-125701" y="-143843"/>
            <a:chExt cx="24589598" cy="13252696"/>
          </a:xfrm>
        </p:grpSpPr>
        <p:pic>
          <p:nvPicPr>
            <p:cNvPr id="138" name="Heuristic evaluation.jpg"/>
            <p:cNvPicPr>
              <a:picLocks noChangeAspect="1"/>
            </p:cNvPicPr>
            <p:nvPr/>
          </p:nvPicPr>
          <p:blipFill>
            <a:blip r:embed="rId2"/>
            <a:srcRect t="26570" b="26570"/>
            <a:stretch>
              <a:fillRect/>
            </a:stretch>
          </p:blipFill>
          <p:spPr>
            <a:xfrm>
              <a:off x="-39288" y="-101506"/>
              <a:ext cx="19485277" cy="6086954"/>
            </a:xfrm>
            <a:prstGeom prst="rect">
              <a:avLst/>
            </a:prstGeom>
            <a:ln w="12700">
              <a:miter lim="400000"/>
            </a:ln>
          </p:spPr>
        </p:pic>
        <p:sp>
          <p:nvSpPr>
            <p:cNvPr id="139" name="Shape 13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0" name="Shape 140"/>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1" name="Shape 14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19213200"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74</a:t>
              </a:r>
            </a:p>
          </p:txBody>
        </p:sp>
        <p:sp>
          <p:nvSpPr>
            <p:cNvPr id="143" name="Shape 143"/>
            <p:cNvSpPr/>
            <p:nvPr/>
          </p:nvSpPr>
          <p:spPr>
            <a:xfrm>
              <a:off x="-110395" y="609796"/>
              <a:ext cx="1079845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44" name="Shape 144"/>
            <p:cNvSpPr/>
            <p:nvPr/>
          </p:nvSpPr>
          <p:spPr>
            <a:xfrm rot="5400000">
              <a:off x="10144690" y="1134957"/>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385152" y="-143843"/>
              <a:ext cx="1028986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Heuristic </a:t>
              </a:r>
            </a:p>
          </p:txBody>
        </p:sp>
        <p:sp>
          <p:nvSpPr>
            <p:cNvPr id="146" name="Shape 146"/>
            <p:cNvSpPr/>
            <p:nvPr/>
          </p:nvSpPr>
          <p:spPr>
            <a:xfrm>
              <a:off x="17829720" y="12661177"/>
              <a:ext cx="4536314"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Public domain </a:t>
              </a:r>
            </a:p>
          </p:txBody>
        </p:sp>
        <p:sp>
          <p:nvSpPr>
            <p:cNvPr id="147" name="Shape 147"/>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Shape 148"/>
            <p:cNvSpPr/>
            <p:nvPr/>
          </p:nvSpPr>
          <p:spPr>
            <a:xfrm>
              <a:off x="1478213" y="9195086"/>
              <a:ext cx="1038542" cy="1038541"/>
            </a:xfrm>
            <a:prstGeom prst="ellipse">
              <a:avLst/>
            </a:prstGeom>
            <a:solidFill>
              <a:srgbClr val="D23A21"/>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9" name="Shape 149"/>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assume the role of an expert evaluator. You will evaluate a prototype of your choice, based on “10 Heuristics for User Interface Design”. Focus on your own design problem, or follow the ‘Supermarket of the Future’ brief (p.143), and use the provided template (p.177).</a:t>
              </a:r>
            </a:p>
          </p:txBody>
        </p:sp>
        <p:sp>
          <p:nvSpPr>
            <p:cNvPr id="150" name="Shape 150"/>
            <p:cNvSpPr/>
            <p:nvPr/>
          </p:nvSpPr>
          <p:spPr>
            <a:xfrm>
              <a:off x="20794536"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51" name="Shape 151"/>
            <p:cNvSpPr/>
            <p:nvPr/>
          </p:nvSpPr>
          <p:spPr>
            <a:xfrm>
              <a:off x="5718044" y="9195086"/>
              <a:ext cx="1038541" cy="1038541"/>
            </a:xfrm>
            <a:prstGeom prst="ellipse">
              <a:avLst/>
            </a:prstGeom>
            <a:solidFill>
              <a:srgbClr val="64C47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52" name="Shape 152"/>
            <p:cNvSpPr/>
            <p:nvPr/>
          </p:nvSpPr>
          <p:spPr>
            <a:xfrm>
              <a:off x="9686286"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53" name="Shape 153"/>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4" name="Shape 154"/>
            <p:cNvSpPr/>
            <p:nvPr/>
          </p:nvSpPr>
          <p:spPr>
            <a:xfrm>
              <a:off x="18112142" y="3266047"/>
              <a:ext cx="6328532"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55" name="Shape 155"/>
            <p:cNvSpPr/>
            <p:nvPr/>
          </p:nvSpPr>
          <p:spPr>
            <a:xfrm>
              <a:off x="20913150" y="3774456"/>
              <a:ext cx="3308732"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Pen, paper</a:t>
              </a:r>
            </a:p>
          </p:txBody>
        </p:sp>
        <p:sp>
          <p:nvSpPr>
            <p:cNvPr id="156" name="Shape 156"/>
            <p:cNvSpPr/>
            <p:nvPr/>
          </p:nvSpPr>
          <p:spPr>
            <a:xfrm>
              <a:off x="13480805"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57" name="Shape 157"/>
            <p:cNvSpPr/>
            <p:nvPr/>
          </p:nvSpPr>
          <p:spPr>
            <a:xfrm>
              <a:off x="17275322"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9" name="Shape 159"/>
            <p:cNvSpPr/>
            <p:nvPr/>
          </p:nvSpPr>
          <p:spPr>
            <a:xfrm>
              <a:off x="-125701" y="3057910"/>
              <a:ext cx="1307986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60" name="Shape 160"/>
            <p:cNvSpPr/>
            <p:nvPr/>
          </p:nvSpPr>
          <p:spPr>
            <a:xfrm rot="5400000">
              <a:off x="12415477" y="3583071"/>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1" name="Shape 161"/>
            <p:cNvSpPr/>
            <p:nvPr/>
          </p:nvSpPr>
          <p:spPr>
            <a:xfrm>
              <a:off x="369845" y="2329670"/>
              <a:ext cx="1173493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Evaluation</a:t>
              </a:r>
            </a:p>
          </p:txBody>
        </p:sp>
        <p:sp>
          <p:nvSpPr>
            <p:cNvPr id="164" name="Shape 164"/>
            <p:cNvSpPr/>
            <p:nvPr/>
          </p:nvSpPr>
          <p:spPr>
            <a:xfrm>
              <a:off x="5718044" y="9195086"/>
              <a:ext cx="1038541" cy="1038542"/>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grpSp>
      <p:sp>
        <p:nvSpPr>
          <p:cNvPr id="165" name="Shape 165"/>
          <p:cNvSpPr/>
          <p:nvPr/>
        </p:nvSpPr>
        <p:spPr>
          <a:xfrm>
            <a:off x="51849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[50 mins] </a:t>
            </a:r>
          </a:p>
        </p:txBody>
      </p:sp>
      <p:sp>
        <p:nvSpPr>
          <p:cNvPr id="166" name="Shape 166"/>
          <p:cNvSpPr/>
          <p:nvPr/>
        </p:nvSpPr>
        <p:spPr>
          <a:xfrm>
            <a:off x="16388826" y="10470228"/>
            <a:ext cx="2811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[10-15 mins] </a:t>
            </a:r>
          </a:p>
        </p:txBody>
      </p:sp>
      <p:sp>
        <p:nvSpPr>
          <p:cNvPr id="167" name="Shape 167"/>
          <p:cNvSpPr/>
          <p:nvPr/>
        </p:nvSpPr>
        <p:spPr>
          <a:xfrm>
            <a:off x="12516387" y="10470228"/>
            <a:ext cx="29673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168" name="Shape 168"/>
          <p:cNvSpPr/>
          <p:nvPr/>
        </p:nvSpPr>
        <p:spPr>
          <a:xfrm>
            <a:off x="153602" y="11163560"/>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nvSpPr>
        <p:spPr>
          <a:xfrm>
            <a:off x="20261481"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94" name="Shape 194"/>
          <p:cNvSpPr/>
          <p:nvPr/>
        </p:nvSpPr>
        <p:spPr>
          <a:xfrm>
            <a:off x="1167007"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195" name="Shape 195"/>
          <p:cNvSpPr/>
          <p:nvPr/>
        </p:nvSpPr>
        <p:spPr>
          <a:xfrm>
            <a:off x="8721869" y="10470228"/>
            <a:ext cx="2967376"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197" name="Shape 197"/>
          <p:cNvSpPr/>
          <p:nvPr/>
        </p:nvSpPr>
        <p:spPr>
          <a:xfrm>
            <a:off x="51849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[50 mins] </a:t>
            </a:r>
          </a:p>
        </p:txBody>
      </p:sp>
      <p:sp>
        <p:nvSpPr>
          <p:cNvPr id="198" name="Shape 198"/>
          <p:cNvSpPr/>
          <p:nvPr/>
        </p:nvSpPr>
        <p:spPr>
          <a:xfrm>
            <a:off x="16388826" y="10470228"/>
            <a:ext cx="2811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[10-15 mins] </a:t>
            </a:r>
          </a:p>
        </p:txBody>
      </p:sp>
      <p:sp>
        <p:nvSpPr>
          <p:cNvPr id="199" name="Shape 199"/>
          <p:cNvSpPr/>
          <p:nvPr/>
        </p:nvSpPr>
        <p:spPr>
          <a:xfrm>
            <a:off x="12516387" y="10470228"/>
            <a:ext cx="29673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200" name="Shape 200"/>
          <p:cNvSpPr/>
          <p:nvPr/>
        </p:nvSpPr>
        <p:spPr>
          <a:xfrm>
            <a:off x="4393432" y="11163560"/>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864C352A-99A7-DA40-A92B-F40C833BCE53}"/>
              </a:ext>
            </a:extLst>
          </p:cNvPr>
          <p:cNvGrpSpPr/>
          <p:nvPr/>
        </p:nvGrpSpPr>
        <p:grpSpPr>
          <a:xfrm>
            <a:off x="-125701" y="-143843"/>
            <a:ext cx="24589598" cy="13252696"/>
            <a:chOff x="-125701" y="-143843"/>
            <a:chExt cx="24589598" cy="13252696"/>
          </a:xfrm>
        </p:grpSpPr>
        <p:pic>
          <p:nvPicPr>
            <p:cNvPr id="170" name="Heuristic evaluation.jpg"/>
            <p:cNvPicPr>
              <a:picLocks noChangeAspect="1"/>
            </p:cNvPicPr>
            <p:nvPr/>
          </p:nvPicPr>
          <p:blipFill>
            <a:blip r:embed="rId2"/>
            <a:srcRect t="26570" b="26570"/>
            <a:stretch>
              <a:fillRect/>
            </a:stretch>
          </p:blipFill>
          <p:spPr>
            <a:xfrm>
              <a:off x="-39288" y="-101506"/>
              <a:ext cx="19485277" cy="6086954"/>
            </a:xfrm>
            <a:prstGeom prst="rect">
              <a:avLst/>
            </a:prstGeom>
            <a:ln w="12700">
              <a:miter lim="400000"/>
            </a:ln>
          </p:spPr>
        </p:pic>
        <p:sp>
          <p:nvSpPr>
            <p:cNvPr id="171" name="Shape 171"/>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3" name="Shape 173"/>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5" name="Shape 175"/>
            <p:cNvSpPr/>
            <p:nvPr/>
          </p:nvSpPr>
          <p:spPr>
            <a:xfrm>
              <a:off x="-110395" y="609796"/>
              <a:ext cx="1079845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76" name="Shape 176"/>
            <p:cNvSpPr/>
            <p:nvPr/>
          </p:nvSpPr>
          <p:spPr>
            <a:xfrm rot="5400000">
              <a:off x="10144690" y="1134957"/>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8" name="Shape 178"/>
            <p:cNvSpPr/>
            <p:nvPr/>
          </p:nvSpPr>
          <p:spPr>
            <a:xfrm>
              <a:off x="17829720" y="12661177"/>
              <a:ext cx="4536314"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Public domain </a:t>
              </a:r>
            </a:p>
          </p:txBody>
        </p:sp>
        <p:sp>
          <p:nvSpPr>
            <p:cNvPr id="179" name="Shape 179"/>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80" name="Shape 180"/>
            <p:cNvSpPr/>
            <p:nvPr/>
          </p:nvSpPr>
          <p:spPr>
            <a:xfrm>
              <a:off x="1478213"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81" name="Shape 181"/>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assume the role of an expert evaluator. You will evaluate a prototype of your choice, based on “10 Heuristics for User Interface Design”. Focus on your own design problem, or follow the ‘Supermarket of the Future’ brief (p.143), and use the provided template (p.177).</a:t>
              </a:r>
            </a:p>
          </p:txBody>
        </p:sp>
        <p:sp>
          <p:nvSpPr>
            <p:cNvPr id="182" name="Shape 182"/>
            <p:cNvSpPr/>
            <p:nvPr/>
          </p:nvSpPr>
          <p:spPr>
            <a:xfrm>
              <a:off x="20794536"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83" name="Shape 183"/>
            <p:cNvSpPr/>
            <p:nvPr/>
          </p:nvSpPr>
          <p:spPr>
            <a:xfrm>
              <a:off x="5718044" y="9195086"/>
              <a:ext cx="1038541" cy="1038541"/>
            </a:xfrm>
            <a:prstGeom prst="ellipse">
              <a:avLst/>
            </a:prstGeom>
            <a:solidFill>
              <a:srgbClr val="64C47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84" name="Shape 184"/>
            <p:cNvSpPr/>
            <p:nvPr/>
          </p:nvSpPr>
          <p:spPr>
            <a:xfrm>
              <a:off x="9686286"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86" name="Shape 186"/>
            <p:cNvSpPr/>
            <p:nvPr/>
          </p:nvSpPr>
          <p:spPr>
            <a:xfrm>
              <a:off x="18112142" y="3266047"/>
              <a:ext cx="6328532"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87" name="Shape 187"/>
            <p:cNvSpPr/>
            <p:nvPr/>
          </p:nvSpPr>
          <p:spPr>
            <a:xfrm>
              <a:off x="20913150" y="3774456"/>
              <a:ext cx="3308732"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Pen, paper</a:t>
              </a:r>
            </a:p>
          </p:txBody>
        </p:sp>
        <p:sp>
          <p:nvSpPr>
            <p:cNvPr id="188" name="Shape 188"/>
            <p:cNvSpPr/>
            <p:nvPr/>
          </p:nvSpPr>
          <p:spPr>
            <a:xfrm>
              <a:off x="13480805"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89" name="Shape 189"/>
            <p:cNvSpPr/>
            <p:nvPr/>
          </p:nvSpPr>
          <p:spPr>
            <a:xfrm>
              <a:off x="17275322"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91" name="Shape 191"/>
            <p:cNvSpPr/>
            <p:nvPr/>
          </p:nvSpPr>
          <p:spPr>
            <a:xfrm>
              <a:off x="-125701" y="3057910"/>
              <a:ext cx="1307986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92" name="Shape 192"/>
            <p:cNvSpPr/>
            <p:nvPr/>
          </p:nvSpPr>
          <p:spPr>
            <a:xfrm rot="5400000">
              <a:off x="12415477" y="3583071"/>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6" name="Shape 196"/>
            <p:cNvSpPr/>
            <p:nvPr/>
          </p:nvSpPr>
          <p:spPr>
            <a:xfrm>
              <a:off x="5718044" y="9195086"/>
              <a:ext cx="1038541" cy="1038542"/>
            </a:xfrm>
            <a:prstGeom prst="ellipse">
              <a:avLst/>
            </a:prstGeom>
            <a:solidFill>
              <a:srgbClr val="D23A21"/>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3" name="Shape 140">
              <a:extLst>
                <a:ext uri="{FF2B5EF4-FFF2-40B4-BE49-F238E27FC236}">
                  <a16:creationId xmlns:a16="http://schemas.microsoft.com/office/drawing/2014/main" id="{F18A5607-D4C6-A849-BAC4-ED94ACA274DB}"/>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42">
              <a:extLst>
                <a:ext uri="{FF2B5EF4-FFF2-40B4-BE49-F238E27FC236}">
                  <a16:creationId xmlns:a16="http://schemas.microsoft.com/office/drawing/2014/main" id="{0BB3F45C-C423-EF47-9A06-9D433FE41460}"/>
                </a:ext>
              </a:extLst>
            </p:cNvPr>
            <p:cNvSpPr/>
            <p:nvPr/>
          </p:nvSpPr>
          <p:spPr>
            <a:xfrm>
              <a:off x="19213200"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74</a:t>
              </a:r>
            </a:p>
          </p:txBody>
        </p:sp>
        <p:sp>
          <p:nvSpPr>
            <p:cNvPr id="35" name="Shape 145">
              <a:extLst>
                <a:ext uri="{FF2B5EF4-FFF2-40B4-BE49-F238E27FC236}">
                  <a16:creationId xmlns:a16="http://schemas.microsoft.com/office/drawing/2014/main" id="{20FD2DA4-C92C-284E-989C-0DE30DC75C18}"/>
                </a:ext>
              </a:extLst>
            </p:cNvPr>
            <p:cNvSpPr/>
            <p:nvPr/>
          </p:nvSpPr>
          <p:spPr>
            <a:xfrm>
              <a:off x="385152" y="-143843"/>
              <a:ext cx="1028986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Heuristic </a:t>
              </a:r>
            </a:p>
          </p:txBody>
        </p:sp>
        <p:sp>
          <p:nvSpPr>
            <p:cNvPr id="36" name="Shape 153">
              <a:extLst>
                <a:ext uri="{FF2B5EF4-FFF2-40B4-BE49-F238E27FC236}">
                  <a16:creationId xmlns:a16="http://schemas.microsoft.com/office/drawing/2014/main" id="{2453C75C-E637-3A4D-A6A6-6E3E6767708F}"/>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 name="Shape 161">
              <a:extLst>
                <a:ext uri="{FF2B5EF4-FFF2-40B4-BE49-F238E27FC236}">
                  <a16:creationId xmlns:a16="http://schemas.microsoft.com/office/drawing/2014/main" id="{20C19A6F-6E38-9248-B199-F030F1A26E45}"/>
                </a:ext>
              </a:extLst>
            </p:cNvPr>
            <p:cNvSpPr/>
            <p:nvPr/>
          </p:nvSpPr>
          <p:spPr>
            <a:xfrm>
              <a:off x="369845" y="2329670"/>
              <a:ext cx="1173493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Evaluation</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p:nvPr/>
        </p:nvSpPr>
        <p:spPr>
          <a:xfrm>
            <a:off x="20261481"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26" name="Shape 226"/>
          <p:cNvSpPr/>
          <p:nvPr/>
        </p:nvSpPr>
        <p:spPr>
          <a:xfrm>
            <a:off x="1167007"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227" name="Shape 227"/>
          <p:cNvSpPr/>
          <p:nvPr/>
        </p:nvSpPr>
        <p:spPr>
          <a:xfrm>
            <a:off x="8721869" y="10470228"/>
            <a:ext cx="2967376"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229" name="Shape 229"/>
          <p:cNvSpPr/>
          <p:nvPr/>
        </p:nvSpPr>
        <p:spPr>
          <a:xfrm>
            <a:off x="51849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[50 mins] </a:t>
            </a:r>
          </a:p>
        </p:txBody>
      </p:sp>
      <p:sp>
        <p:nvSpPr>
          <p:cNvPr id="230" name="Shape 230"/>
          <p:cNvSpPr/>
          <p:nvPr/>
        </p:nvSpPr>
        <p:spPr>
          <a:xfrm>
            <a:off x="16388826" y="10470228"/>
            <a:ext cx="2811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[10-15 mins] </a:t>
            </a:r>
          </a:p>
        </p:txBody>
      </p:sp>
      <p:sp>
        <p:nvSpPr>
          <p:cNvPr id="231" name="Shape 231"/>
          <p:cNvSpPr/>
          <p:nvPr/>
        </p:nvSpPr>
        <p:spPr>
          <a:xfrm>
            <a:off x="12516387" y="10470228"/>
            <a:ext cx="29673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232" name="Shape 232"/>
          <p:cNvSpPr/>
          <p:nvPr/>
        </p:nvSpPr>
        <p:spPr>
          <a:xfrm>
            <a:off x="8361674" y="11163560"/>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1A536CAC-B871-7F4B-8FA0-53106F3B054A}"/>
              </a:ext>
            </a:extLst>
          </p:cNvPr>
          <p:cNvGrpSpPr/>
          <p:nvPr/>
        </p:nvGrpSpPr>
        <p:grpSpPr>
          <a:xfrm>
            <a:off x="-125701" y="-143843"/>
            <a:ext cx="24589598" cy="13252696"/>
            <a:chOff x="-125701" y="-143843"/>
            <a:chExt cx="24589598" cy="13252696"/>
          </a:xfrm>
        </p:grpSpPr>
        <p:pic>
          <p:nvPicPr>
            <p:cNvPr id="202" name="Heuristic evaluation.jpg"/>
            <p:cNvPicPr>
              <a:picLocks noChangeAspect="1"/>
            </p:cNvPicPr>
            <p:nvPr/>
          </p:nvPicPr>
          <p:blipFill>
            <a:blip r:embed="rId2"/>
            <a:srcRect t="26570" b="26570"/>
            <a:stretch>
              <a:fillRect/>
            </a:stretch>
          </p:blipFill>
          <p:spPr>
            <a:xfrm>
              <a:off x="-39288" y="-101506"/>
              <a:ext cx="19485277" cy="6086954"/>
            </a:xfrm>
            <a:prstGeom prst="rect">
              <a:avLst/>
            </a:prstGeom>
            <a:ln w="12700">
              <a:miter lim="400000"/>
            </a:ln>
          </p:spPr>
        </p:pic>
        <p:sp>
          <p:nvSpPr>
            <p:cNvPr id="203" name="Shape 203"/>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5" name="Shape 205"/>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7" name="Shape 207"/>
            <p:cNvSpPr/>
            <p:nvPr/>
          </p:nvSpPr>
          <p:spPr>
            <a:xfrm>
              <a:off x="-110395" y="609796"/>
              <a:ext cx="1079845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08" name="Shape 208"/>
            <p:cNvSpPr/>
            <p:nvPr/>
          </p:nvSpPr>
          <p:spPr>
            <a:xfrm rot="5400000">
              <a:off x="10144690" y="1134957"/>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0" name="Shape 210"/>
            <p:cNvSpPr/>
            <p:nvPr/>
          </p:nvSpPr>
          <p:spPr>
            <a:xfrm>
              <a:off x="17829720" y="12661177"/>
              <a:ext cx="4536314"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Public domain </a:t>
              </a:r>
            </a:p>
          </p:txBody>
        </p:sp>
        <p:sp>
          <p:nvSpPr>
            <p:cNvPr id="211" name="Shape 211"/>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2" name="Shape 212"/>
            <p:cNvSpPr/>
            <p:nvPr/>
          </p:nvSpPr>
          <p:spPr>
            <a:xfrm>
              <a:off x="1478213"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13" name="Shape 213"/>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assume the role of an expert evaluator. You will evaluate a prototype of your choice, based on “10 Heuristics for User Interface Design”. Focus on your own design problem, or follow the ‘Supermarket of the Future’ brief (p.143), and use the provided template (p.177).</a:t>
              </a:r>
            </a:p>
          </p:txBody>
        </p:sp>
        <p:sp>
          <p:nvSpPr>
            <p:cNvPr id="214" name="Shape 214"/>
            <p:cNvSpPr/>
            <p:nvPr/>
          </p:nvSpPr>
          <p:spPr>
            <a:xfrm>
              <a:off x="20794536"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15" name="Shape 215"/>
            <p:cNvSpPr/>
            <p:nvPr/>
          </p:nvSpPr>
          <p:spPr>
            <a:xfrm>
              <a:off x="5718044" y="9195086"/>
              <a:ext cx="1038541" cy="1038541"/>
            </a:xfrm>
            <a:prstGeom prst="ellipse">
              <a:avLst/>
            </a:prstGeom>
            <a:solidFill>
              <a:srgbClr val="64C47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16" name="Shape 216"/>
            <p:cNvSpPr/>
            <p:nvPr/>
          </p:nvSpPr>
          <p:spPr>
            <a:xfrm>
              <a:off x="9686286" y="9195086"/>
              <a:ext cx="1038541" cy="1038541"/>
            </a:xfrm>
            <a:prstGeom prst="ellipse">
              <a:avLst/>
            </a:prstGeom>
            <a:solidFill>
              <a:srgbClr val="D23A21"/>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18" name="Shape 218"/>
            <p:cNvSpPr/>
            <p:nvPr/>
          </p:nvSpPr>
          <p:spPr>
            <a:xfrm>
              <a:off x="18112142" y="3266047"/>
              <a:ext cx="6328532"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19" name="Shape 219"/>
            <p:cNvSpPr/>
            <p:nvPr/>
          </p:nvSpPr>
          <p:spPr>
            <a:xfrm>
              <a:off x="20913150" y="3774456"/>
              <a:ext cx="3308732"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Pen, paper</a:t>
              </a:r>
            </a:p>
          </p:txBody>
        </p:sp>
        <p:sp>
          <p:nvSpPr>
            <p:cNvPr id="220" name="Shape 220"/>
            <p:cNvSpPr/>
            <p:nvPr/>
          </p:nvSpPr>
          <p:spPr>
            <a:xfrm>
              <a:off x="13480805"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21" name="Shape 221"/>
            <p:cNvSpPr/>
            <p:nvPr/>
          </p:nvSpPr>
          <p:spPr>
            <a:xfrm>
              <a:off x="17275322"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23" name="Shape 223"/>
            <p:cNvSpPr/>
            <p:nvPr/>
          </p:nvSpPr>
          <p:spPr>
            <a:xfrm>
              <a:off x="-125701" y="3057910"/>
              <a:ext cx="1307986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4" name="Shape 224"/>
            <p:cNvSpPr/>
            <p:nvPr/>
          </p:nvSpPr>
          <p:spPr>
            <a:xfrm rot="5400000">
              <a:off x="12415477" y="3583071"/>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8" name="Shape 228"/>
            <p:cNvSpPr/>
            <p:nvPr/>
          </p:nvSpPr>
          <p:spPr>
            <a:xfrm>
              <a:off x="5718044" y="9195086"/>
              <a:ext cx="1038541" cy="1038542"/>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3" name="Shape 140">
              <a:extLst>
                <a:ext uri="{FF2B5EF4-FFF2-40B4-BE49-F238E27FC236}">
                  <a16:creationId xmlns:a16="http://schemas.microsoft.com/office/drawing/2014/main" id="{9EC8F4FB-1CF7-564D-AD61-CBCFF9F5699F}"/>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42">
              <a:extLst>
                <a:ext uri="{FF2B5EF4-FFF2-40B4-BE49-F238E27FC236}">
                  <a16:creationId xmlns:a16="http://schemas.microsoft.com/office/drawing/2014/main" id="{41E80177-500C-6240-96B3-871E5130C67F}"/>
                </a:ext>
              </a:extLst>
            </p:cNvPr>
            <p:cNvSpPr/>
            <p:nvPr/>
          </p:nvSpPr>
          <p:spPr>
            <a:xfrm>
              <a:off x="19213200"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74</a:t>
              </a:r>
            </a:p>
          </p:txBody>
        </p:sp>
        <p:sp>
          <p:nvSpPr>
            <p:cNvPr id="35" name="Shape 145">
              <a:extLst>
                <a:ext uri="{FF2B5EF4-FFF2-40B4-BE49-F238E27FC236}">
                  <a16:creationId xmlns:a16="http://schemas.microsoft.com/office/drawing/2014/main" id="{91CCC433-1C0C-7449-A275-422C5529E044}"/>
                </a:ext>
              </a:extLst>
            </p:cNvPr>
            <p:cNvSpPr/>
            <p:nvPr/>
          </p:nvSpPr>
          <p:spPr>
            <a:xfrm>
              <a:off x="385152" y="-143843"/>
              <a:ext cx="1028986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Heuristic </a:t>
              </a:r>
            </a:p>
          </p:txBody>
        </p:sp>
        <p:sp>
          <p:nvSpPr>
            <p:cNvPr id="36" name="Shape 153">
              <a:extLst>
                <a:ext uri="{FF2B5EF4-FFF2-40B4-BE49-F238E27FC236}">
                  <a16:creationId xmlns:a16="http://schemas.microsoft.com/office/drawing/2014/main" id="{5D6744E8-D77D-E748-B8C5-7C06F613E266}"/>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 name="Shape 161">
              <a:extLst>
                <a:ext uri="{FF2B5EF4-FFF2-40B4-BE49-F238E27FC236}">
                  <a16:creationId xmlns:a16="http://schemas.microsoft.com/office/drawing/2014/main" id="{ECBC8F19-9C55-674D-A7AD-640B476E5D1D}"/>
                </a:ext>
              </a:extLst>
            </p:cNvPr>
            <p:cNvSpPr/>
            <p:nvPr/>
          </p:nvSpPr>
          <p:spPr>
            <a:xfrm>
              <a:off x="369845" y="2329670"/>
              <a:ext cx="1173493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Evaluation</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nvSpPr>
        <p:spPr>
          <a:xfrm>
            <a:off x="20261481"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58" name="Shape 258"/>
          <p:cNvSpPr/>
          <p:nvPr/>
        </p:nvSpPr>
        <p:spPr>
          <a:xfrm>
            <a:off x="1167007"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259" name="Shape 259"/>
          <p:cNvSpPr/>
          <p:nvPr/>
        </p:nvSpPr>
        <p:spPr>
          <a:xfrm>
            <a:off x="8721869" y="10470228"/>
            <a:ext cx="2967376"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261" name="Shape 261"/>
          <p:cNvSpPr/>
          <p:nvPr/>
        </p:nvSpPr>
        <p:spPr>
          <a:xfrm>
            <a:off x="51849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[50 mins] </a:t>
            </a:r>
          </a:p>
        </p:txBody>
      </p:sp>
      <p:sp>
        <p:nvSpPr>
          <p:cNvPr id="262" name="Shape 262"/>
          <p:cNvSpPr/>
          <p:nvPr/>
        </p:nvSpPr>
        <p:spPr>
          <a:xfrm>
            <a:off x="16388826" y="10470228"/>
            <a:ext cx="2811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[10-15 mins] </a:t>
            </a:r>
          </a:p>
        </p:txBody>
      </p:sp>
      <p:sp>
        <p:nvSpPr>
          <p:cNvPr id="263" name="Shape 263"/>
          <p:cNvSpPr/>
          <p:nvPr/>
        </p:nvSpPr>
        <p:spPr>
          <a:xfrm>
            <a:off x="12516387" y="10470228"/>
            <a:ext cx="29673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264" name="Shape 264"/>
          <p:cNvSpPr/>
          <p:nvPr/>
        </p:nvSpPr>
        <p:spPr>
          <a:xfrm>
            <a:off x="12156193" y="11163560"/>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1AAE90E8-002F-D64B-A9B4-8476D3D492E3}"/>
              </a:ext>
            </a:extLst>
          </p:cNvPr>
          <p:cNvGrpSpPr/>
          <p:nvPr/>
        </p:nvGrpSpPr>
        <p:grpSpPr>
          <a:xfrm>
            <a:off x="-125701" y="-143843"/>
            <a:ext cx="24589598" cy="13252696"/>
            <a:chOff x="-125701" y="-143843"/>
            <a:chExt cx="24589598" cy="13252696"/>
          </a:xfrm>
        </p:grpSpPr>
        <p:pic>
          <p:nvPicPr>
            <p:cNvPr id="234" name="Heuristic evaluation.jpg"/>
            <p:cNvPicPr>
              <a:picLocks noChangeAspect="1"/>
            </p:cNvPicPr>
            <p:nvPr/>
          </p:nvPicPr>
          <p:blipFill>
            <a:blip r:embed="rId2"/>
            <a:srcRect t="26570" b="26570"/>
            <a:stretch>
              <a:fillRect/>
            </a:stretch>
          </p:blipFill>
          <p:spPr>
            <a:xfrm>
              <a:off x="-39288" y="-101506"/>
              <a:ext cx="19485277" cy="6086954"/>
            </a:xfrm>
            <a:prstGeom prst="rect">
              <a:avLst/>
            </a:prstGeom>
            <a:ln w="12700">
              <a:miter lim="400000"/>
            </a:ln>
          </p:spPr>
        </p:pic>
        <p:sp>
          <p:nvSpPr>
            <p:cNvPr id="235" name="Shape 235"/>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7" name="Shape 237"/>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9" name="Shape 239"/>
            <p:cNvSpPr/>
            <p:nvPr/>
          </p:nvSpPr>
          <p:spPr>
            <a:xfrm>
              <a:off x="-110395" y="609796"/>
              <a:ext cx="1079845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40" name="Shape 240"/>
            <p:cNvSpPr/>
            <p:nvPr/>
          </p:nvSpPr>
          <p:spPr>
            <a:xfrm rot="5400000">
              <a:off x="10144690" y="1134957"/>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2" name="Shape 242"/>
            <p:cNvSpPr/>
            <p:nvPr/>
          </p:nvSpPr>
          <p:spPr>
            <a:xfrm>
              <a:off x="17829720" y="12661177"/>
              <a:ext cx="4536314"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Public domain </a:t>
              </a:r>
            </a:p>
          </p:txBody>
        </p:sp>
        <p:sp>
          <p:nvSpPr>
            <p:cNvPr id="243" name="Shape 243"/>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4" name="Shape 244"/>
            <p:cNvSpPr/>
            <p:nvPr/>
          </p:nvSpPr>
          <p:spPr>
            <a:xfrm>
              <a:off x="1478213"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45" name="Shape 245"/>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assume the role of an expert evaluator. You will evaluate a prototype of your choice, based on “10 Heuristics for User Interface Design”. Focus on your own design problem, or follow the ‘Supermarket of the Future’ brief (p.143), and use the provided template (p.177).</a:t>
              </a:r>
            </a:p>
          </p:txBody>
        </p:sp>
        <p:sp>
          <p:nvSpPr>
            <p:cNvPr id="246" name="Shape 246"/>
            <p:cNvSpPr/>
            <p:nvPr/>
          </p:nvSpPr>
          <p:spPr>
            <a:xfrm>
              <a:off x="20794536"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47" name="Shape 247"/>
            <p:cNvSpPr/>
            <p:nvPr/>
          </p:nvSpPr>
          <p:spPr>
            <a:xfrm>
              <a:off x="5718044" y="9195086"/>
              <a:ext cx="1038541" cy="1038541"/>
            </a:xfrm>
            <a:prstGeom prst="ellipse">
              <a:avLst/>
            </a:prstGeom>
            <a:solidFill>
              <a:srgbClr val="64C47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48" name="Shape 248"/>
            <p:cNvSpPr/>
            <p:nvPr/>
          </p:nvSpPr>
          <p:spPr>
            <a:xfrm>
              <a:off x="9686286"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50" name="Shape 250"/>
            <p:cNvSpPr/>
            <p:nvPr/>
          </p:nvSpPr>
          <p:spPr>
            <a:xfrm>
              <a:off x="18112142" y="3266047"/>
              <a:ext cx="6328532"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51" name="Shape 251"/>
            <p:cNvSpPr/>
            <p:nvPr/>
          </p:nvSpPr>
          <p:spPr>
            <a:xfrm>
              <a:off x="20913150" y="3774456"/>
              <a:ext cx="3308732"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Pen, paper</a:t>
              </a:r>
            </a:p>
          </p:txBody>
        </p:sp>
        <p:sp>
          <p:nvSpPr>
            <p:cNvPr id="252" name="Shape 252"/>
            <p:cNvSpPr/>
            <p:nvPr/>
          </p:nvSpPr>
          <p:spPr>
            <a:xfrm>
              <a:off x="13480805" y="9195086"/>
              <a:ext cx="1038541" cy="1038541"/>
            </a:xfrm>
            <a:prstGeom prst="ellipse">
              <a:avLst/>
            </a:prstGeom>
            <a:solidFill>
              <a:srgbClr val="D23A21"/>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53" name="Shape 253"/>
            <p:cNvSpPr/>
            <p:nvPr/>
          </p:nvSpPr>
          <p:spPr>
            <a:xfrm>
              <a:off x="17275322"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55" name="Shape 255"/>
            <p:cNvSpPr/>
            <p:nvPr/>
          </p:nvSpPr>
          <p:spPr>
            <a:xfrm>
              <a:off x="-125701" y="3057910"/>
              <a:ext cx="1307986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6" name="Shape 256"/>
            <p:cNvSpPr/>
            <p:nvPr/>
          </p:nvSpPr>
          <p:spPr>
            <a:xfrm rot="5400000">
              <a:off x="12415477" y="3583071"/>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0" name="Shape 260"/>
            <p:cNvSpPr/>
            <p:nvPr/>
          </p:nvSpPr>
          <p:spPr>
            <a:xfrm>
              <a:off x="5718044" y="9195086"/>
              <a:ext cx="1038541" cy="1038542"/>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3" name="Shape 140">
              <a:extLst>
                <a:ext uri="{FF2B5EF4-FFF2-40B4-BE49-F238E27FC236}">
                  <a16:creationId xmlns:a16="http://schemas.microsoft.com/office/drawing/2014/main" id="{18857C24-8AFB-6A41-9A42-6A1572A8CDC7}"/>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42">
              <a:extLst>
                <a:ext uri="{FF2B5EF4-FFF2-40B4-BE49-F238E27FC236}">
                  <a16:creationId xmlns:a16="http://schemas.microsoft.com/office/drawing/2014/main" id="{09E3CAEB-6770-A442-87A6-9F25FCD135BE}"/>
                </a:ext>
              </a:extLst>
            </p:cNvPr>
            <p:cNvSpPr/>
            <p:nvPr/>
          </p:nvSpPr>
          <p:spPr>
            <a:xfrm>
              <a:off x="19213200"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74</a:t>
              </a:r>
            </a:p>
          </p:txBody>
        </p:sp>
        <p:sp>
          <p:nvSpPr>
            <p:cNvPr id="35" name="Shape 145">
              <a:extLst>
                <a:ext uri="{FF2B5EF4-FFF2-40B4-BE49-F238E27FC236}">
                  <a16:creationId xmlns:a16="http://schemas.microsoft.com/office/drawing/2014/main" id="{2C818EC2-7891-4846-98BF-D4407C8FCD70}"/>
                </a:ext>
              </a:extLst>
            </p:cNvPr>
            <p:cNvSpPr/>
            <p:nvPr/>
          </p:nvSpPr>
          <p:spPr>
            <a:xfrm>
              <a:off x="385152" y="-143843"/>
              <a:ext cx="1028986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Heuristic </a:t>
              </a:r>
            </a:p>
          </p:txBody>
        </p:sp>
        <p:sp>
          <p:nvSpPr>
            <p:cNvPr id="36" name="Shape 153">
              <a:extLst>
                <a:ext uri="{FF2B5EF4-FFF2-40B4-BE49-F238E27FC236}">
                  <a16:creationId xmlns:a16="http://schemas.microsoft.com/office/drawing/2014/main" id="{2C2ED652-C4D7-D441-ACDC-838B267A8DA6}"/>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 name="Shape 161">
              <a:extLst>
                <a:ext uri="{FF2B5EF4-FFF2-40B4-BE49-F238E27FC236}">
                  <a16:creationId xmlns:a16="http://schemas.microsoft.com/office/drawing/2014/main" id="{EEE71E97-C139-CB46-B7AE-2C769141C254}"/>
                </a:ext>
              </a:extLst>
            </p:cNvPr>
            <p:cNvSpPr/>
            <p:nvPr/>
          </p:nvSpPr>
          <p:spPr>
            <a:xfrm>
              <a:off x="369845" y="2329670"/>
              <a:ext cx="1173493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Evaluation</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p:nvPr/>
        </p:nvSpPr>
        <p:spPr>
          <a:xfrm>
            <a:off x="20261481"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90" name="Shape 290"/>
          <p:cNvSpPr/>
          <p:nvPr/>
        </p:nvSpPr>
        <p:spPr>
          <a:xfrm>
            <a:off x="1167007"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291" name="Shape 291"/>
          <p:cNvSpPr/>
          <p:nvPr/>
        </p:nvSpPr>
        <p:spPr>
          <a:xfrm>
            <a:off x="8721869" y="10470228"/>
            <a:ext cx="2967376"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293" name="Shape 293"/>
          <p:cNvSpPr/>
          <p:nvPr/>
        </p:nvSpPr>
        <p:spPr>
          <a:xfrm>
            <a:off x="51849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[50 mins] </a:t>
            </a:r>
          </a:p>
        </p:txBody>
      </p:sp>
      <p:sp>
        <p:nvSpPr>
          <p:cNvPr id="294" name="Shape 294"/>
          <p:cNvSpPr/>
          <p:nvPr/>
        </p:nvSpPr>
        <p:spPr>
          <a:xfrm>
            <a:off x="16388826" y="10470228"/>
            <a:ext cx="2811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[10-15 mins] </a:t>
            </a:r>
          </a:p>
        </p:txBody>
      </p:sp>
      <p:sp>
        <p:nvSpPr>
          <p:cNvPr id="295" name="Shape 295"/>
          <p:cNvSpPr/>
          <p:nvPr/>
        </p:nvSpPr>
        <p:spPr>
          <a:xfrm>
            <a:off x="12516387" y="10470228"/>
            <a:ext cx="29673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69D8DA27-4021-1D40-BAAB-21DC13205F42}"/>
              </a:ext>
            </a:extLst>
          </p:cNvPr>
          <p:cNvGrpSpPr/>
          <p:nvPr/>
        </p:nvGrpSpPr>
        <p:grpSpPr>
          <a:xfrm>
            <a:off x="-125701" y="-143843"/>
            <a:ext cx="24589598" cy="13252696"/>
            <a:chOff x="-125701" y="-143843"/>
            <a:chExt cx="24589598" cy="13252696"/>
          </a:xfrm>
        </p:grpSpPr>
        <p:pic>
          <p:nvPicPr>
            <p:cNvPr id="266" name="Heuristic evaluation.jpg"/>
            <p:cNvPicPr>
              <a:picLocks noChangeAspect="1"/>
            </p:cNvPicPr>
            <p:nvPr/>
          </p:nvPicPr>
          <p:blipFill>
            <a:blip r:embed="rId2"/>
            <a:srcRect t="26570" b="26570"/>
            <a:stretch>
              <a:fillRect/>
            </a:stretch>
          </p:blipFill>
          <p:spPr>
            <a:xfrm>
              <a:off x="-39288" y="-101506"/>
              <a:ext cx="19485277" cy="6086954"/>
            </a:xfrm>
            <a:prstGeom prst="rect">
              <a:avLst/>
            </a:prstGeom>
            <a:ln w="12700">
              <a:miter lim="400000"/>
            </a:ln>
          </p:spPr>
        </p:pic>
        <p:sp>
          <p:nvSpPr>
            <p:cNvPr id="267" name="Shape 267"/>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9" name="Shape 269"/>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1" name="Shape 271"/>
            <p:cNvSpPr/>
            <p:nvPr/>
          </p:nvSpPr>
          <p:spPr>
            <a:xfrm>
              <a:off x="-110395" y="609796"/>
              <a:ext cx="1079845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72" name="Shape 272"/>
            <p:cNvSpPr/>
            <p:nvPr/>
          </p:nvSpPr>
          <p:spPr>
            <a:xfrm rot="5400000">
              <a:off x="10144690" y="1134957"/>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4" name="Shape 274"/>
            <p:cNvSpPr/>
            <p:nvPr/>
          </p:nvSpPr>
          <p:spPr>
            <a:xfrm>
              <a:off x="17829720" y="12661177"/>
              <a:ext cx="4536314"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Public domain </a:t>
              </a:r>
            </a:p>
          </p:txBody>
        </p:sp>
        <p:sp>
          <p:nvSpPr>
            <p:cNvPr id="275" name="Shape 275"/>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6" name="Shape 276"/>
            <p:cNvSpPr/>
            <p:nvPr/>
          </p:nvSpPr>
          <p:spPr>
            <a:xfrm>
              <a:off x="1478213"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77" name="Shape 277"/>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assume the role of an expert evaluator. You will evaluate a prototype of your choice, based on “10 Heuristics for User Interface Design”. Focus on your own design problem, or follow the ‘Supermarket of the Future’ brief (p.143), and use the provided template (p.177).</a:t>
              </a:r>
            </a:p>
          </p:txBody>
        </p:sp>
        <p:sp>
          <p:nvSpPr>
            <p:cNvPr id="278" name="Shape 278"/>
            <p:cNvSpPr/>
            <p:nvPr/>
          </p:nvSpPr>
          <p:spPr>
            <a:xfrm>
              <a:off x="20794536"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79" name="Shape 279"/>
            <p:cNvSpPr/>
            <p:nvPr/>
          </p:nvSpPr>
          <p:spPr>
            <a:xfrm>
              <a:off x="5718044" y="9195086"/>
              <a:ext cx="1038541" cy="1038541"/>
            </a:xfrm>
            <a:prstGeom prst="ellipse">
              <a:avLst/>
            </a:prstGeom>
            <a:solidFill>
              <a:srgbClr val="64C47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80" name="Shape 280"/>
            <p:cNvSpPr/>
            <p:nvPr/>
          </p:nvSpPr>
          <p:spPr>
            <a:xfrm>
              <a:off x="9686286"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82" name="Shape 282"/>
            <p:cNvSpPr/>
            <p:nvPr/>
          </p:nvSpPr>
          <p:spPr>
            <a:xfrm>
              <a:off x="18112142" y="3266047"/>
              <a:ext cx="6328532"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83" name="Shape 283"/>
            <p:cNvSpPr/>
            <p:nvPr/>
          </p:nvSpPr>
          <p:spPr>
            <a:xfrm>
              <a:off x="20913150" y="3774456"/>
              <a:ext cx="3308732"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Pen, paper</a:t>
              </a:r>
            </a:p>
          </p:txBody>
        </p:sp>
        <p:sp>
          <p:nvSpPr>
            <p:cNvPr id="284" name="Shape 284"/>
            <p:cNvSpPr/>
            <p:nvPr/>
          </p:nvSpPr>
          <p:spPr>
            <a:xfrm>
              <a:off x="13480805"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85" name="Shape 285"/>
            <p:cNvSpPr/>
            <p:nvPr/>
          </p:nvSpPr>
          <p:spPr>
            <a:xfrm>
              <a:off x="17275322" y="9195086"/>
              <a:ext cx="1038541" cy="1038541"/>
            </a:xfrm>
            <a:prstGeom prst="ellipse">
              <a:avLst/>
            </a:prstGeom>
            <a:solidFill>
              <a:srgbClr val="D23A21"/>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87" name="Shape 287"/>
            <p:cNvSpPr/>
            <p:nvPr/>
          </p:nvSpPr>
          <p:spPr>
            <a:xfrm>
              <a:off x="-125701" y="3057910"/>
              <a:ext cx="1307986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8" name="Shape 288"/>
            <p:cNvSpPr/>
            <p:nvPr/>
          </p:nvSpPr>
          <p:spPr>
            <a:xfrm rot="5400000">
              <a:off x="12415477" y="3583071"/>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2" name="Shape 292"/>
            <p:cNvSpPr/>
            <p:nvPr/>
          </p:nvSpPr>
          <p:spPr>
            <a:xfrm>
              <a:off x="5718044" y="9195086"/>
              <a:ext cx="1038541" cy="1038542"/>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3" name="Shape 140">
              <a:extLst>
                <a:ext uri="{FF2B5EF4-FFF2-40B4-BE49-F238E27FC236}">
                  <a16:creationId xmlns:a16="http://schemas.microsoft.com/office/drawing/2014/main" id="{C8680C40-5A74-D842-8D8C-B16FE9458345}"/>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42">
              <a:extLst>
                <a:ext uri="{FF2B5EF4-FFF2-40B4-BE49-F238E27FC236}">
                  <a16:creationId xmlns:a16="http://schemas.microsoft.com/office/drawing/2014/main" id="{FC42D01B-4C32-F749-BF9E-51F46CA89A7F}"/>
                </a:ext>
              </a:extLst>
            </p:cNvPr>
            <p:cNvSpPr/>
            <p:nvPr/>
          </p:nvSpPr>
          <p:spPr>
            <a:xfrm>
              <a:off x="19213200"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74</a:t>
              </a:r>
            </a:p>
          </p:txBody>
        </p:sp>
        <p:sp>
          <p:nvSpPr>
            <p:cNvPr id="35" name="Shape 145">
              <a:extLst>
                <a:ext uri="{FF2B5EF4-FFF2-40B4-BE49-F238E27FC236}">
                  <a16:creationId xmlns:a16="http://schemas.microsoft.com/office/drawing/2014/main" id="{9B497FA4-1AB4-7B47-9725-E0889B42D243}"/>
                </a:ext>
              </a:extLst>
            </p:cNvPr>
            <p:cNvSpPr/>
            <p:nvPr/>
          </p:nvSpPr>
          <p:spPr>
            <a:xfrm>
              <a:off x="385152" y="-143843"/>
              <a:ext cx="1028986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Heuristic </a:t>
              </a:r>
            </a:p>
          </p:txBody>
        </p:sp>
        <p:sp>
          <p:nvSpPr>
            <p:cNvPr id="36" name="Shape 153">
              <a:extLst>
                <a:ext uri="{FF2B5EF4-FFF2-40B4-BE49-F238E27FC236}">
                  <a16:creationId xmlns:a16="http://schemas.microsoft.com/office/drawing/2014/main" id="{F8B3FE09-E392-A748-AE49-37D1C29F5085}"/>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 name="Shape 161">
              <a:extLst>
                <a:ext uri="{FF2B5EF4-FFF2-40B4-BE49-F238E27FC236}">
                  <a16:creationId xmlns:a16="http://schemas.microsoft.com/office/drawing/2014/main" id="{6FB713D3-4F2F-074C-873A-61086CBB4D5B}"/>
                </a:ext>
              </a:extLst>
            </p:cNvPr>
            <p:cNvSpPr/>
            <p:nvPr/>
          </p:nvSpPr>
          <p:spPr>
            <a:xfrm>
              <a:off x="369845" y="2329670"/>
              <a:ext cx="1173493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Evaluation</a:t>
              </a:r>
            </a:p>
          </p:txBody>
        </p:sp>
      </p:grpSp>
      <p:sp>
        <p:nvSpPr>
          <p:cNvPr id="296" name="Shape 296"/>
          <p:cNvSpPr/>
          <p:nvPr/>
        </p:nvSpPr>
        <p:spPr>
          <a:xfrm>
            <a:off x="15950711" y="11163560"/>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20261481"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22" name="Shape 322"/>
          <p:cNvSpPr/>
          <p:nvPr/>
        </p:nvSpPr>
        <p:spPr>
          <a:xfrm>
            <a:off x="1167007"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323" name="Shape 323"/>
          <p:cNvSpPr/>
          <p:nvPr/>
        </p:nvSpPr>
        <p:spPr>
          <a:xfrm>
            <a:off x="8721869" y="10470228"/>
            <a:ext cx="2967376"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325" name="Shape 325"/>
          <p:cNvSpPr/>
          <p:nvPr/>
        </p:nvSpPr>
        <p:spPr>
          <a:xfrm>
            <a:off x="51849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[50 mins] </a:t>
            </a:r>
          </a:p>
        </p:txBody>
      </p:sp>
      <p:sp>
        <p:nvSpPr>
          <p:cNvPr id="326" name="Shape 326"/>
          <p:cNvSpPr/>
          <p:nvPr/>
        </p:nvSpPr>
        <p:spPr>
          <a:xfrm>
            <a:off x="16388826" y="10470228"/>
            <a:ext cx="281153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[10-15 mins] </a:t>
            </a:r>
          </a:p>
        </p:txBody>
      </p:sp>
      <p:sp>
        <p:nvSpPr>
          <p:cNvPr id="327" name="Shape 327"/>
          <p:cNvSpPr/>
          <p:nvPr/>
        </p:nvSpPr>
        <p:spPr>
          <a:xfrm>
            <a:off x="12516387" y="10470228"/>
            <a:ext cx="29673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768EEE61-B388-1942-9DE7-EF6BFC444747}"/>
              </a:ext>
            </a:extLst>
          </p:cNvPr>
          <p:cNvGrpSpPr/>
          <p:nvPr/>
        </p:nvGrpSpPr>
        <p:grpSpPr>
          <a:xfrm>
            <a:off x="-125701" y="-143843"/>
            <a:ext cx="24589598" cy="13252696"/>
            <a:chOff x="-125701" y="-143843"/>
            <a:chExt cx="24589598" cy="13252696"/>
          </a:xfrm>
        </p:grpSpPr>
        <p:pic>
          <p:nvPicPr>
            <p:cNvPr id="298" name="Heuristic evaluation.jpg"/>
            <p:cNvPicPr>
              <a:picLocks noChangeAspect="1"/>
            </p:cNvPicPr>
            <p:nvPr/>
          </p:nvPicPr>
          <p:blipFill>
            <a:blip r:embed="rId2"/>
            <a:srcRect t="26570" b="26570"/>
            <a:stretch>
              <a:fillRect/>
            </a:stretch>
          </p:blipFill>
          <p:spPr>
            <a:xfrm>
              <a:off x="-39288" y="-101506"/>
              <a:ext cx="19485277" cy="6086954"/>
            </a:xfrm>
            <a:prstGeom prst="rect">
              <a:avLst/>
            </a:prstGeom>
            <a:ln w="12700">
              <a:miter lim="400000"/>
            </a:ln>
          </p:spPr>
        </p:pic>
        <p:sp>
          <p:nvSpPr>
            <p:cNvPr id="299" name="Shape 29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1" name="Shape 30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3" name="Shape 303"/>
            <p:cNvSpPr/>
            <p:nvPr/>
          </p:nvSpPr>
          <p:spPr>
            <a:xfrm>
              <a:off x="-110395" y="609796"/>
              <a:ext cx="1079845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04" name="Shape 304"/>
            <p:cNvSpPr/>
            <p:nvPr/>
          </p:nvSpPr>
          <p:spPr>
            <a:xfrm rot="5400000">
              <a:off x="10144690" y="1134957"/>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6" name="Shape 306"/>
            <p:cNvSpPr/>
            <p:nvPr/>
          </p:nvSpPr>
          <p:spPr>
            <a:xfrm>
              <a:off x="17829720" y="12661177"/>
              <a:ext cx="4536314"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Public domain </a:t>
              </a:r>
            </a:p>
          </p:txBody>
        </p:sp>
        <p:sp>
          <p:nvSpPr>
            <p:cNvPr id="307" name="Shape 307"/>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8" name="Shape 308"/>
            <p:cNvSpPr/>
            <p:nvPr/>
          </p:nvSpPr>
          <p:spPr>
            <a:xfrm>
              <a:off x="1478213" y="9195086"/>
              <a:ext cx="1038542"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09" name="Shape 309"/>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assume the role of an expert evaluator. You will evaluate a prototype of your choice, based on “10 Heuristics for User Interface Design”. Focus on your own design problem, or follow the ‘Supermarket of the Future’ brief (p.143), and use the provided template (p.177).</a:t>
              </a:r>
            </a:p>
          </p:txBody>
        </p:sp>
        <p:sp>
          <p:nvSpPr>
            <p:cNvPr id="310" name="Shape 310"/>
            <p:cNvSpPr/>
            <p:nvPr/>
          </p:nvSpPr>
          <p:spPr>
            <a:xfrm>
              <a:off x="20794536" y="9195086"/>
              <a:ext cx="1038542" cy="1038541"/>
            </a:xfrm>
            <a:prstGeom prst="ellipse">
              <a:avLst/>
            </a:prstGeom>
            <a:solidFill>
              <a:srgbClr val="D23A21"/>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11" name="Shape 311"/>
            <p:cNvSpPr/>
            <p:nvPr/>
          </p:nvSpPr>
          <p:spPr>
            <a:xfrm>
              <a:off x="5718044" y="9195086"/>
              <a:ext cx="1038541" cy="1038541"/>
            </a:xfrm>
            <a:prstGeom prst="ellipse">
              <a:avLst/>
            </a:prstGeom>
            <a:solidFill>
              <a:srgbClr val="64C479"/>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12" name="Shape 312"/>
            <p:cNvSpPr/>
            <p:nvPr/>
          </p:nvSpPr>
          <p:spPr>
            <a:xfrm>
              <a:off x="9686286"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14" name="Shape 314"/>
            <p:cNvSpPr/>
            <p:nvPr/>
          </p:nvSpPr>
          <p:spPr>
            <a:xfrm>
              <a:off x="18112142" y="3266047"/>
              <a:ext cx="6328532"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15" name="Shape 315"/>
            <p:cNvSpPr/>
            <p:nvPr/>
          </p:nvSpPr>
          <p:spPr>
            <a:xfrm>
              <a:off x="20913150" y="3774456"/>
              <a:ext cx="3308732" cy="1082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rPr>
                  <a:latin typeface="Montserrat Medium"/>
                  <a:ea typeface="Montserrat Medium"/>
                  <a:cs typeface="Montserrat Medium"/>
                  <a:sym typeface="Montserrat Medium"/>
                </a:rPr>
                <a:t>Pen, paper</a:t>
              </a:r>
            </a:p>
          </p:txBody>
        </p:sp>
        <p:sp>
          <p:nvSpPr>
            <p:cNvPr id="316" name="Shape 316"/>
            <p:cNvSpPr/>
            <p:nvPr/>
          </p:nvSpPr>
          <p:spPr>
            <a:xfrm>
              <a:off x="13480805"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17" name="Shape 317"/>
            <p:cNvSpPr/>
            <p:nvPr/>
          </p:nvSpPr>
          <p:spPr>
            <a:xfrm>
              <a:off x="17275322" y="9195086"/>
              <a:ext cx="1038541" cy="1038541"/>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19" name="Shape 319"/>
            <p:cNvSpPr/>
            <p:nvPr/>
          </p:nvSpPr>
          <p:spPr>
            <a:xfrm>
              <a:off x="-125701" y="3057910"/>
              <a:ext cx="13079860"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20" name="Shape 320"/>
            <p:cNvSpPr/>
            <p:nvPr/>
          </p:nvSpPr>
          <p:spPr>
            <a:xfrm rot="5400000">
              <a:off x="12415477" y="3583071"/>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4" name="Shape 324"/>
            <p:cNvSpPr/>
            <p:nvPr/>
          </p:nvSpPr>
          <p:spPr>
            <a:xfrm>
              <a:off x="5718044" y="9195086"/>
              <a:ext cx="1038541" cy="1038542"/>
            </a:xfrm>
            <a:prstGeom prst="ellipse">
              <a:avLst/>
            </a:prstGeom>
            <a:solidFill>
              <a:srgbClr val="C0C0C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3" name="Shape 140">
              <a:extLst>
                <a:ext uri="{FF2B5EF4-FFF2-40B4-BE49-F238E27FC236}">
                  <a16:creationId xmlns:a16="http://schemas.microsoft.com/office/drawing/2014/main" id="{25D81B7A-1492-4C4F-AC81-6B4E15DDB120}"/>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42">
              <a:extLst>
                <a:ext uri="{FF2B5EF4-FFF2-40B4-BE49-F238E27FC236}">
                  <a16:creationId xmlns:a16="http://schemas.microsoft.com/office/drawing/2014/main" id="{84CDFD3C-6614-B04C-9CCC-A65FDA8E0E6E}"/>
                </a:ext>
              </a:extLst>
            </p:cNvPr>
            <p:cNvSpPr/>
            <p:nvPr/>
          </p:nvSpPr>
          <p:spPr>
            <a:xfrm>
              <a:off x="19213200"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74</a:t>
              </a:r>
            </a:p>
          </p:txBody>
        </p:sp>
        <p:sp>
          <p:nvSpPr>
            <p:cNvPr id="35" name="Shape 145">
              <a:extLst>
                <a:ext uri="{FF2B5EF4-FFF2-40B4-BE49-F238E27FC236}">
                  <a16:creationId xmlns:a16="http://schemas.microsoft.com/office/drawing/2014/main" id="{CD2F5643-029A-7646-9817-17546C3F4797}"/>
                </a:ext>
              </a:extLst>
            </p:cNvPr>
            <p:cNvSpPr/>
            <p:nvPr/>
          </p:nvSpPr>
          <p:spPr>
            <a:xfrm>
              <a:off x="385152" y="-143843"/>
              <a:ext cx="1028986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Heuristic </a:t>
              </a:r>
            </a:p>
          </p:txBody>
        </p:sp>
        <p:sp>
          <p:nvSpPr>
            <p:cNvPr id="36" name="Shape 153">
              <a:extLst>
                <a:ext uri="{FF2B5EF4-FFF2-40B4-BE49-F238E27FC236}">
                  <a16:creationId xmlns:a16="http://schemas.microsoft.com/office/drawing/2014/main" id="{0807D23F-17D1-7949-9BC6-12E3C14C6B38}"/>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 name="Shape 161">
              <a:extLst>
                <a:ext uri="{FF2B5EF4-FFF2-40B4-BE49-F238E27FC236}">
                  <a16:creationId xmlns:a16="http://schemas.microsoft.com/office/drawing/2014/main" id="{ABC9F820-EB40-6745-AE0E-5B57AEC7DC52}"/>
                </a:ext>
              </a:extLst>
            </p:cNvPr>
            <p:cNvSpPr/>
            <p:nvPr/>
          </p:nvSpPr>
          <p:spPr>
            <a:xfrm>
              <a:off x="369845" y="2329670"/>
              <a:ext cx="1173493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Evaluation</a:t>
              </a:r>
            </a:p>
          </p:txBody>
        </p:sp>
      </p:grpSp>
      <p:sp>
        <p:nvSpPr>
          <p:cNvPr id="328" name="Shape 328"/>
          <p:cNvSpPr/>
          <p:nvPr/>
        </p:nvSpPr>
        <p:spPr>
          <a:xfrm>
            <a:off x="19432527" y="11163560"/>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422563-D5C2-7247-89CA-2F61705DF4C4}"/>
              </a:ext>
            </a:extLst>
          </p:cNvPr>
          <p:cNvGrpSpPr/>
          <p:nvPr/>
        </p:nvGrpSpPr>
        <p:grpSpPr>
          <a:xfrm>
            <a:off x="-36937" y="-2011"/>
            <a:ext cx="24496471" cy="12569404"/>
            <a:chOff x="-36937" y="-2011"/>
            <a:chExt cx="24496471" cy="12569404"/>
          </a:xfrm>
        </p:grpSpPr>
        <p:pic>
          <p:nvPicPr>
            <p:cNvPr id="330"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31" name="Shape 331"/>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32" name="Shape 332"/>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3" name="Shape 333"/>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34" name="Shape 334"/>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35" name="Shape 335"/>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TotalTime>
  <Words>1011</Words>
  <Application>Microsoft Macintosh PowerPoint</Application>
  <PresentationFormat>Custom</PresentationFormat>
  <Paragraphs>153</Paragraphs>
  <Slides>10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Helvetica</vt:lpstr>
      <vt:lpstr>Montserrat Bold</vt:lpstr>
      <vt:lpstr>Montserrat-BoldItalic</vt:lpstr>
      <vt:lpstr>Helvetica Neue Light</vt:lpstr>
      <vt:lpstr>Helvetica Neue Medium</vt:lpstr>
      <vt:lpstr>Helvetica Light</vt:lpstr>
      <vt:lpstr>Montserrat Medium</vt:lpstr>
      <vt:lpstr>Tw Cen MT</vt:lpstr>
      <vt:lpstr>Helvetica Neue Thin</vt:lpstr>
      <vt:lpstr>Helvetica Neue</vt:lpstr>
      <vt:lpstr>Montserrat-Italic</vt:lpstr>
      <vt:lpstr>Palatino</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7</cp:revision>
  <dcterms:modified xsi:type="dcterms:W3CDTF">2020-01-09T04:24:08Z</dcterms:modified>
</cp:coreProperties>
</file>