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embeddedFontLst>
    <p:embeddedFont>
      <p:font typeface="Montserrat Bold" pitchFamily="2" charset="77"/>
      <p:bold r:id="rId13"/>
      <p:italic r:id="rId14"/>
      <p:boldItalic r:id="rId15"/>
    </p:embeddedFont>
    <p:embeddedFont>
      <p:font typeface="Montserrat Medium" pitchFamily="2" charset="77"/>
      <p:regular r:id="rId16"/>
      <p:italic r:id="rId17"/>
    </p:embeddedFont>
    <p:embeddedFont>
      <p:font typeface="Montserrat-BoldItalic" pitchFamily="2" charset="77"/>
      <p:bold r:id="rId18"/>
      <p:italic r:id="rId19"/>
      <p:boldItalic r:id="rId20"/>
    </p:embeddedFont>
    <p:embeddedFont>
      <p:font typeface="Montserrat-Italic" pitchFamily="2" charset="77"/>
      <p:italic r:id="rId21"/>
    </p:embeddedFont>
    <p:embeddedFont>
      <p:font typeface="Tw Cen MT" panose="020B0602020104020603" pitchFamily="34" charset="77"/>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94694"/>
  </p:normalViewPr>
  <p:slideViewPr>
    <p:cSldViewPr snapToGrid="0" snapToObjects="1">
      <p:cViewPr varScale="1">
        <p:scale>
          <a:sx n="60" d="100"/>
          <a:sy n="60" d="100"/>
        </p:scale>
        <p:origin x="14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8625D1-2DFD-0D44-B670-358210EBA879}"/>
              </a:ext>
            </a:extLst>
          </p:cNvPr>
          <p:cNvGrpSpPr/>
          <p:nvPr/>
        </p:nvGrpSpPr>
        <p:grpSpPr>
          <a:xfrm>
            <a:off x="-22552" y="-46537"/>
            <a:ext cx="24455848" cy="13307790"/>
            <a:chOff x="-22552" y="-46537"/>
            <a:chExt cx="24455848" cy="13307790"/>
          </a:xfrm>
        </p:grpSpPr>
        <p:pic>
          <p:nvPicPr>
            <p:cNvPr id="119" name="Focus groups .jpg"/>
            <p:cNvPicPr>
              <a:picLocks noChangeAspect="1"/>
            </p:cNvPicPr>
            <p:nvPr/>
          </p:nvPicPr>
          <p:blipFill>
            <a:blip r:embed="rId2"/>
            <a:srcRect t="19050" b="19050"/>
            <a:stretch>
              <a:fillRect/>
            </a:stretch>
          </p:blipFill>
          <p:spPr>
            <a:xfrm>
              <a:off x="-22552" y="-12382"/>
              <a:ext cx="24419839" cy="11336886"/>
            </a:xfrm>
            <a:prstGeom prst="rect">
              <a:avLst/>
            </a:prstGeom>
            <a:ln w="12700">
              <a:miter lim="400000"/>
            </a:ln>
          </p:spPr>
        </p:pic>
        <p:sp>
          <p:nvSpPr>
            <p:cNvPr id="120" name="Shape 120"/>
            <p:cNvSpPr/>
            <p:nvPr/>
          </p:nvSpPr>
          <p:spPr>
            <a:xfrm>
              <a:off x="585599" y="11962671"/>
              <a:ext cx="6798083"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64</a:t>
              </a:r>
            </a:p>
          </p:txBody>
        </p:sp>
        <p:sp>
          <p:nvSpPr>
            <p:cNvPr id="121" name="Shape 121"/>
            <p:cNvSpPr/>
            <p:nvPr/>
          </p:nvSpPr>
          <p:spPr>
            <a:xfrm>
              <a:off x="26904" y="-46537"/>
              <a:ext cx="24406392" cy="11221231"/>
            </a:xfrm>
            <a:prstGeom prst="rect">
              <a:avLst/>
            </a:prstGeom>
            <a:solidFill>
              <a:srgbClr val="000000">
                <a:alpha val="39844"/>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3" name="Shape 123"/>
            <p:cNvSpPr/>
            <p:nvPr/>
          </p:nvSpPr>
          <p:spPr>
            <a:xfrm>
              <a:off x="14845728" y="12508777"/>
              <a:ext cx="901890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Universidad Magallanes, Public Domain Mark 1.0, </a:t>
              </a:r>
            </a:p>
            <a:p>
              <a:pPr algn="r">
                <a:defRPr sz="2000" b="0">
                  <a:solidFill>
                    <a:srgbClr val="919191"/>
                  </a:solidFill>
                  <a:latin typeface="Montserrat Medium"/>
                  <a:ea typeface="Montserrat Medium"/>
                  <a:cs typeface="Montserrat Medium"/>
                  <a:sym typeface="Montserrat Medium"/>
                </a:defRPr>
              </a:pPr>
              <a:r>
                <a:t>https://www.flickr.com/photos/umag/33152726634/</a:t>
              </a:r>
            </a:p>
          </p:txBody>
        </p:sp>
        <p:sp>
          <p:nvSpPr>
            <p:cNvPr id="124" name="Shape 124"/>
            <p:cNvSpPr/>
            <p:nvPr/>
          </p:nvSpPr>
          <p:spPr>
            <a:xfrm>
              <a:off x="-11907" y="1730111"/>
              <a:ext cx="11850733"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5" name="Shape 125"/>
            <p:cNvSpPr/>
            <p:nvPr/>
          </p:nvSpPr>
          <p:spPr>
            <a:xfrm rot="5400000">
              <a:off x="11318400" y="225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Shape 126"/>
            <p:cNvSpPr/>
            <p:nvPr/>
          </p:nvSpPr>
          <p:spPr>
            <a:xfrm>
              <a:off x="643885" y="941518"/>
              <a:ext cx="801508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Focus</a:t>
              </a:r>
            </a:p>
          </p:txBody>
        </p:sp>
        <p:sp>
          <p:nvSpPr>
            <p:cNvPr id="127" name="Shape 127"/>
            <p:cNvSpPr/>
            <p:nvPr/>
          </p:nvSpPr>
          <p:spPr>
            <a:xfrm>
              <a:off x="1205292" y="7275075"/>
              <a:ext cx="11372138" cy="2073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5700" i="1">
                  <a:solidFill>
                    <a:srgbClr val="FFFFFF"/>
                  </a:solidFill>
                  <a:latin typeface="Palatino"/>
                  <a:ea typeface="Palatino"/>
                  <a:cs typeface="Palatino"/>
                  <a:sym typeface="Palatino"/>
                </a:defRPr>
              </a:pPr>
              <a:r>
                <a:t>Gaining insights by observing and</a:t>
              </a:r>
            </a:p>
            <a:p>
              <a:pPr algn="l">
                <a:defRPr sz="5700" i="1">
                  <a:solidFill>
                    <a:srgbClr val="FFFFFF"/>
                  </a:solidFill>
                  <a:latin typeface="Palatino"/>
                  <a:ea typeface="Palatino"/>
                  <a:cs typeface="Palatino"/>
                  <a:sym typeface="Palatino"/>
                </a:defRPr>
              </a:pPr>
              <a:r>
                <a:t> listening to group discussions </a:t>
              </a:r>
            </a:p>
          </p:txBody>
        </p:sp>
        <p:sp>
          <p:nvSpPr>
            <p:cNvPr id="128" name="Shape 128"/>
            <p:cNvSpPr/>
            <p:nvPr/>
          </p:nvSpPr>
          <p:spPr>
            <a:xfrm>
              <a:off x="8240" y="449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9" name="Shape 129"/>
            <p:cNvSpPr/>
            <p:nvPr/>
          </p:nvSpPr>
          <p:spPr>
            <a:xfrm rot="5400000">
              <a:off x="9838800" y="502200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0" name="Shape 130"/>
            <p:cNvSpPr/>
            <p:nvPr/>
          </p:nvSpPr>
          <p:spPr>
            <a:xfrm>
              <a:off x="504899" y="35130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Groups</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3D37A3-B3B0-0944-99ED-7449E395C73F}"/>
              </a:ext>
            </a:extLst>
          </p:cNvPr>
          <p:cNvGrpSpPr/>
          <p:nvPr/>
        </p:nvGrpSpPr>
        <p:grpSpPr>
          <a:xfrm>
            <a:off x="-36937" y="720955"/>
            <a:ext cx="24457874" cy="13025113"/>
            <a:chOff x="-36937" y="720955"/>
            <a:chExt cx="24457874" cy="13025113"/>
          </a:xfrm>
        </p:grpSpPr>
        <p:pic>
          <p:nvPicPr>
            <p:cNvPr id="331"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32"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333" name="Shape 333"/>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4" name="Shape 334"/>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335" name="Shape 335"/>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336" name="Shape 336"/>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337" name="Shape 337"/>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004C83-98D7-D34D-8B86-07DE8EF91A7C}"/>
              </a:ext>
            </a:extLst>
          </p:cNvPr>
          <p:cNvGrpSpPr/>
          <p:nvPr/>
        </p:nvGrpSpPr>
        <p:grpSpPr>
          <a:xfrm>
            <a:off x="-254236" y="-375470"/>
            <a:ext cx="24118870" cy="13484323"/>
            <a:chOff x="-254236" y="-375470"/>
            <a:chExt cx="24118870" cy="13484323"/>
          </a:xfrm>
        </p:grpSpPr>
        <p:sp>
          <p:nvSpPr>
            <p:cNvPr id="132" name="Shape 132"/>
            <p:cNvSpPr/>
            <p:nvPr/>
          </p:nvSpPr>
          <p:spPr>
            <a:xfrm>
              <a:off x="5037" y="-375470"/>
              <a:ext cx="17058978" cy="5562601"/>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3" name="Shape 133"/>
            <p:cNvSpPr/>
            <p:nvPr/>
          </p:nvSpPr>
          <p:spPr>
            <a:xfrm rot="5400000">
              <a:off x="15628357" y="1429342"/>
              <a:ext cx="5169185" cy="22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4" name="Shape 134"/>
            <p:cNvSpPr/>
            <p:nvPr/>
          </p:nvSpPr>
          <p:spPr>
            <a:xfrm>
              <a:off x="-254236" y="108340"/>
              <a:ext cx="14122636" cy="492442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3" algn="l" defTabSz="642937">
                <a:defRPr sz="16000" b="0" spc="-319">
                  <a:solidFill>
                    <a:srgbClr val="EE5150"/>
                  </a:solidFill>
                  <a:latin typeface="Montserrat Bold"/>
                  <a:ea typeface="Montserrat Bold"/>
                  <a:cs typeface="Montserrat Bold"/>
                  <a:sym typeface="Montserrat Bold"/>
                </a:defRPr>
              </a:pPr>
              <a:r>
                <a:rPr dirty="0"/>
                <a:t>Focus</a:t>
              </a:r>
              <a:r>
                <a:rPr lang="en-AU" dirty="0"/>
                <a:t> 	</a:t>
              </a:r>
              <a:r>
                <a:rPr dirty="0"/>
                <a:t>Groups</a:t>
              </a:r>
            </a:p>
          </p:txBody>
        </p:sp>
        <p:sp>
          <p:nvSpPr>
            <p:cNvPr id="135" name="Shape 135"/>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
        <p:nvSpPr>
          <p:cNvPr id="136" name="Shape 136"/>
          <p:cNvSpPr/>
          <p:nvPr/>
        </p:nvSpPr>
        <p:spPr>
          <a:xfrm>
            <a:off x="688027" y="5976336"/>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153" name="Shape 153"/>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 </a:t>
            </a:r>
          </a:p>
        </p:txBody>
      </p:sp>
      <p:sp>
        <p:nvSpPr>
          <p:cNvPr id="154" name="Shape 154"/>
          <p:cNvSpPr/>
          <p:nvPr/>
        </p:nvSpPr>
        <p:spPr>
          <a:xfrm>
            <a:off x="153602"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55" name="Shape 155"/>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63" name="Shape 163"/>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a:t>
            </a:r>
          </a:p>
        </p:txBody>
      </p:sp>
      <p:sp>
        <p:nvSpPr>
          <p:cNvPr id="165" name="Shape 165"/>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grpSp>
        <p:nvGrpSpPr>
          <p:cNvPr id="2" name="Group 1">
            <a:extLst>
              <a:ext uri="{FF2B5EF4-FFF2-40B4-BE49-F238E27FC236}">
                <a16:creationId xmlns:a16="http://schemas.microsoft.com/office/drawing/2014/main" id="{51DA92A5-3427-254C-AA34-E2AB8C2A3997}"/>
              </a:ext>
            </a:extLst>
          </p:cNvPr>
          <p:cNvGrpSpPr/>
          <p:nvPr/>
        </p:nvGrpSpPr>
        <p:grpSpPr>
          <a:xfrm>
            <a:off x="-11907" y="-353882"/>
            <a:ext cx="24474866" cy="13615135"/>
            <a:chOff x="-11907" y="-353882"/>
            <a:chExt cx="24474866" cy="13615135"/>
          </a:xfrm>
        </p:grpSpPr>
        <p:pic>
          <p:nvPicPr>
            <p:cNvPr id="138" name="Focus groups .jpg"/>
            <p:cNvPicPr>
              <a:picLocks noChangeAspect="1"/>
            </p:cNvPicPr>
            <p:nvPr/>
          </p:nvPicPr>
          <p:blipFill>
            <a:blip r:embed="rId2"/>
            <a:srcRect t="29768" b="29768"/>
            <a:stretch>
              <a:fillRect/>
            </a:stretch>
          </p:blipFill>
          <p:spPr>
            <a:xfrm>
              <a:off x="1212" y="-9608"/>
              <a:ext cx="19473580" cy="5909701"/>
            </a:xfrm>
            <a:prstGeom prst="rect">
              <a:avLst/>
            </a:prstGeom>
            <a:ln w="12700">
              <a:miter lim="400000"/>
            </a:ln>
          </p:spPr>
        </p:pic>
        <p:sp>
          <p:nvSpPr>
            <p:cNvPr id="139" name="Shape 13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0" name="Shape 140"/>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1" name="Shape 14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64</a:t>
              </a:r>
            </a:p>
          </p:txBody>
        </p:sp>
        <p:sp>
          <p:nvSpPr>
            <p:cNvPr id="143" name="Shape 143"/>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real data by conducting a short focus group. Follow the basic script, but pursue interesting leads by keeping the conversation flowing. Use provided template (p.176) to take notes. Focus on your own design problem, or follow the ‘Supermarket of the Future’ brief (p.143). </a:t>
              </a:r>
            </a:p>
          </p:txBody>
        </p:sp>
        <p:sp>
          <p:nvSpPr>
            <p:cNvPr id="144" name="Shape 144"/>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6" name="Shape 146"/>
            <p:cNvSpPr/>
            <p:nvPr/>
          </p:nvSpPr>
          <p:spPr>
            <a:xfrm>
              <a:off x="17833146" y="3325858"/>
              <a:ext cx="638873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A partner, 4–6 participants,</a:t>
              </a:r>
            </a:p>
            <a:p>
              <a:pPr marR="254000" algn="r">
                <a:defRPr sz="3000" b="0">
                  <a:solidFill>
                    <a:srgbClr val="FFFFFF"/>
                  </a:solidFill>
                  <a:latin typeface="Montserrat Bold"/>
                  <a:ea typeface="Montserrat Bold"/>
                  <a:cs typeface="Montserrat Bold"/>
                  <a:sym typeface="Montserrat Bold"/>
                </a:defRPr>
              </a:pPr>
              <a:r>
                <a:t> pen, paper, </a:t>
              </a:r>
            </a:p>
            <a:p>
              <a:pPr marR="254000" algn="r">
                <a:defRPr sz="3000" b="0">
                  <a:solidFill>
                    <a:srgbClr val="FFFFFF"/>
                  </a:solidFill>
                  <a:latin typeface="Montserrat Bold"/>
                  <a:ea typeface="Montserrat Bold"/>
                  <a:cs typeface="Montserrat Bold"/>
                  <a:sym typeface="Montserrat Bold"/>
                </a:defRPr>
              </a:pPr>
              <a:r>
                <a:t>audio/video recorder (optional) </a:t>
              </a:r>
            </a:p>
          </p:txBody>
        </p:sp>
        <p:sp>
          <p:nvSpPr>
            <p:cNvPr id="147" name="Shape 147"/>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Shape 148"/>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9" name="Shape 149"/>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50" name="Shape 150"/>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51" name="Shape 151"/>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6" name="Shape 156"/>
            <p:cNvSpPr/>
            <p:nvPr/>
          </p:nvSpPr>
          <p:spPr>
            <a:xfrm>
              <a:off x="-11907" y="460111"/>
              <a:ext cx="882304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57" name="Shape 157"/>
            <p:cNvSpPr/>
            <p:nvPr/>
          </p:nvSpPr>
          <p:spPr>
            <a:xfrm rot="5400000">
              <a:off x="8280771"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8" name="Shape 158"/>
            <p:cNvSpPr/>
            <p:nvPr/>
          </p:nvSpPr>
          <p:spPr>
            <a:xfrm>
              <a:off x="504899" y="-353882"/>
              <a:ext cx="77894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Focus</a:t>
              </a:r>
            </a:p>
          </p:txBody>
        </p:sp>
        <p:sp>
          <p:nvSpPr>
            <p:cNvPr id="159" name="Shape 159"/>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60" name="Shape 160"/>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1" name="Shape 161"/>
            <p:cNvSpPr/>
            <p:nvPr/>
          </p:nvSpPr>
          <p:spPr>
            <a:xfrm>
              <a:off x="504899" y="22430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Groups</a:t>
              </a:r>
            </a:p>
          </p:txBody>
        </p:sp>
        <p:sp>
          <p:nvSpPr>
            <p:cNvPr id="162" name="Shape 162"/>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64" name="Shape 164"/>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66" name="Shape 166"/>
            <p:cNvSpPr/>
            <p:nvPr/>
          </p:nvSpPr>
          <p:spPr>
            <a:xfrm>
              <a:off x="14845728" y="12508777"/>
              <a:ext cx="901890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Universidad Magallanes, Public Domain Mark 1.0, </a:t>
              </a:r>
            </a:p>
            <a:p>
              <a:pPr algn="r">
                <a:defRPr sz="2000" b="0">
                  <a:solidFill>
                    <a:srgbClr val="919191"/>
                  </a:solidFill>
                  <a:latin typeface="Montserrat Medium"/>
                  <a:ea typeface="Montserrat Medium"/>
                  <a:cs typeface="Montserrat Medium"/>
                  <a:sym typeface="Montserrat Medium"/>
                </a:defRPr>
              </a:pPr>
              <a:r>
                <a:t>https://www.flickr.com/photos/umag/33152726634/</a:t>
              </a:r>
            </a:p>
          </p:txBody>
        </p:sp>
      </p:grpSp>
      <p:sp>
        <p:nvSpPr>
          <p:cNvPr id="167" name="Shape 167"/>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184" name="Shape 184"/>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 </a:t>
            </a:r>
          </a:p>
        </p:txBody>
      </p:sp>
      <p:sp>
        <p:nvSpPr>
          <p:cNvPr id="185" name="Shape 185"/>
          <p:cNvSpPr/>
          <p:nvPr/>
        </p:nvSpPr>
        <p:spPr>
          <a:xfrm>
            <a:off x="4121628" y="10987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86" name="Shape 186"/>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94" name="Shape 194"/>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a:t>
            </a:r>
          </a:p>
        </p:txBody>
      </p:sp>
      <p:sp>
        <p:nvSpPr>
          <p:cNvPr id="196" name="Shape 196"/>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sp>
        <p:nvSpPr>
          <p:cNvPr id="198" name="Shape 198"/>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grpSp>
        <p:nvGrpSpPr>
          <p:cNvPr id="2" name="Group 1">
            <a:extLst>
              <a:ext uri="{FF2B5EF4-FFF2-40B4-BE49-F238E27FC236}">
                <a16:creationId xmlns:a16="http://schemas.microsoft.com/office/drawing/2014/main" id="{7C32532E-88A1-8549-B4E7-90E7C59C8B66}"/>
              </a:ext>
            </a:extLst>
          </p:cNvPr>
          <p:cNvGrpSpPr/>
          <p:nvPr/>
        </p:nvGrpSpPr>
        <p:grpSpPr>
          <a:xfrm>
            <a:off x="-11907" y="-353882"/>
            <a:ext cx="24474866" cy="13615135"/>
            <a:chOff x="-11907" y="-353882"/>
            <a:chExt cx="24474866" cy="13615135"/>
          </a:xfrm>
        </p:grpSpPr>
        <p:pic>
          <p:nvPicPr>
            <p:cNvPr id="169" name="Focus groups .jpg"/>
            <p:cNvPicPr>
              <a:picLocks noChangeAspect="1"/>
            </p:cNvPicPr>
            <p:nvPr/>
          </p:nvPicPr>
          <p:blipFill>
            <a:blip r:embed="rId2"/>
            <a:srcRect t="29768" b="29768"/>
            <a:stretch>
              <a:fillRect/>
            </a:stretch>
          </p:blipFill>
          <p:spPr>
            <a:xfrm>
              <a:off x="1212" y="-9608"/>
              <a:ext cx="19473580" cy="5909701"/>
            </a:xfrm>
            <a:prstGeom prst="rect">
              <a:avLst/>
            </a:prstGeom>
            <a:ln w="12700">
              <a:miter lim="400000"/>
            </a:ln>
          </p:spPr>
        </p:pic>
        <p:sp>
          <p:nvSpPr>
            <p:cNvPr id="170" name="Shape 170"/>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2" name="Shape 172"/>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4" name="Shape 174"/>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real data by conducting a short focus group. Follow the basic script, but pursue interesting leads by keeping the conversation flowing. Use provided template (p.176) to take notes. Focus on your own design problem, or follow the ‘Supermarket of the Future’ brief (p.143). </a:t>
              </a:r>
            </a:p>
          </p:txBody>
        </p:sp>
        <p:sp>
          <p:nvSpPr>
            <p:cNvPr id="176" name="Shape 176"/>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8" name="Shape 178"/>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9" name="Shape 179"/>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80" name="Shape 180"/>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81" name="Shape 181"/>
            <p:cNvSpPr/>
            <p:nvPr/>
          </p:nvSpPr>
          <p:spPr>
            <a:xfrm>
              <a:off x="5446239"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82" name="Shape 182"/>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87" name="Shape 187"/>
            <p:cNvSpPr/>
            <p:nvPr/>
          </p:nvSpPr>
          <p:spPr>
            <a:xfrm>
              <a:off x="-11907" y="460111"/>
              <a:ext cx="882304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88" name="Shape 188"/>
            <p:cNvSpPr/>
            <p:nvPr/>
          </p:nvSpPr>
          <p:spPr>
            <a:xfrm rot="5400000">
              <a:off x="8280771"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0" name="Shape 190"/>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91" name="Shape 191"/>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3" name="Shape 193"/>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95" name="Shape 195"/>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97" name="Shape 197"/>
            <p:cNvSpPr/>
            <p:nvPr/>
          </p:nvSpPr>
          <p:spPr>
            <a:xfrm>
              <a:off x="14845728" y="12508777"/>
              <a:ext cx="901890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Universidad Magallanes, Public Domain Mark 1.0, </a:t>
              </a:r>
            </a:p>
            <a:p>
              <a:pPr algn="r">
                <a:defRPr sz="2000" b="0">
                  <a:solidFill>
                    <a:srgbClr val="919191"/>
                  </a:solidFill>
                  <a:latin typeface="Montserrat Medium"/>
                  <a:ea typeface="Montserrat Medium"/>
                  <a:cs typeface="Montserrat Medium"/>
                  <a:sym typeface="Montserrat Medium"/>
                </a:defRPr>
              </a:pPr>
              <a:r>
                <a:t>https://www.flickr.com/photos/umag/33152726634/</a:t>
              </a:r>
            </a:p>
          </p:txBody>
        </p:sp>
        <p:sp>
          <p:nvSpPr>
            <p:cNvPr id="32" name="Shape 140">
              <a:extLst>
                <a:ext uri="{FF2B5EF4-FFF2-40B4-BE49-F238E27FC236}">
                  <a16:creationId xmlns:a16="http://schemas.microsoft.com/office/drawing/2014/main" id="{DEDB1523-7107-D245-9D5F-DC66069F9F1E}"/>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7F29DF4A-78F5-0D4D-A7E2-5FD2D0EF0E75}"/>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64</a:t>
              </a:r>
            </a:p>
          </p:txBody>
        </p:sp>
        <p:sp>
          <p:nvSpPr>
            <p:cNvPr id="34" name="Shape 144">
              <a:extLst>
                <a:ext uri="{FF2B5EF4-FFF2-40B4-BE49-F238E27FC236}">
                  <a16:creationId xmlns:a16="http://schemas.microsoft.com/office/drawing/2014/main" id="{731EF6CD-90F5-9746-9E37-9932E3D7786A}"/>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58">
              <a:extLst>
                <a:ext uri="{FF2B5EF4-FFF2-40B4-BE49-F238E27FC236}">
                  <a16:creationId xmlns:a16="http://schemas.microsoft.com/office/drawing/2014/main" id="{483297D8-154D-0649-8DC5-4007612544A8}"/>
                </a:ext>
              </a:extLst>
            </p:cNvPr>
            <p:cNvSpPr/>
            <p:nvPr/>
          </p:nvSpPr>
          <p:spPr>
            <a:xfrm>
              <a:off x="504899" y="-353882"/>
              <a:ext cx="77894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Focus</a:t>
              </a:r>
            </a:p>
          </p:txBody>
        </p:sp>
        <p:sp>
          <p:nvSpPr>
            <p:cNvPr id="36" name="Shape 161">
              <a:extLst>
                <a:ext uri="{FF2B5EF4-FFF2-40B4-BE49-F238E27FC236}">
                  <a16:creationId xmlns:a16="http://schemas.microsoft.com/office/drawing/2014/main" id="{124B4876-2246-9945-999F-93E02CC8B855}"/>
                </a:ext>
              </a:extLst>
            </p:cNvPr>
            <p:cNvSpPr/>
            <p:nvPr/>
          </p:nvSpPr>
          <p:spPr>
            <a:xfrm>
              <a:off x="504899" y="22430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Groups</a:t>
              </a:r>
            </a:p>
          </p:txBody>
        </p:sp>
        <p:sp>
          <p:nvSpPr>
            <p:cNvPr id="177" name="Shape 177"/>
            <p:cNvSpPr/>
            <p:nvPr/>
          </p:nvSpPr>
          <p:spPr>
            <a:xfrm>
              <a:off x="17833146" y="3325858"/>
              <a:ext cx="638873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4–6 participants,</a:t>
              </a:r>
            </a:p>
            <a:p>
              <a:pPr marR="254000" algn="r">
                <a:defRPr sz="3000" b="0">
                  <a:solidFill>
                    <a:srgbClr val="FFFFFF"/>
                  </a:solidFill>
                  <a:latin typeface="Montserrat Bold"/>
                  <a:ea typeface="Montserrat Bold"/>
                  <a:cs typeface="Montserrat Bold"/>
                  <a:sym typeface="Montserrat Bold"/>
                </a:defRPr>
              </a:pPr>
              <a:r>
                <a:rPr dirty="0"/>
                <a:t> pen, paper, </a:t>
              </a:r>
            </a:p>
            <a:p>
              <a:pPr marR="254000" algn="r">
                <a:defRPr sz="3000" b="0">
                  <a:solidFill>
                    <a:srgbClr val="FFFFFF"/>
                  </a:solidFill>
                  <a:latin typeface="Montserrat Bold"/>
                  <a:ea typeface="Montserrat Bold"/>
                  <a:cs typeface="Montserrat Bold"/>
                  <a:sym typeface="Montserrat Bold"/>
                </a:defRPr>
              </a:pPr>
              <a:r>
                <a:rPr dirty="0"/>
                <a:t>audio/video recorder (optional) </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215" name="Shape 215"/>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 </a:t>
            </a:r>
          </a:p>
        </p:txBody>
      </p:sp>
      <p:sp>
        <p:nvSpPr>
          <p:cNvPr id="216" name="Shape 216"/>
          <p:cNvSpPr/>
          <p:nvPr/>
        </p:nvSpPr>
        <p:spPr>
          <a:xfrm>
            <a:off x="8089653"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17" name="Shape 217"/>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25" name="Shape 225"/>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a:t>
            </a:r>
          </a:p>
        </p:txBody>
      </p:sp>
      <p:sp>
        <p:nvSpPr>
          <p:cNvPr id="227" name="Shape 227"/>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sp>
        <p:nvSpPr>
          <p:cNvPr id="229" name="Shape 229"/>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grpSp>
        <p:nvGrpSpPr>
          <p:cNvPr id="2" name="Group 1">
            <a:extLst>
              <a:ext uri="{FF2B5EF4-FFF2-40B4-BE49-F238E27FC236}">
                <a16:creationId xmlns:a16="http://schemas.microsoft.com/office/drawing/2014/main" id="{A7CA6525-071F-8A42-8501-43784C3B7596}"/>
              </a:ext>
            </a:extLst>
          </p:cNvPr>
          <p:cNvGrpSpPr/>
          <p:nvPr/>
        </p:nvGrpSpPr>
        <p:grpSpPr>
          <a:xfrm>
            <a:off x="-11907" y="-353882"/>
            <a:ext cx="24474866" cy="13615135"/>
            <a:chOff x="-11907" y="-353882"/>
            <a:chExt cx="24474866" cy="13615135"/>
          </a:xfrm>
        </p:grpSpPr>
        <p:pic>
          <p:nvPicPr>
            <p:cNvPr id="200" name="Focus groups .jpg"/>
            <p:cNvPicPr>
              <a:picLocks noChangeAspect="1"/>
            </p:cNvPicPr>
            <p:nvPr/>
          </p:nvPicPr>
          <p:blipFill>
            <a:blip r:embed="rId2"/>
            <a:srcRect t="29768" b="29768"/>
            <a:stretch>
              <a:fillRect/>
            </a:stretch>
          </p:blipFill>
          <p:spPr>
            <a:xfrm>
              <a:off x="1212" y="-9608"/>
              <a:ext cx="19473580" cy="5909701"/>
            </a:xfrm>
            <a:prstGeom prst="rect">
              <a:avLst/>
            </a:prstGeom>
            <a:ln w="12700">
              <a:miter lim="400000"/>
            </a:ln>
          </p:spPr>
        </p:pic>
        <p:sp>
          <p:nvSpPr>
            <p:cNvPr id="201" name="Shape 201"/>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3" name="Shape 203"/>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5" name="Shape 205"/>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real data by conducting a short focus group. Follow the basic script, but pursue interesting leads by keeping the conversation flowing. Use provided template (p.176) to take notes. Focus on your own design problem, or follow the ‘Supermarket of the Future’ brief (p.143). </a:t>
              </a:r>
            </a:p>
          </p:txBody>
        </p:sp>
        <p:sp>
          <p:nvSpPr>
            <p:cNvPr id="207" name="Shape 207"/>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09" name="Shape 209"/>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0" name="Shape 210"/>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11" name="Shape 211"/>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12" name="Shape 212"/>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13" name="Shape 213"/>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18" name="Shape 218"/>
            <p:cNvSpPr/>
            <p:nvPr/>
          </p:nvSpPr>
          <p:spPr>
            <a:xfrm>
              <a:off x="-11907" y="460111"/>
              <a:ext cx="882304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19" name="Shape 219"/>
            <p:cNvSpPr/>
            <p:nvPr/>
          </p:nvSpPr>
          <p:spPr>
            <a:xfrm rot="5400000">
              <a:off x="8280771"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1" name="Shape 221"/>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2" name="Shape 222"/>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4" name="Shape 224"/>
            <p:cNvSpPr/>
            <p:nvPr/>
          </p:nvSpPr>
          <p:spPr>
            <a:xfrm>
              <a:off x="9414264"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26" name="Shape 226"/>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28" name="Shape 228"/>
            <p:cNvSpPr/>
            <p:nvPr/>
          </p:nvSpPr>
          <p:spPr>
            <a:xfrm>
              <a:off x="14845728" y="12508777"/>
              <a:ext cx="901890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Universidad Magallanes, Public Domain Mark 1.0, </a:t>
              </a:r>
            </a:p>
            <a:p>
              <a:pPr algn="r">
                <a:defRPr sz="2000" b="0">
                  <a:solidFill>
                    <a:srgbClr val="919191"/>
                  </a:solidFill>
                  <a:latin typeface="Montserrat Medium"/>
                  <a:ea typeface="Montserrat Medium"/>
                  <a:cs typeface="Montserrat Medium"/>
                  <a:sym typeface="Montserrat Medium"/>
                </a:defRPr>
              </a:pPr>
              <a:r>
                <a:t>https://www.flickr.com/photos/umag/33152726634/</a:t>
              </a:r>
            </a:p>
          </p:txBody>
        </p:sp>
        <p:sp>
          <p:nvSpPr>
            <p:cNvPr id="32" name="Shape 140">
              <a:extLst>
                <a:ext uri="{FF2B5EF4-FFF2-40B4-BE49-F238E27FC236}">
                  <a16:creationId xmlns:a16="http://schemas.microsoft.com/office/drawing/2014/main" id="{F97E7316-AE54-3B49-9664-37FE45AFC29F}"/>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AC2901A5-39C3-8041-B9A9-411A99EDC234}"/>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64</a:t>
              </a:r>
            </a:p>
          </p:txBody>
        </p:sp>
        <p:sp>
          <p:nvSpPr>
            <p:cNvPr id="34" name="Shape 144">
              <a:extLst>
                <a:ext uri="{FF2B5EF4-FFF2-40B4-BE49-F238E27FC236}">
                  <a16:creationId xmlns:a16="http://schemas.microsoft.com/office/drawing/2014/main" id="{0F2888DC-3B43-0F49-9F2A-660203F03B30}"/>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58">
              <a:extLst>
                <a:ext uri="{FF2B5EF4-FFF2-40B4-BE49-F238E27FC236}">
                  <a16:creationId xmlns:a16="http://schemas.microsoft.com/office/drawing/2014/main" id="{FEE0FD3E-C714-8F45-B3AD-F2FBE3353F4A}"/>
                </a:ext>
              </a:extLst>
            </p:cNvPr>
            <p:cNvSpPr/>
            <p:nvPr/>
          </p:nvSpPr>
          <p:spPr>
            <a:xfrm>
              <a:off x="504899" y="-353882"/>
              <a:ext cx="77894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Focus</a:t>
              </a:r>
            </a:p>
          </p:txBody>
        </p:sp>
        <p:sp>
          <p:nvSpPr>
            <p:cNvPr id="36" name="Shape 161">
              <a:extLst>
                <a:ext uri="{FF2B5EF4-FFF2-40B4-BE49-F238E27FC236}">
                  <a16:creationId xmlns:a16="http://schemas.microsoft.com/office/drawing/2014/main" id="{BBBF87DE-ABD4-2E41-BB57-F6984A295C11}"/>
                </a:ext>
              </a:extLst>
            </p:cNvPr>
            <p:cNvSpPr/>
            <p:nvPr/>
          </p:nvSpPr>
          <p:spPr>
            <a:xfrm>
              <a:off x="504899" y="22430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Groups</a:t>
              </a:r>
            </a:p>
          </p:txBody>
        </p:sp>
        <p:sp>
          <p:nvSpPr>
            <p:cNvPr id="208" name="Shape 208"/>
            <p:cNvSpPr/>
            <p:nvPr/>
          </p:nvSpPr>
          <p:spPr>
            <a:xfrm>
              <a:off x="17833146" y="3325858"/>
              <a:ext cx="638873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4–6 participants,</a:t>
              </a:r>
            </a:p>
            <a:p>
              <a:pPr marR="254000" algn="r">
                <a:defRPr sz="3000" b="0">
                  <a:solidFill>
                    <a:srgbClr val="FFFFFF"/>
                  </a:solidFill>
                  <a:latin typeface="Montserrat Bold"/>
                  <a:ea typeface="Montserrat Bold"/>
                  <a:cs typeface="Montserrat Bold"/>
                  <a:sym typeface="Montserrat Bold"/>
                </a:defRPr>
              </a:pPr>
              <a:r>
                <a:rPr dirty="0"/>
                <a:t> pen, paper, </a:t>
              </a:r>
            </a:p>
            <a:p>
              <a:pPr marR="254000" algn="r">
                <a:defRPr sz="3000" b="0">
                  <a:solidFill>
                    <a:srgbClr val="FFFFFF"/>
                  </a:solidFill>
                  <a:latin typeface="Montserrat Bold"/>
                  <a:ea typeface="Montserrat Bold"/>
                  <a:cs typeface="Montserrat Bold"/>
                  <a:sym typeface="Montserrat Bold"/>
                </a:defRPr>
              </a:pPr>
              <a:r>
                <a:rPr dirty="0"/>
                <a:t>audio/video recorder (optional) </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246" name="Shape 246"/>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 </a:t>
            </a:r>
          </a:p>
        </p:txBody>
      </p:sp>
      <p:sp>
        <p:nvSpPr>
          <p:cNvPr id="247" name="Shape 247"/>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55" name="Shape 255"/>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a:t>
            </a:r>
          </a:p>
        </p:txBody>
      </p:sp>
      <p:sp>
        <p:nvSpPr>
          <p:cNvPr id="257" name="Shape 257"/>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sp>
        <p:nvSpPr>
          <p:cNvPr id="259" name="Shape 259"/>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grpSp>
        <p:nvGrpSpPr>
          <p:cNvPr id="2" name="Group 1">
            <a:extLst>
              <a:ext uri="{FF2B5EF4-FFF2-40B4-BE49-F238E27FC236}">
                <a16:creationId xmlns:a16="http://schemas.microsoft.com/office/drawing/2014/main" id="{3893A008-853F-FD45-8989-E5C90F30EE02}"/>
              </a:ext>
            </a:extLst>
          </p:cNvPr>
          <p:cNvGrpSpPr/>
          <p:nvPr/>
        </p:nvGrpSpPr>
        <p:grpSpPr>
          <a:xfrm>
            <a:off x="-11907" y="-353882"/>
            <a:ext cx="24474866" cy="13615135"/>
            <a:chOff x="-11907" y="-353882"/>
            <a:chExt cx="24474866" cy="13615135"/>
          </a:xfrm>
        </p:grpSpPr>
        <p:pic>
          <p:nvPicPr>
            <p:cNvPr id="231" name="Focus groups .jpg"/>
            <p:cNvPicPr>
              <a:picLocks noChangeAspect="1"/>
            </p:cNvPicPr>
            <p:nvPr/>
          </p:nvPicPr>
          <p:blipFill>
            <a:blip r:embed="rId2"/>
            <a:srcRect t="29768" b="29768"/>
            <a:stretch>
              <a:fillRect/>
            </a:stretch>
          </p:blipFill>
          <p:spPr>
            <a:xfrm>
              <a:off x="1212" y="-9608"/>
              <a:ext cx="19473580" cy="5909701"/>
            </a:xfrm>
            <a:prstGeom prst="rect">
              <a:avLst/>
            </a:prstGeom>
            <a:ln w="12700">
              <a:miter lim="400000"/>
            </a:ln>
          </p:spPr>
        </p:pic>
        <p:sp>
          <p:nvSpPr>
            <p:cNvPr id="232" name="Shape 232"/>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4" name="Shape 234"/>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6" name="Shape 236"/>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real data by conducting a short focus group. Follow the basic script, but pursue interesting leads by keeping the conversation flowing. Use provided template (p.176) to take notes. Focus on your own design problem, or follow the ‘Supermarket of the Future’ brief (p.143). </a:t>
              </a:r>
            </a:p>
          </p:txBody>
        </p:sp>
        <p:sp>
          <p:nvSpPr>
            <p:cNvPr id="238" name="Shape 238"/>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40" name="Shape 240"/>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1" name="Shape 241"/>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42" name="Shape 242"/>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43" name="Shape 243"/>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44" name="Shape 244"/>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48" name="Shape 248"/>
            <p:cNvSpPr/>
            <p:nvPr/>
          </p:nvSpPr>
          <p:spPr>
            <a:xfrm>
              <a:off x="-11907" y="460111"/>
              <a:ext cx="882304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49" name="Shape 249"/>
            <p:cNvSpPr/>
            <p:nvPr/>
          </p:nvSpPr>
          <p:spPr>
            <a:xfrm rot="5400000">
              <a:off x="8280771"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1" name="Shape 251"/>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2" name="Shape 252"/>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4" name="Shape 254"/>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56" name="Shape 256"/>
            <p:cNvSpPr/>
            <p:nvPr/>
          </p:nvSpPr>
          <p:spPr>
            <a:xfrm>
              <a:off x="13382290"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58" name="Shape 258"/>
            <p:cNvSpPr/>
            <p:nvPr/>
          </p:nvSpPr>
          <p:spPr>
            <a:xfrm>
              <a:off x="14845728" y="12508777"/>
              <a:ext cx="901890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Universidad Magallanes, Public Domain Mark 1.0, </a:t>
              </a:r>
            </a:p>
            <a:p>
              <a:pPr algn="r">
                <a:defRPr sz="2000" b="0">
                  <a:solidFill>
                    <a:srgbClr val="919191"/>
                  </a:solidFill>
                  <a:latin typeface="Montserrat Medium"/>
                  <a:ea typeface="Montserrat Medium"/>
                  <a:cs typeface="Montserrat Medium"/>
                  <a:sym typeface="Montserrat Medium"/>
                </a:defRPr>
              </a:pPr>
              <a:r>
                <a:t>https://www.flickr.com/photos/umag/33152726634/</a:t>
              </a:r>
            </a:p>
          </p:txBody>
        </p:sp>
        <p:sp>
          <p:nvSpPr>
            <p:cNvPr id="32" name="Shape 140">
              <a:extLst>
                <a:ext uri="{FF2B5EF4-FFF2-40B4-BE49-F238E27FC236}">
                  <a16:creationId xmlns:a16="http://schemas.microsoft.com/office/drawing/2014/main" id="{CBAE8DED-4B14-AF4E-A373-70E5905ED3FE}"/>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87401327-C56A-B744-8AF7-FDEB0C1FDA95}"/>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64</a:t>
              </a:r>
            </a:p>
          </p:txBody>
        </p:sp>
        <p:sp>
          <p:nvSpPr>
            <p:cNvPr id="34" name="Shape 144">
              <a:extLst>
                <a:ext uri="{FF2B5EF4-FFF2-40B4-BE49-F238E27FC236}">
                  <a16:creationId xmlns:a16="http://schemas.microsoft.com/office/drawing/2014/main" id="{D7CFC268-E0CD-954B-BBA7-F993A6827BB3}"/>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58">
              <a:extLst>
                <a:ext uri="{FF2B5EF4-FFF2-40B4-BE49-F238E27FC236}">
                  <a16:creationId xmlns:a16="http://schemas.microsoft.com/office/drawing/2014/main" id="{0F78B1F4-AAE8-E44E-8046-16711BFCE980}"/>
                </a:ext>
              </a:extLst>
            </p:cNvPr>
            <p:cNvSpPr/>
            <p:nvPr/>
          </p:nvSpPr>
          <p:spPr>
            <a:xfrm>
              <a:off x="504899" y="-353882"/>
              <a:ext cx="77894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Focus</a:t>
              </a:r>
            </a:p>
          </p:txBody>
        </p:sp>
        <p:sp>
          <p:nvSpPr>
            <p:cNvPr id="36" name="Shape 161">
              <a:extLst>
                <a:ext uri="{FF2B5EF4-FFF2-40B4-BE49-F238E27FC236}">
                  <a16:creationId xmlns:a16="http://schemas.microsoft.com/office/drawing/2014/main" id="{2E5B0F0A-964C-E840-983A-0829D31257A4}"/>
                </a:ext>
              </a:extLst>
            </p:cNvPr>
            <p:cNvSpPr/>
            <p:nvPr/>
          </p:nvSpPr>
          <p:spPr>
            <a:xfrm>
              <a:off x="504899" y="22430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Groups</a:t>
              </a:r>
            </a:p>
          </p:txBody>
        </p:sp>
        <p:sp>
          <p:nvSpPr>
            <p:cNvPr id="239" name="Shape 239"/>
            <p:cNvSpPr/>
            <p:nvPr/>
          </p:nvSpPr>
          <p:spPr>
            <a:xfrm>
              <a:off x="17833146" y="3325858"/>
              <a:ext cx="638873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4–6 participants,</a:t>
              </a:r>
            </a:p>
            <a:p>
              <a:pPr marR="254000" algn="r">
                <a:defRPr sz="3000" b="0">
                  <a:solidFill>
                    <a:srgbClr val="FFFFFF"/>
                  </a:solidFill>
                  <a:latin typeface="Montserrat Bold"/>
                  <a:ea typeface="Montserrat Bold"/>
                  <a:cs typeface="Montserrat Bold"/>
                  <a:sym typeface="Montserrat Bold"/>
                </a:defRPr>
              </a:pPr>
              <a:r>
                <a:rPr dirty="0"/>
                <a:t> pen, paper, </a:t>
              </a:r>
            </a:p>
            <a:p>
              <a:pPr marR="254000" algn="r">
                <a:defRPr sz="3000" b="0">
                  <a:solidFill>
                    <a:srgbClr val="FFFFFF"/>
                  </a:solidFill>
                  <a:latin typeface="Montserrat Bold"/>
                  <a:ea typeface="Montserrat Bold"/>
                  <a:cs typeface="Montserrat Bold"/>
                  <a:sym typeface="Montserrat Bold"/>
                </a:defRPr>
              </a:pPr>
              <a:r>
                <a:rPr dirty="0"/>
                <a:t>audio/video recorder (optional) </a:t>
              </a:r>
            </a:p>
          </p:txBody>
        </p:sp>
      </p:grpSp>
      <p:sp>
        <p:nvSpPr>
          <p:cNvPr id="260" name="Shape 260"/>
          <p:cNvSpPr/>
          <p:nvPr/>
        </p:nvSpPr>
        <p:spPr>
          <a:xfrm>
            <a:off x="12057678" y="110254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277" name="Shape 277"/>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 </a:t>
            </a:r>
          </a:p>
        </p:txBody>
      </p:sp>
      <p:sp>
        <p:nvSpPr>
          <p:cNvPr id="278" name="Shape 278"/>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86" name="Shape 286"/>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a:t>
            </a:r>
          </a:p>
        </p:txBody>
      </p:sp>
      <p:sp>
        <p:nvSpPr>
          <p:cNvPr id="288" name="Shape 288"/>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sp>
        <p:nvSpPr>
          <p:cNvPr id="290" name="Shape 290"/>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grpSp>
        <p:nvGrpSpPr>
          <p:cNvPr id="2" name="Group 1">
            <a:extLst>
              <a:ext uri="{FF2B5EF4-FFF2-40B4-BE49-F238E27FC236}">
                <a16:creationId xmlns:a16="http://schemas.microsoft.com/office/drawing/2014/main" id="{393D2EFE-8BEB-6A4A-AAA8-A10CB2B4E1AA}"/>
              </a:ext>
            </a:extLst>
          </p:cNvPr>
          <p:cNvGrpSpPr/>
          <p:nvPr/>
        </p:nvGrpSpPr>
        <p:grpSpPr>
          <a:xfrm>
            <a:off x="-11907" y="-353882"/>
            <a:ext cx="24474866" cy="13615135"/>
            <a:chOff x="-11907" y="-353882"/>
            <a:chExt cx="24474866" cy="13615135"/>
          </a:xfrm>
        </p:grpSpPr>
        <p:pic>
          <p:nvPicPr>
            <p:cNvPr id="262" name="Focus groups .jpg"/>
            <p:cNvPicPr>
              <a:picLocks noChangeAspect="1"/>
            </p:cNvPicPr>
            <p:nvPr/>
          </p:nvPicPr>
          <p:blipFill>
            <a:blip r:embed="rId2"/>
            <a:srcRect t="29768" b="29768"/>
            <a:stretch>
              <a:fillRect/>
            </a:stretch>
          </p:blipFill>
          <p:spPr>
            <a:xfrm>
              <a:off x="1212" y="-9608"/>
              <a:ext cx="19473580" cy="5909701"/>
            </a:xfrm>
            <a:prstGeom prst="rect">
              <a:avLst/>
            </a:prstGeom>
            <a:ln w="12700">
              <a:miter lim="400000"/>
            </a:ln>
          </p:spPr>
        </p:pic>
        <p:sp>
          <p:nvSpPr>
            <p:cNvPr id="263" name="Shape 263"/>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5" name="Shape 265"/>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7" name="Shape 267"/>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real data by conducting a short focus group. Follow the basic script, but pursue interesting leads by keeping the conversation flowing. Use provided template (p.176) to take notes. Focus on your own design problem, or follow the ‘Supermarket of the Future’ brief (p.143). </a:t>
              </a:r>
            </a:p>
          </p:txBody>
        </p:sp>
        <p:sp>
          <p:nvSpPr>
            <p:cNvPr id="269" name="Shape 269"/>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71" name="Shape 271"/>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2" name="Shape 272"/>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73" name="Shape 273"/>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74" name="Shape 274"/>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75" name="Shape 275"/>
            <p:cNvSpPr/>
            <p:nvPr/>
          </p:nvSpPr>
          <p:spPr>
            <a:xfrm>
              <a:off x="17350314"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79" name="Shape 279"/>
            <p:cNvSpPr/>
            <p:nvPr/>
          </p:nvSpPr>
          <p:spPr>
            <a:xfrm>
              <a:off x="-11907" y="460111"/>
              <a:ext cx="882304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0" name="Shape 280"/>
            <p:cNvSpPr/>
            <p:nvPr/>
          </p:nvSpPr>
          <p:spPr>
            <a:xfrm rot="5400000">
              <a:off x="8280771"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2" name="Shape 282"/>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3" name="Shape 283"/>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5" name="Shape 285"/>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87" name="Shape 287"/>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89" name="Shape 289"/>
            <p:cNvSpPr/>
            <p:nvPr/>
          </p:nvSpPr>
          <p:spPr>
            <a:xfrm>
              <a:off x="14845728" y="12508777"/>
              <a:ext cx="901890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Universidad Magallanes, Public Domain Mark 1.0, </a:t>
              </a:r>
            </a:p>
            <a:p>
              <a:pPr algn="r">
                <a:defRPr sz="2000" b="0">
                  <a:solidFill>
                    <a:srgbClr val="919191"/>
                  </a:solidFill>
                  <a:latin typeface="Montserrat Medium"/>
                  <a:ea typeface="Montserrat Medium"/>
                  <a:cs typeface="Montserrat Medium"/>
                  <a:sym typeface="Montserrat Medium"/>
                </a:defRPr>
              </a:pPr>
              <a:r>
                <a:t>https://www.flickr.com/photos/umag/33152726634/</a:t>
              </a:r>
            </a:p>
          </p:txBody>
        </p:sp>
        <p:sp>
          <p:nvSpPr>
            <p:cNvPr id="32" name="Shape 140">
              <a:extLst>
                <a:ext uri="{FF2B5EF4-FFF2-40B4-BE49-F238E27FC236}">
                  <a16:creationId xmlns:a16="http://schemas.microsoft.com/office/drawing/2014/main" id="{0F40F6D4-C43C-A44A-A6EB-3A86FDB718F7}"/>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1C23142D-F347-A442-901D-3E7E086E92E4}"/>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64</a:t>
              </a:r>
            </a:p>
          </p:txBody>
        </p:sp>
        <p:sp>
          <p:nvSpPr>
            <p:cNvPr id="34" name="Shape 144">
              <a:extLst>
                <a:ext uri="{FF2B5EF4-FFF2-40B4-BE49-F238E27FC236}">
                  <a16:creationId xmlns:a16="http://schemas.microsoft.com/office/drawing/2014/main" id="{A3589A03-E79D-524F-A254-ED964B45AA1F}"/>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58">
              <a:extLst>
                <a:ext uri="{FF2B5EF4-FFF2-40B4-BE49-F238E27FC236}">
                  <a16:creationId xmlns:a16="http://schemas.microsoft.com/office/drawing/2014/main" id="{694CA3B0-EEE3-7543-9C0A-251A2FC19A5E}"/>
                </a:ext>
              </a:extLst>
            </p:cNvPr>
            <p:cNvSpPr/>
            <p:nvPr/>
          </p:nvSpPr>
          <p:spPr>
            <a:xfrm>
              <a:off x="504899" y="-353882"/>
              <a:ext cx="77894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Focus</a:t>
              </a:r>
            </a:p>
          </p:txBody>
        </p:sp>
        <p:sp>
          <p:nvSpPr>
            <p:cNvPr id="36" name="Shape 161">
              <a:extLst>
                <a:ext uri="{FF2B5EF4-FFF2-40B4-BE49-F238E27FC236}">
                  <a16:creationId xmlns:a16="http://schemas.microsoft.com/office/drawing/2014/main" id="{197E8AB6-7636-6B45-ABF9-9A993ED72BCF}"/>
                </a:ext>
              </a:extLst>
            </p:cNvPr>
            <p:cNvSpPr/>
            <p:nvPr/>
          </p:nvSpPr>
          <p:spPr>
            <a:xfrm>
              <a:off x="504899" y="22430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Groups</a:t>
              </a:r>
            </a:p>
          </p:txBody>
        </p:sp>
        <p:sp>
          <p:nvSpPr>
            <p:cNvPr id="270" name="Shape 270"/>
            <p:cNvSpPr/>
            <p:nvPr/>
          </p:nvSpPr>
          <p:spPr>
            <a:xfrm>
              <a:off x="17833146" y="3325858"/>
              <a:ext cx="638873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4–6 participants,</a:t>
              </a:r>
            </a:p>
            <a:p>
              <a:pPr marR="254000" algn="r">
                <a:defRPr sz="3000" b="0">
                  <a:solidFill>
                    <a:srgbClr val="FFFFFF"/>
                  </a:solidFill>
                  <a:latin typeface="Montserrat Bold"/>
                  <a:ea typeface="Montserrat Bold"/>
                  <a:cs typeface="Montserrat Bold"/>
                  <a:sym typeface="Montserrat Bold"/>
                </a:defRPr>
              </a:pPr>
              <a:r>
                <a:rPr dirty="0"/>
                <a:t> pen, paper, </a:t>
              </a:r>
            </a:p>
            <a:p>
              <a:pPr marR="254000" algn="r">
                <a:defRPr sz="3000" b="0">
                  <a:solidFill>
                    <a:srgbClr val="FFFFFF"/>
                  </a:solidFill>
                  <a:latin typeface="Montserrat Bold"/>
                  <a:ea typeface="Montserrat Bold"/>
                  <a:cs typeface="Montserrat Bold"/>
                  <a:sym typeface="Montserrat Bold"/>
                </a:defRPr>
              </a:pPr>
              <a:r>
                <a:rPr dirty="0"/>
                <a:t>audio/video recorder (optional) </a:t>
              </a:r>
            </a:p>
          </p:txBody>
        </p:sp>
      </p:grpSp>
      <p:sp>
        <p:nvSpPr>
          <p:cNvPr id="291" name="Shape 291"/>
          <p:cNvSpPr/>
          <p:nvPr/>
        </p:nvSpPr>
        <p:spPr>
          <a:xfrm>
            <a:off x="15950711" y="110381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nvSpPr>
        <p:spPr>
          <a:xfrm>
            <a:off x="945158"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308" name="Shape 308"/>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 </a:t>
            </a:r>
          </a:p>
        </p:txBody>
      </p:sp>
      <p:sp>
        <p:nvSpPr>
          <p:cNvPr id="309" name="Shape 309"/>
          <p:cNvSpPr/>
          <p:nvPr/>
        </p:nvSpPr>
        <p:spPr>
          <a:xfrm>
            <a:off x="16817260"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317" name="Shape 317"/>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a:t>
            </a:r>
          </a:p>
        </p:txBody>
      </p:sp>
      <p:sp>
        <p:nvSpPr>
          <p:cNvPr id="319" name="Shape 319"/>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sp>
        <p:nvSpPr>
          <p:cNvPr id="321" name="Shape 321"/>
          <p:cNvSpPr/>
          <p:nvPr/>
        </p:nvSpPr>
        <p:spPr>
          <a:xfrm>
            <a:off x="207852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grpSp>
        <p:nvGrpSpPr>
          <p:cNvPr id="2" name="Group 1">
            <a:extLst>
              <a:ext uri="{FF2B5EF4-FFF2-40B4-BE49-F238E27FC236}">
                <a16:creationId xmlns:a16="http://schemas.microsoft.com/office/drawing/2014/main" id="{541B8186-7A90-C743-880E-79838ABB6311}"/>
              </a:ext>
            </a:extLst>
          </p:cNvPr>
          <p:cNvGrpSpPr/>
          <p:nvPr/>
        </p:nvGrpSpPr>
        <p:grpSpPr>
          <a:xfrm>
            <a:off x="-11907" y="-353882"/>
            <a:ext cx="24474866" cy="13615135"/>
            <a:chOff x="-11907" y="-353882"/>
            <a:chExt cx="24474866" cy="13615135"/>
          </a:xfrm>
        </p:grpSpPr>
        <p:pic>
          <p:nvPicPr>
            <p:cNvPr id="293" name="Focus groups .jpg"/>
            <p:cNvPicPr>
              <a:picLocks noChangeAspect="1"/>
            </p:cNvPicPr>
            <p:nvPr/>
          </p:nvPicPr>
          <p:blipFill>
            <a:blip r:embed="rId2"/>
            <a:srcRect t="29768" b="29768"/>
            <a:stretch>
              <a:fillRect/>
            </a:stretch>
          </p:blipFill>
          <p:spPr>
            <a:xfrm>
              <a:off x="1212" y="-9608"/>
              <a:ext cx="19473580" cy="5909701"/>
            </a:xfrm>
            <a:prstGeom prst="rect">
              <a:avLst/>
            </a:prstGeom>
            <a:ln w="12700">
              <a:miter lim="400000"/>
            </a:ln>
          </p:spPr>
        </p:pic>
        <p:sp>
          <p:nvSpPr>
            <p:cNvPr id="294" name="Shape 29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6" name="Shape 29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8" name="Shape 298"/>
            <p:cNvSpPr/>
            <p:nvPr/>
          </p:nvSpPr>
          <p:spPr>
            <a:xfrm>
              <a:off x="1334644" y="6636377"/>
              <a:ext cx="21354888" cy="16287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collect real data by conducting a short focus group. Follow the basic script, but pursue interesting leads by keeping the conversation flowing. Use provided template (p.176) to take notes. Focus on your own design problem, or follow the ‘Supermarket of the Future’ brief (p.143). </a:t>
              </a:r>
            </a:p>
          </p:txBody>
        </p:sp>
        <p:sp>
          <p:nvSpPr>
            <p:cNvPr id="300" name="Shape 300"/>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02" name="Shape 302"/>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3" name="Shape 303"/>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04" name="Shape 304"/>
            <p:cNvSpPr/>
            <p:nvPr/>
          </p:nvSpPr>
          <p:spPr>
            <a:xfrm>
              <a:off x="213183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05" name="Shape 305"/>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06" name="Shape 306"/>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10" name="Shape 310"/>
            <p:cNvSpPr/>
            <p:nvPr/>
          </p:nvSpPr>
          <p:spPr>
            <a:xfrm>
              <a:off x="-11907" y="460111"/>
              <a:ext cx="8823041"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11" name="Shape 311"/>
            <p:cNvSpPr/>
            <p:nvPr/>
          </p:nvSpPr>
          <p:spPr>
            <a:xfrm rot="5400000">
              <a:off x="8280771" y="985272"/>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3" name="Shape 313"/>
            <p:cNvSpPr/>
            <p:nvPr/>
          </p:nvSpPr>
          <p:spPr>
            <a:xfrm>
              <a:off x="8240" y="3225128"/>
              <a:ext cx="1037242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14" name="Shape 314"/>
            <p:cNvSpPr/>
            <p:nvPr/>
          </p:nvSpPr>
          <p:spPr>
            <a:xfrm rot="5400000">
              <a:off x="9840397" y="3745650"/>
              <a:ext cx="2321715"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6" name="Shape 316"/>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18" name="Shape 318"/>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20" name="Shape 320"/>
            <p:cNvSpPr/>
            <p:nvPr/>
          </p:nvSpPr>
          <p:spPr>
            <a:xfrm>
              <a:off x="14845728" y="12508777"/>
              <a:ext cx="901890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Universidad Magallanes, Public Domain Mark 1.0, </a:t>
              </a:r>
            </a:p>
            <a:p>
              <a:pPr algn="r">
                <a:defRPr sz="2000" b="0">
                  <a:solidFill>
                    <a:srgbClr val="919191"/>
                  </a:solidFill>
                  <a:latin typeface="Montserrat Medium"/>
                  <a:ea typeface="Montserrat Medium"/>
                  <a:cs typeface="Montserrat Medium"/>
                  <a:sym typeface="Montserrat Medium"/>
                </a:defRPr>
              </a:pPr>
              <a:r>
                <a:t>https://www.flickr.com/photos/umag/33152726634/</a:t>
              </a:r>
            </a:p>
          </p:txBody>
        </p:sp>
        <p:sp>
          <p:nvSpPr>
            <p:cNvPr id="32" name="Shape 140">
              <a:extLst>
                <a:ext uri="{FF2B5EF4-FFF2-40B4-BE49-F238E27FC236}">
                  <a16:creationId xmlns:a16="http://schemas.microsoft.com/office/drawing/2014/main" id="{EABA25D2-6B8E-ED4C-BD8E-5FD87D83B5D4}"/>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50248F21-12CC-4446-B7F2-3545174068DF}"/>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64</a:t>
              </a:r>
            </a:p>
          </p:txBody>
        </p:sp>
        <p:sp>
          <p:nvSpPr>
            <p:cNvPr id="34" name="Shape 144">
              <a:extLst>
                <a:ext uri="{FF2B5EF4-FFF2-40B4-BE49-F238E27FC236}">
                  <a16:creationId xmlns:a16="http://schemas.microsoft.com/office/drawing/2014/main" id="{6F4307F3-1C19-2741-BC89-C0FE1FC7811B}"/>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58">
              <a:extLst>
                <a:ext uri="{FF2B5EF4-FFF2-40B4-BE49-F238E27FC236}">
                  <a16:creationId xmlns:a16="http://schemas.microsoft.com/office/drawing/2014/main" id="{D13FBE0F-E66E-2947-A331-224D694FD31A}"/>
                </a:ext>
              </a:extLst>
            </p:cNvPr>
            <p:cNvSpPr/>
            <p:nvPr/>
          </p:nvSpPr>
          <p:spPr>
            <a:xfrm>
              <a:off x="504899" y="-353882"/>
              <a:ext cx="77894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Focus</a:t>
              </a:r>
            </a:p>
          </p:txBody>
        </p:sp>
        <p:sp>
          <p:nvSpPr>
            <p:cNvPr id="36" name="Shape 161">
              <a:extLst>
                <a:ext uri="{FF2B5EF4-FFF2-40B4-BE49-F238E27FC236}">
                  <a16:creationId xmlns:a16="http://schemas.microsoft.com/office/drawing/2014/main" id="{B3E0C56D-10E4-E84D-9A63-CD7FA4A10232}"/>
                </a:ext>
              </a:extLst>
            </p:cNvPr>
            <p:cNvSpPr/>
            <p:nvPr/>
          </p:nvSpPr>
          <p:spPr>
            <a:xfrm>
              <a:off x="504899" y="2243028"/>
              <a:ext cx="9583713"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Groups</a:t>
              </a:r>
            </a:p>
          </p:txBody>
        </p:sp>
        <p:sp>
          <p:nvSpPr>
            <p:cNvPr id="301" name="Shape 301"/>
            <p:cNvSpPr/>
            <p:nvPr/>
          </p:nvSpPr>
          <p:spPr>
            <a:xfrm>
              <a:off x="17833146" y="3325858"/>
              <a:ext cx="638873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4–6 participants,</a:t>
              </a:r>
            </a:p>
            <a:p>
              <a:pPr marR="254000" algn="r">
                <a:defRPr sz="3000" b="0">
                  <a:solidFill>
                    <a:srgbClr val="FFFFFF"/>
                  </a:solidFill>
                  <a:latin typeface="Montserrat Bold"/>
                  <a:ea typeface="Montserrat Bold"/>
                  <a:cs typeface="Montserrat Bold"/>
                  <a:sym typeface="Montserrat Bold"/>
                </a:defRPr>
              </a:pPr>
              <a:r>
                <a:rPr dirty="0"/>
                <a:t> pen, paper, </a:t>
              </a:r>
            </a:p>
            <a:p>
              <a:pPr marR="254000" algn="r">
                <a:defRPr sz="3000" b="0">
                  <a:solidFill>
                    <a:srgbClr val="FFFFFF"/>
                  </a:solidFill>
                  <a:latin typeface="Montserrat Bold"/>
                  <a:ea typeface="Montserrat Bold"/>
                  <a:cs typeface="Montserrat Bold"/>
                  <a:sym typeface="Montserrat Bold"/>
                </a:defRPr>
              </a:pPr>
              <a:r>
                <a:rPr dirty="0"/>
                <a:t>audio/video recorder (optional) </a:t>
              </a:r>
            </a:p>
          </p:txBody>
        </p:sp>
      </p:grpSp>
      <p:sp>
        <p:nvSpPr>
          <p:cNvPr id="322" name="Shape 322"/>
          <p:cNvSpPr/>
          <p:nvPr/>
        </p:nvSpPr>
        <p:spPr>
          <a:xfrm>
            <a:off x="19993729"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4A2831D-54D9-EC4C-89FC-E9A3E29F6D59}"/>
              </a:ext>
            </a:extLst>
          </p:cNvPr>
          <p:cNvGrpSpPr/>
          <p:nvPr/>
        </p:nvGrpSpPr>
        <p:grpSpPr>
          <a:xfrm>
            <a:off x="-36937" y="-2011"/>
            <a:ext cx="24496471" cy="12569404"/>
            <a:chOff x="-36937" y="-2011"/>
            <a:chExt cx="24496471" cy="12569404"/>
          </a:xfrm>
        </p:grpSpPr>
        <p:pic>
          <p:nvPicPr>
            <p:cNvPr id="324"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25" name="Shape 325"/>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26" name="Shape 326"/>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7" name="Shape 327"/>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28" name="Shape 328"/>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29" name="Shape 329"/>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TotalTime>
  <Words>1233</Words>
  <Application>Microsoft Macintosh PowerPoint</Application>
  <PresentationFormat>Custom</PresentationFormat>
  <Paragraphs>167</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Helvetica Neue Medium</vt:lpstr>
      <vt:lpstr>Montserrat-Italic</vt:lpstr>
      <vt:lpstr>Tw Cen MT</vt:lpstr>
      <vt:lpstr>Helvetica Neue</vt:lpstr>
      <vt:lpstr>Palatino</vt:lpstr>
      <vt:lpstr>Montserrat Medium</vt:lpstr>
      <vt:lpstr>Helvetica Light</vt:lpstr>
      <vt:lpstr>Helvetica Neue Light</vt:lpstr>
      <vt:lpstr>Helvetica Neue Thin</vt:lpstr>
      <vt:lpstr>Montserrat Bold</vt:lpstr>
      <vt:lpstr>Montserrat-BoldItalic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8</cp:revision>
  <dcterms:modified xsi:type="dcterms:W3CDTF">2020-01-09T04:26:20Z</dcterms:modified>
</cp:coreProperties>
</file>