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embeddedFontLst>
    <p:embeddedFont>
      <p:font typeface="Montserrat Bold" pitchFamily="2" charset="77"/>
      <p:bold r:id="rId12"/>
      <p:italic r:id="rId13"/>
      <p:boldItalic r:id="rId14"/>
    </p:embeddedFont>
    <p:embeddedFont>
      <p:font typeface="Montserrat Medium" pitchFamily="2" charset="77"/>
      <p:regular r:id="rId15"/>
      <p:italic r:id="rId16"/>
    </p:embeddedFont>
    <p:embeddedFont>
      <p:font typeface="Montserrat-BoldItalic" pitchFamily="2" charset="77"/>
      <p:bold r:id="rId17"/>
      <p:italic r:id="rId18"/>
      <p:boldItalic r:id="rId19"/>
    </p:embeddedFont>
    <p:embeddedFont>
      <p:font typeface="Montserrat-Italic" pitchFamily="2" charset="77"/>
      <p:italic r:id="rId20"/>
    </p:embeddedFont>
    <p:embeddedFont>
      <p:font typeface="Tw Cen MT" panose="020B0602020104020603" pitchFamily="34" charset="77"/>
      <p:regular r:id="rId21"/>
      <p:bold r:id="rId22"/>
      <p:italic r:id="rId23"/>
      <p:boldItalic r:id="rId2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6"/>
    <p:restoredTop sz="94694"/>
  </p:normalViewPr>
  <p:slideViewPr>
    <p:cSldViewPr snapToGrid="0" snapToObjects="1">
      <p:cViewPr varScale="1">
        <p:scale>
          <a:sx n="60" d="100"/>
          <a:sy n="60" d="100"/>
        </p:scale>
        <p:origin x="1416"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4833937" y="2303859"/>
            <a:ext cx="14716126" cy="4643438"/>
          </a:xfrm>
          <a:prstGeom prst="rect">
            <a:avLst/>
          </a:prstGeom>
        </p:spPr>
        <p:txBody>
          <a:bodyPr anchor="b"/>
          <a:lstStyle/>
          <a:p>
            <a:r>
              <a:t>Title Text</a:t>
            </a:r>
          </a:p>
        </p:txBody>
      </p:sp>
      <p:sp>
        <p:nvSpPr>
          <p:cNvPr id="12" name="Shape 12"/>
          <p:cNvSpPr>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047999" y="0"/>
            <a:ext cx="18288001"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sz="half" idx="13"/>
          </p:nvPr>
        </p:nvSpPr>
        <p:spPr>
          <a:xfrm>
            <a:off x="5334000" y="946546"/>
            <a:ext cx="13716001" cy="8304611"/>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4833937" y="9447609"/>
            <a:ext cx="14716126" cy="2000251"/>
          </a:xfrm>
          <a:prstGeom prst="rect">
            <a:avLst/>
          </a:prstGeom>
        </p:spPr>
        <p:txBody>
          <a:bodyPr anchor="b"/>
          <a:lstStyle/>
          <a:p>
            <a:r>
              <a:t>Title Text</a:t>
            </a:r>
          </a:p>
        </p:txBody>
      </p:sp>
      <p:sp>
        <p:nvSpPr>
          <p:cNvPr id="22" name="Shape 22"/>
          <p:cNvSpPr>
            <a:spLocks noGrp="1"/>
          </p:cNvSpPr>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4833937" y="4536281"/>
            <a:ext cx="14716126" cy="4643438"/>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4387453" y="892968"/>
            <a:ext cx="7500938" cy="5607845"/>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228600" algn="ctr">
              <a:spcBef>
                <a:spcPts val="0"/>
              </a:spcBef>
              <a:buSzTx/>
              <a:buNone/>
              <a:defRPr sz="5200"/>
            </a:lvl2pPr>
            <a:lvl3pPr marL="0" indent="457200" algn="ctr">
              <a:spcBef>
                <a:spcPts val="0"/>
              </a:spcBef>
              <a:buSzTx/>
              <a:buNone/>
              <a:defRPr sz="5200"/>
            </a:lvl3pPr>
            <a:lvl4pPr marL="0" indent="685800" algn="ctr">
              <a:spcBef>
                <a:spcPts val="0"/>
              </a:spcBef>
              <a:buSzTx/>
              <a:buNone/>
              <a:defRPr sz="5200"/>
            </a:lvl4pPr>
            <a:lvl5pPr marL="0" indent="914400" algn="ctr">
              <a:spcBef>
                <a:spcPts val="0"/>
              </a:spcBef>
              <a:buSzTx/>
              <a:buNone/>
              <a:defRPr sz="5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4387453" y="1785937"/>
            <a:ext cx="15609094" cy="101441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387453" y="357187"/>
            <a:ext cx="15609094" cy="3036095"/>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Title Text</a:t>
            </a:r>
          </a:p>
        </p:txBody>
      </p:sp>
      <p:sp>
        <p:nvSpPr>
          <p:cNvPr id="3" name="Shape 3"/>
          <p:cNvSpPr>
            <a:spLocks noGrp="1"/>
          </p:cNvSpPr>
          <p:nvPr>
            <p:ph type="body" idx="1"/>
          </p:nvPr>
        </p:nvSpPr>
        <p:spPr>
          <a:xfrm>
            <a:off x="4387453" y="3643312"/>
            <a:ext cx="15609094" cy="884039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designthinkmakebreakrepeat.com"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1ABE53-F40A-754F-B92A-E35F2663D0E5}"/>
              </a:ext>
            </a:extLst>
          </p:cNvPr>
          <p:cNvGrpSpPr/>
          <p:nvPr/>
        </p:nvGrpSpPr>
        <p:grpSpPr>
          <a:xfrm>
            <a:off x="-74732" y="12271"/>
            <a:ext cx="24521874" cy="13096582"/>
            <a:chOff x="-74732" y="12271"/>
            <a:chExt cx="24521874" cy="13096582"/>
          </a:xfrm>
        </p:grpSpPr>
        <p:pic>
          <p:nvPicPr>
            <p:cNvPr id="119" name="pasted-image.tiff"/>
            <p:cNvPicPr>
              <a:picLocks noChangeAspect="1"/>
            </p:cNvPicPr>
            <p:nvPr/>
          </p:nvPicPr>
          <p:blipFill>
            <a:blip r:embed="rId2"/>
            <a:srcRect t="5970" b="10660"/>
            <a:stretch>
              <a:fillRect/>
            </a:stretch>
          </p:blipFill>
          <p:spPr>
            <a:xfrm>
              <a:off x="965" y="12271"/>
              <a:ext cx="24382070" cy="11159593"/>
            </a:xfrm>
            <a:prstGeom prst="rect">
              <a:avLst/>
            </a:prstGeom>
            <a:ln w="12700">
              <a:miter lim="400000"/>
            </a:ln>
          </p:spPr>
        </p:pic>
        <p:sp>
          <p:nvSpPr>
            <p:cNvPr id="120" name="Shape 120"/>
            <p:cNvSpPr/>
            <p:nvPr/>
          </p:nvSpPr>
          <p:spPr>
            <a:xfrm>
              <a:off x="1150663" y="8178675"/>
              <a:ext cx="15447964" cy="2073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5700" i="1">
                  <a:solidFill>
                    <a:srgbClr val="FFFFFF"/>
                  </a:solidFill>
                  <a:latin typeface="Palatino"/>
                  <a:ea typeface="Palatino"/>
                  <a:cs typeface="Palatino"/>
                  <a:sym typeface="Palatino"/>
                </a:defRPr>
              </a:pPr>
              <a:r>
                <a:t>Using the unique needs of extraordinary people</a:t>
              </a:r>
            </a:p>
            <a:p>
              <a:pPr algn="l">
                <a:defRPr sz="5700" i="1">
                  <a:solidFill>
                    <a:srgbClr val="FFFFFF"/>
                  </a:solidFill>
                  <a:latin typeface="Palatino"/>
                  <a:ea typeface="Palatino"/>
                  <a:cs typeface="Palatino"/>
                  <a:sym typeface="Palatino"/>
                </a:defRPr>
              </a:pPr>
              <a:r>
                <a:t>as design inspiration.  </a:t>
              </a:r>
            </a:p>
          </p:txBody>
        </p:sp>
        <p:sp>
          <p:nvSpPr>
            <p:cNvPr id="121" name="Shape 121"/>
            <p:cNvSpPr/>
            <p:nvPr/>
          </p:nvSpPr>
          <p:spPr>
            <a:xfrm>
              <a:off x="-63142" y="11257466"/>
              <a:ext cx="24510284" cy="1"/>
            </a:xfrm>
            <a:prstGeom prst="line">
              <a:avLst/>
            </a:prstGeom>
            <a:ln w="203200">
              <a:solidFill>
                <a:srgbClr val="FF283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2" name="Shape 122"/>
            <p:cNvSpPr/>
            <p:nvPr/>
          </p:nvSpPr>
          <p:spPr>
            <a:xfrm>
              <a:off x="585599" y="11969021"/>
              <a:ext cx="6538480" cy="10064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l">
                <a:defRPr sz="5700">
                  <a:latin typeface="Helvetica"/>
                  <a:ea typeface="Helvetica"/>
                  <a:cs typeface="Helvetica"/>
                  <a:sym typeface="Helvetica"/>
                </a:defRPr>
              </a:pPr>
              <a:r>
                <a:rPr>
                  <a:solidFill>
                    <a:srgbClr val="EE5150"/>
                  </a:solidFill>
                </a:rPr>
                <a:t>TURN TO: </a:t>
              </a:r>
              <a:r>
                <a:t>Page 62</a:t>
              </a:r>
            </a:p>
          </p:txBody>
        </p:sp>
        <p:sp>
          <p:nvSpPr>
            <p:cNvPr id="123" name="Shape 123"/>
            <p:cNvSpPr/>
            <p:nvPr/>
          </p:nvSpPr>
          <p:spPr>
            <a:xfrm>
              <a:off x="-19199" y="2753564"/>
              <a:ext cx="11143601"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4" name="Shape 124"/>
            <p:cNvSpPr/>
            <p:nvPr/>
          </p:nvSpPr>
          <p:spPr>
            <a:xfrm rot="5400000">
              <a:off x="10599397" y="3278725"/>
              <a:ext cx="2321716"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5" name="Shape 125"/>
            <p:cNvSpPr/>
            <p:nvPr/>
          </p:nvSpPr>
          <p:spPr>
            <a:xfrm>
              <a:off x="476347" y="1923726"/>
              <a:ext cx="10152508"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Extreme</a:t>
              </a:r>
            </a:p>
          </p:txBody>
        </p:sp>
        <p:sp>
          <p:nvSpPr>
            <p:cNvPr id="126" name="Shape 126"/>
            <p:cNvSpPr/>
            <p:nvPr/>
          </p:nvSpPr>
          <p:spPr>
            <a:xfrm>
              <a:off x="19741324" y="12661177"/>
              <a:ext cx="4123310"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919191"/>
                  </a:solidFill>
                  <a:latin typeface="Montserrat Medium"/>
                  <a:ea typeface="Montserrat Medium"/>
                  <a:cs typeface="Montserrat Medium"/>
                  <a:sym typeface="Montserrat Medium"/>
                </a:defRPr>
              </a:lvl1pPr>
            </a:lstStyle>
            <a:p>
              <a:r>
                <a:t>Image Attribution: Dawei Zhou</a:t>
              </a:r>
            </a:p>
          </p:txBody>
        </p:sp>
        <p:sp>
          <p:nvSpPr>
            <p:cNvPr id="127" name="Shape 127"/>
            <p:cNvSpPr/>
            <p:nvPr/>
          </p:nvSpPr>
          <p:spPr>
            <a:xfrm>
              <a:off x="-74732" y="5357789"/>
              <a:ext cx="12985440"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28" name="Shape 128"/>
            <p:cNvSpPr/>
            <p:nvPr/>
          </p:nvSpPr>
          <p:spPr>
            <a:xfrm rot="5400000">
              <a:off x="12379866" y="5882950"/>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29" name="Shape 129"/>
            <p:cNvSpPr/>
            <p:nvPr/>
          </p:nvSpPr>
          <p:spPr>
            <a:xfrm>
              <a:off x="420815" y="4527950"/>
              <a:ext cx="11994348"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Characters</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515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EC0921-653E-F04E-9C90-014F653BFF00}"/>
              </a:ext>
            </a:extLst>
          </p:cNvPr>
          <p:cNvGrpSpPr/>
          <p:nvPr/>
        </p:nvGrpSpPr>
        <p:grpSpPr>
          <a:xfrm>
            <a:off x="-254236" y="-375470"/>
            <a:ext cx="24118870" cy="13484323"/>
            <a:chOff x="-254236" y="-375470"/>
            <a:chExt cx="24118870" cy="13484323"/>
          </a:xfrm>
        </p:grpSpPr>
        <p:sp>
          <p:nvSpPr>
            <p:cNvPr id="131" name="Shape 131"/>
            <p:cNvSpPr/>
            <p:nvPr/>
          </p:nvSpPr>
          <p:spPr>
            <a:xfrm>
              <a:off x="5037" y="-375470"/>
              <a:ext cx="17058978" cy="5562601"/>
            </a:xfrm>
            <a:prstGeom prst="rect">
              <a:avLst/>
            </a:prstGeom>
            <a:solidFill>
              <a:srgbClr val="FFFFFF"/>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32" name="Shape 132"/>
            <p:cNvSpPr/>
            <p:nvPr/>
          </p:nvSpPr>
          <p:spPr>
            <a:xfrm rot="5400000">
              <a:off x="15631200" y="1429342"/>
              <a:ext cx="5169185" cy="22824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3" name="Shape 133"/>
            <p:cNvSpPr/>
            <p:nvPr/>
          </p:nvSpPr>
          <p:spPr>
            <a:xfrm>
              <a:off x="-254236" y="108340"/>
              <a:ext cx="18411876" cy="492442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defRPr sz="16000" b="0" spc="-319">
                  <a:solidFill>
                    <a:srgbClr val="EE5150"/>
                  </a:solidFill>
                  <a:latin typeface="Montserrat Bold"/>
                  <a:ea typeface="Montserrat Bold"/>
                  <a:cs typeface="Montserrat Bold"/>
                  <a:sym typeface="Montserrat Bold"/>
                </a:defRPr>
              </a:pPr>
              <a:r>
                <a:rPr dirty="0"/>
                <a:t>Extreme</a:t>
              </a:r>
              <a:r>
                <a:rPr lang="zh-CN" altLang="en-US" dirty="0"/>
                <a:t> </a:t>
              </a:r>
              <a:r>
                <a:rPr lang="en-AU" altLang="zh-CN" dirty="0"/>
                <a:t>	</a:t>
              </a:r>
              <a:r>
                <a:rPr dirty="0"/>
                <a:t>Characters</a:t>
              </a:r>
            </a:p>
          </p:txBody>
        </p:sp>
        <p:sp>
          <p:nvSpPr>
            <p:cNvPr id="134" name="Shape 134"/>
            <p:cNvSpPr/>
            <p:nvPr/>
          </p:nvSpPr>
          <p:spPr>
            <a:xfrm>
              <a:off x="18745136" y="12661177"/>
              <a:ext cx="5119498"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algn="r">
                <a:defRPr sz="2000" b="0">
                  <a:solidFill>
                    <a:srgbClr val="919191"/>
                  </a:solidFill>
                  <a:latin typeface="Montserrat Medium"/>
                  <a:ea typeface="Montserrat Medium"/>
                  <a:cs typeface="Montserrat Medium"/>
                  <a:sym typeface="Montserrat Medium"/>
                </a:defRPr>
              </a:pPr>
              <a:r>
                <a:rPr>
                  <a:solidFill>
                    <a:srgbClr val="FFFFFF"/>
                  </a:solidFill>
                </a:rPr>
                <a:t>Image Attribution: Lorum ipsum dolor</a:t>
              </a:r>
              <a:r>
                <a:t> </a:t>
              </a:r>
            </a:p>
          </p:txBody>
        </p:sp>
      </p:grpSp>
      <p:sp>
        <p:nvSpPr>
          <p:cNvPr id="135" name="Shape 135"/>
          <p:cNvSpPr/>
          <p:nvPr/>
        </p:nvSpPr>
        <p:spPr>
          <a:xfrm>
            <a:off x="688027" y="5976336"/>
            <a:ext cx="3419298" cy="9810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l" defTabSz="457200">
              <a:lnSpc>
                <a:spcPts val="7500"/>
              </a:lnSpc>
              <a:defRPr sz="5400" b="0">
                <a:solidFill>
                  <a:srgbClr val="FFFFFF"/>
                </a:solidFill>
                <a:latin typeface="Montserrat Bold"/>
                <a:ea typeface="Montserrat Bold"/>
                <a:cs typeface="Montserrat Bold"/>
                <a:sym typeface="Montserrat Bold"/>
              </a:defRPr>
            </a:lvl1pPr>
          </a:lstStyle>
          <a:p>
            <a:r>
              <a:t>Example: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53" name="Shape 153"/>
          <p:cNvSpPr/>
          <p:nvPr/>
        </p:nvSpPr>
        <p:spPr>
          <a:xfrm>
            <a:off x="5802129"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54" name="Shape 154"/>
          <p:cNvSpPr/>
          <p:nvPr/>
        </p:nvSpPr>
        <p:spPr>
          <a:xfrm>
            <a:off x="1065910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59" name="Shape 159"/>
          <p:cNvSpPr/>
          <p:nvPr/>
        </p:nvSpPr>
        <p:spPr>
          <a:xfrm>
            <a:off x="1535723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grpSp>
        <p:nvGrpSpPr>
          <p:cNvPr id="2" name="Group 1">
            <a:extLst>
              <a:ext uri="{FF2B5EF4-FFF2-40B4-BE49-F238E27FC236}">
                <a16:creationId xmlns:a16="http://schemas.microsoft.com/office/drawing/2014/main" id="{599D4A89-A273-164E-9FDC-5C0CCFB98BE0}"/>
              </a:ext>
            </a:extLst>
          </p:cNvPr>
          <p:cNvGrpSpPr/>
          <p:nvPr/>
        </p:nvGrpSpPr>
        <p:grpSpPr>
          <a:xfrm>
            <a:off x="-125701" y="-192638"/>
            <a:ext cx="24589598" cy="13301491"/>
            <a:chOff x="-125701" y="-192638"/>
            <a:chExt cx="24589598" cy="13301491"/>
          </a:xfrm>
        </p:grpSpPr>
        <p:pic>
          <p:nvPicPr>
            <p:cNvPr id="137" name="pasted-image.tiff"/>
            <p:cNvPicPr>
              <a:picLocks noChangeAspect="1"/>
            </p:cNvPicPr>
            <p:nvPr/>
          </p:nvPicPr>
          <p:blipFill>
            <a:blip r:embed="rId2"/>
            <a:srcRect t="19846" b="24480"/>
            <a:stretch>
              <a:fillRect/>
            </a:stretch>
          </p:blipFill>
          <p:spPr>
            <a:xfrm>
              <a:off x="-21429" y="2432"/>
              <a:ext cx="19449827" cy="5944695"/>
            </a:xfrm>
            <a:prstGeom prst="rect">
              <a:avLst/>
            </a:prstGeom>
            <a:ln w="12700">
              <a:miter lim="400000"/>
            </a:ln>
          </p:spPr>
        </p:pic>
        <p:sp>
          <p:nvSpPr>
            <p:cNvPr id="138" name="Shape 138"/>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39" name="Shape 139"/>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0" name="Shape 140"/>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1" name="Shape 141"/>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62</a:t>
              </a:r>
            </a:p>
          </p:txBody>
        </p:sp>
        <p:sp>
          <p:nvSpPr>
            <p:cNvPr id="143" name="Shape 143"/>
            <p:cNvSpPr/>
            <p:nvPr/>
          </p:nvSpPr>
          <p:spPr>
            <a:xfrm>
              <a:off x="-110395" y="637201"/>
              <a:ext cx="1120428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44" name="Shape 144"/>
            <p:cNvSpPr/>
            <p:nvPr/>
          </p:nvSpPr>
          <p:spPr>
            <a:xfrm rot="5400000">
              <a:off x="10550569" y="116236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5" name="Shape 145"/>
            <p:cNvSpPr/>
            <p:nvPr/>
          </p:nvSpPr>
          <p:spPr>
            <a:xfrm>
              <a:off x="385152" y="-192638"/>
              <a:ext cx="9675227"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Extreme</a:t>
              </a:r>
            </a:p>
          </p:txBody>
        </p:sp>
        <p:sp>
          <p:nvSpPr>
            <p:cNvPr id="146" name="Shape 146"/>
            <p:cNvSpPr/>
            <p:nvPr/>
          </p:nvSpPr>
          <p:spPr>
            <a:xfrm>
              <a:off x="18242724" y="12661177"/>
              <a:ext cx="4123310"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919191"/>
                  </a:solidFill>
                  <a:latin typeface="Montserrat Medium"/>
                  <a:ea typeface="Montserrat Medium"/>
                  <a:cs typeface="Montserrat Medium"/>
                  <a:sym typeface="Montserrat Medium"/>
                </a:defRPr>
              </a:lvl1pPr>
            </a:lstStyle>
            <a:p>
              <a:r>
                <a:t>Image Attribution: Dawei Zhou</a:t>
              </a:r>
            </a:p>
          </p:txBody>
        </p:sp>
        <p:sp>
          <p:nvSpPr>
            <p:cNvPr id="147" name="Shape 147"/>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48" name="Shape 148"/>
            <p:cNvSpPr/>
            <p:nvPr/>
          </p:nvSpPr>
          <p:spPr>
            <a:xfrm>
              <a:off x="1478213"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49" name="Shape 149"/>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an extreme character, record their details using the provided template (p.175), and use the character to generate design ideas. Focus on your own design problem, or follow the ‘Autonomous Vehicles’ brief (p.140). </a:t>
              </a:r>
            </a:p>
          </p:txBody>
        </p:sp>
        <p:sp>
          <p:nvSpPr>
            <p:cNvPr id="150" name="Shape 150"/>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51" name="Shape 151"/>
            <p:cNvSpPr/>
            <p:nvPr/>
          </p:nvSpPr>
          <p:spPr>
            <a:xfrm>
              <a:off x="6335184"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52" name="Shape 152"/>
            <p:cNvSpPr/>
            <p:nvPr/>
          </p:nvSpPr>
          <p:spPr>
            <a:xfrm>
              <a:off x="11192156"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55" name="Shape 155"/>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56" name="Shape 156"/>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57" name="Shape 157"/>
            <p:cNvSpPr/>
            <p:nvPr/>
          </p:nvSpPr>
          <p:spPr>
            <a:xfrm>
              <a:off x="18790599" y="3539506"/>
              <a:ext cx="5431283" cy="15525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rPr>
                  <a:latin typeface="Montserrat Medium"/>
                  <a:ea typeface="Montserrat Medium"/>
                  <a:cs typeface="Montserrat Medium"/>
                  <a:sym typeface="Montserrat Medium"/>
                </a:rPr>
                <a:t>3-4 people, pen, paper and </a:t>
              </a:r>
              <a:br>
                <a:rPr>
                  <a:latin typeface="Montserrat Medium"/>
                  <a:ea typeface="Montserrat Medium"/>
                  <a:cs typeface="Montserrat Medium"/>
                  <a:sym typeface="Montserrat Medium"/>
                </a:rPr>
              </a:br>
              <a:r>
                <a:rPr>
                  <a:latin typeface="Montserrat Medium"/>
                  <a:ea typeface="Montserrat Medium"/>
                  <a:cs typeface="Montserrat Medium"/>
                  <a:sym typeface="Montserrat Medium"/>
                </a:rPr>
                <a:t>post-its </a:t>
              </a:r>
            </a:p>
          </p:txBody>
        </p:sp>
        <p:sp>
          <p:nvSpPr>
            <p:cNvPr id="158" name="Shape 158"/>
            <p:cNvSpPr/>
            <p:nvPr/>
          </p:nvSpPr>
          <p:spPr>
            <a:xfrm>
              <a:off x="1589029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60" name="Shape 160"/>
            <p:cNvSpPr/>
            <p:nvPr/>
          </p:nvSpPr>
          <p:spPr>
            <a:xfrm>
              <a:off x="-125701" y="3057910"/>
              <a:ext cx="1343038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61" name="Shape 161"/>
            <p:cNvSpPr/>
            <p:nvPr/>
          </p:nvSpPr>
          <p:spPr>
            <a:xfrm rot="5400000">
              <a:off x="12782535" y="3583070"/>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2" name="Shape 162"/>
            <p:cNvSpPr/>
            <p:nvPr/>
          </p:nvSpPr>
          <p:spPr>
            <a:xfrm>
              <a:off x="369845" y="2278870"/>
              <a:ext cx="12439289"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Characters</a:t>
              </a:r>
            </a:p>
          </p:txBody>
        </p:sp>
      </p:grpSp>
      <p:sp>
        <p:nvSpPr>
          <p:cNvPr id="163" name="Shape 163"/>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164" name="Shape 164"/>
          <p:cNvSpPr/>
          <p:nvPr/>
        </p:nvSpPr>
        <p:spPr>
          <a:xfrm>
            <a:off x="153602"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82" name="Shape 182"/>
          <p:cNvSpPr/>
          <p:nvPr/>
        </p:nvSpPr>
        <p:spPr>
          <a:xfrm>
            <a:off x="5802129"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83" name="Shape 183"/>
          <p:cNvSpPr/>
          <p:nvPr/>
        </p:nvSpPr>
        <p:spPr>
          <a:xfrm>
            <a:off x="1065910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188" name="Shape 188"/>
          <p:cNvSpPr/>
          <p:nvPr/>
        </p:nvSpPr>
        <p:spPr>
          <a:xfrm>
            <a:off x="1535723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192" name="Shape 192"/>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193" name="Shape 193"/>
          <p:cNvSpPr/>
          <p:nvPr/>
        </p:nvSpPr>
        <p:spPr>
          <a:xfrm>
            <a:off x="5010573" y="10987347"/>
            <a:ext cx="3687764"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40CED8F2-9519-0144-8140-906CE16D8BD0}"/>
              </a:ext>
            </a:extLst>
          </p:cNvPr>
          <p:cNvGrpSpPr/>
          <p:nvPr/>
        </p:nvGrpSpPr>
        <p:grpSpPr>
          <a:xfrm>
            <a:off x="-125701" y="-192638"/>
            <a:ext cx="24589598" cy="13301491"/>
            <a:chOff x="-125701" y="-192638"/>
            <a:chExt cx="24589598" cy="13301491"/>
          </a:xfrm>
        </p:grpSpPr>
        <p:pic>
          <p:nvPicPr>
            <p:cNvPr id="166" name="pasted-image.tiff"/>
            <p:cNvPicPr>
              <a:picLocks noChangeAspect="1"/>
            </p:cNvPicPr>
            <p:nvPr/>
          </p:nvPicPr>
          <p:blipFill>
            <a:blip r:embed="rId2"/>
            <a:srcRect t="19846" b="24480"/>
            <a:stretch>
              <a:fillRect/>
            </a:stretch>
          </p:blipFill>
          <p:spPr>
            <a:xfrm>
              <a:off x="-21429" y="2432"/>
              <a:ext cx="19449827" cy="5944695"/>
            </a:xfrm>
            <a:prstGeom prst="rect">
              <a:avLst/>
            </a:prstGeom>
            <a:ln w="12700">
              <a:miter lim="400000"/>
            </a:ln>
          </p:spPr>
        </p:pic>
        <p:sp>
          <p:nvSpPr>
            <p:cNvPr id="167" name="Shape 167"/>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69" name="Shape 169"/>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2" name="Shape 172"/>
            <p:cNvSpPr/>
            <p:nvPr/>
          </p:nvSpPr>
          <p:spPr>
            <a:xfrm>
              <a:off x="-110395" y="637201"/>
              <a:ext cx="1120428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73" name="Shape 173"/>
            <p:cNvSpPr/>
            <p:nvPr/>
          </p:nvSpPr>
          <p:spPr>
            <a:xfrm rot="5400000">
              <a:off x="10550569" y="116236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5" name="Shape 175"/>
            <p:cNvSpPr/>
            <p:nvPr/>
          </p:nvSpPr>
          <p:spPr>
            <a:xfrm>
              <a:off x="18242724" y="12661177"/>
              <a:ext cx="4123310"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919191"/>
                  </a:solidFill>
                  <a:latin typeface="Montserrat Medium"/>
                  <a:ea typeface="Montserrat Medium"/>
                  <a:cs typeface="Montserrat Medium"/>
                  <a:sym typeface="Montserrat Medium"/>
                </a:defRPr>
              </a:lvl1pPr>
            </a:lstStyle>
            <a:p>
              <a:r>
                <a:t>Image Attribution: Dawei Zhou</a:t>
              </a:r>
            </a:p>
          </p:txBody>
        </p:sp>
        <p:sp>
          <p:nvSpPr>
            <p:cNvPr id="176" name="Shape 176"/>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77" name="Shape 177"/>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178" name="Shape 178"/>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an extreme character, record their details using the provided template (p.175), and use the character to generate design ideas. Focus on your own design problem, or follow the ‘Autonomous Vehicles’ brief (p.140). </a:t>
              </a:r>
            </a:p>
          </p:txBody>
        </p:sp>
        <p:sp>
          <p:nvSpPr>
            <p:cNvPr id="179" name="Shape 179"/>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180" name="Shape 180"/>
            <p:cNvSpPr/>
            <p:nvPr/>
          </p:nvSpPr>
          <p:spPr>
            <a:xfrm>
              <a:off x="6335184"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181" name="Shape 181"/>
            <p:cNvSpPr/>
            <p:nvPr/>
          </p:nvSpPr>
          <p:spPr>
            <a:xfrm>
              <a:off x="11192156"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185" name="Shape 185"/>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186" name="Shape 186"/>
            <p:cNvSpPr/>
            <p:nvPr/>
          </p:nvSpPr>
          <p:spPr>
            <a:xfrm>
              <a:off x="18790599" y="3539506"/>
              <a:ext cx="5431283" cy="15525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rPr>
                  <a:latin typeface="Montserrat Medium"/>
                  <a:ea typeface="Montserrat Medium"/>
                  <a:cs typeface="Montserrat Medium"/>
                  <a:sym typeface="Montserrat Medium"/>
                </a:rPr>
                <a:t>3-4 people, pen, paper and </a:t>
              </a:r>
              <a:br>
                <a:rPr>
                  <a:latin typeface="Montserrat Medium"/>
                  <a:ea typeface="Montserrat Medium"/>
                  <a:cs typeface="Montserrat Medium"/>
                  <a:sym typeface="Montserrat Medium"/>
                </a:rPr>
              </a:br>
              <a:r>
                <a:rPr>
                  <a:latin typeface="Montserrat Medium"/>
                  <a:ea typeface="Montserrat Medium"/>
                  <a:cs typeface="Montserrat Medium"/>
                  <a:sym typeface="Montserrat Medium"/>
                </a:rPr>
                <a:t>post-its </a:t>
              </a:r>
            </a:p>
          </p:txBody>
        </p:sp>
        <p:sp>
          <p:nvSpPr>
            <p:cNvPr id="187" name="Shape 187"/>
            <p:cNvSpPr/>
            <p:nvPr/>
          </p:nvSpPr>
          <p:spPr>
            <a:xfrm>
              <a:off x="1589029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189" name="Shape 189"/>
            <p:cNvSpPr/>
            <p:nvPr/>
          </p:nvSpPr>
          <p:spPr>
            <a:xfrm>
              <a:off x="-125701" y="3057910"/>
              <a:ext cx="1343038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190" name="Shape 190"/>
            <p:cNvSpPr/>
            <p:nvPr/>
          </p:nvSpPr>
          <p:spPr>
            <a:xfrm rot="5400000">
              <a:off x="12782535" y="3583070"/>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9F44744E-DB35-334A-9653-6776861FE08A}"/>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1">
              <a:extLst>
                <a:ext uri="{FF2B5EF4-FFF2-40B4-BE49-F238E27FC236}">
                  <a16:creationId xmlns:a16="http://schemas.microsoft.com/office/drawing/2014/main" id="{8C01AD71-8F73-A945-9F01-ADDD7148DB34}"/>
                </a:ext>
              </a:extLst>
            </p:cNvPr>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62</a:t>
              </a:r>
            </a:p>
          </p:txBody>
        </p:sp>
        <p:sp>
          <p:nvSpPr>
            <p:cNvPr id="32" name="Shape 145">
              <a:extLst>
                <a:ext uri="{FF2B5EF4-FFF2-40B4-BE49-F238E27FC236}">
                  <a16:creationId xmlns:a16="http://schemas.microsoft.com/office/drawing/2014/main" id="{1639B102-9ECF-5940-A2D9-30AB709AE6F2}"/>
                </a:ext>
              </a:extLst>
            </p:cNvPr>
            <p:cNvSpPr/>
            <p:nvPr/>
          </p:nvSpPr>
          <p:spPr>
            <a:xfrm>
              <a:off x="385152" y="-192638"/>
              <a:ext cx="9675227"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Extreme</a:t>
              </a:r>
            </a:p>
          </p:txBody>
        </p:sp>
        <p:sp>
          <p:nvSpPr>
            <p:cNvPr id="33" name="Shape 155">
              <a:extLst>
                <a:ext uri="{FF2B5EF4-FFF2-40B4-BE49-F238E27FC236}">
                  <a16:creationId xmlns:a16="http://schemas.microsoft.com/office/drawing/2014/main" id="{8688F3A8-8155-8049-ABDC-F883FED7F28D}"/>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 name="Shape 162">
              <a:extLst>
                <a:ext uri="{FF2B5EF4-FFF2-40B4-BE49-F238E27FC236}">
                  <a16:creationId xmlns:a16="http://schemas.microsoft.com/office/drawing/2014/main" id="{A4706D4D-2B87-A444-8F32-4B89B01D86C0}"/>
                </a:ext>
              </a:extLst>
            </p:cNvPr>
            <p:cNvSpPr/>
            <p:nvPr/>
          </p:nvSpPr>
          <p:spPr>
            <a:xfrm>
              <a:off x="369845" y="2278870"/>
              <a:ext cx="12439289"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Characters</a:t>
              </a:r>
            </a:p>
          </p:txBody>
        </p:sp>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11" name="Shape 211"/>
          <p:cNvSpPr/>
          <p:nvPr/>
        </p:nvSpPr>
        <p:spPr>
          <a:xfrm>
            <a:off x="5802129"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12" name="Shape 212"/>
          <p:cNvSpPr/>
          <p:nvPr/>
        </p:nvSpPr>
        <p:spPr>
          <a:xfrm>
            <a:off x="1065910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17" name="Shape 217"/>
          <p:cNvSpPr/>
          <p:nvPr/>
        </p:nvSpPr>
        <p:spPr>
          <a:xfrm>
            <a:off x="1535723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21" name="Shape 221"/>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222" name="Shape 222"/>
          <p:cNvSpPr/>
          <p:nvPr/>
        </p:nvSpPr>
        <p:spPr>
          <a:xfrm>
            <a:off x="9793065" y="10987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C450ED3B-1655-6641-81C2-4282111564DD}"/>
              </a:ext>
            </a:extLst>
          </p:cNvPr>
          <p:cNvGrpSpPr/>
          <p:nvPr/>
        </p:nvGrpSpPr>
        <p:grpSpPr>
          <a:xfrm>
            <a:off x="-125701" y="-192638"/>
            <a:ext cx="24589598" cy="13301491"/>
            <a:chOff x="-125701" y="-192638"/>
            <a:chExt cx="24589598" cy="13301491"/>
          </a:xfrm>
        </p:grpSpPr>
        <p:pic>
          <p:nvPicPr>
            <p:cNvPr id="195" name="pasted-image.tiff"/>
            <p:cNvPicPr>
              <a:picLocks noChangeAspect="1"/>
            </p:cNvPicPr>
            <p:nvPr/>
          </p:nvPicPr>
          <p:blipFill>
            <a:blip r:embed="rId2"/>
            <a:srcRect t="19846" b="24480"/>
            <a:stretch>
              <a:fillRect/>
            </a:stretch>
          </p:blipFill>
          <p:spPr>
            <a:xfrm>
              <a:off x="-21429" y="2432"/>
              <a:ext cx="19449827" cy="5944695"/>
            </a:xfrm>
            <a:prstGeom prst="rect">
              <a:avLst/>
            </a:prstGeom>
            <a:ln w="12700">
              <a:miter lim="400000"/>
            </a:ln>
          </p:spPr>
        </p:pic>
        <p:sp>
          <p:nvSpPr>
            <p:cNvPr id="196" name="Shape 196"/>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198" name="Shape 198"/>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1" name="Shape 201"/>
            <p:cNvSpPr/>
            <p:nvPr/>
          </p:nvSpPr>
          <p:spPr>
            <a:xfrm>
              <a:off x="-110395" y="637201"/>
              <a:ext cx="1120428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02" name="Shape 202"/>
            <p:cNvSpPr/>
            <p:nvPr/>
          </p:nvSpPr>
          <p:spPr>
            <a:xfrm rot="5400000">
              <a:off x="10550569" y="116236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4" name="Shape 204"/>
            <p:cNvSpPr/>
            <p:nvPr/>
          </p:nvSpPr>
          <p:spPr>
            <a:xfrm>
              <a:off x="18242724" y="12661177"/>
              <a:ext cx="4123310"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919191"/>
                  </a:solidFill>
                  <a:latin typeface="Montserrat Medium"/>
                  <a:ea typeface="Montserrat Medium"/>
                  <a:cs typeface="Montserrat Medium"/>
                  <a:sym typeface="Montserrat Medium"/>
                </a:defRPr>
              </a:lvl1pPr>
            </a:lstStyle>
            <a:p>
              <a:r>
                <a:t>Image Attribution: Dawei Zhou</a:t>
              </a:r>
            </a:p>
          </p:txBody>
        </p:sp>
        <p:sp>
          <p:nvSpPr>
            <p:cNvPr id="205" name="Shape 205"/>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06" name="Shape 206"/>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07" name="Shape 207"/>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an extreme character, record their details using the provided template (p.175), and use the character to generate design ideas. Focus on your own design problem, or follow the ‘Autonomous Vehicles’ brief (p.140). </a:t>
              </a:r>
            </a:p>
          </p:txBody>
        </p:sp>
        <p:sp>
          <p:nvSpPr>
            <p:cNvPr id="208" name="Shape 208"/>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09" name="Shape 209"/>
            <p:cNvSpPr/>
            <p:nvPr/>
          </p:nvSpPr>
          <p:spPr>
            <a:xfrm>
              <a:off x="6335184"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10" name="Shape 210"/>
            <p:cNvSpPr/>
            <p:nvPr/>
          </p:nvSpPr>
          <p:spPr>
            <a:xfrm>
              <a:off x="11192156"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14" name="Shape 214"/>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15" name="Shape 215"/>
            <p:cNvSpPr/>
            <p:nvPr/>
          </p:nvSpPr>
          <p:spPr>
            <a:xfrm>
              <a:off x="18790599" y="3539506"/>
              <a:ext cx="5431283" cy="15525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rPr>
                  <a:latin typeface="Montserrat Medium"/>
                  <a:ea typeface="Montserrat Medium"/>
                  <a:cs typeface="Montserrat Medium"/>
                  <a:sym typeface="Montserrat Medium"/>
                </a:rPr>
                <a:t>3-4 people, pen, paper and </a:t>
              </a:r>
              <a:br>
                <a:rPr>
                  <a:latin typeface="Montserrat Medium"/>
                  <a:ea typeface="Montserrat Medium"/>
                  <a:cs typeface="Montserrat Medium"/>
                  <a:sym typeface="Montserrat Medium"/>
                </a:rPr>
              </a:br>
              <a:r>
                <a:rPr>
                  <a:latin typeface="Montserrat Medium"/>
                  <a:ea typeface="Montserrat Medium"/>
                  <a:cs typeface="Montserrat Medium"/>
                  <a:sym typeface="Montserrat Medium"/>
                </a:rPr>
                <a:t>post-its </a:t>
              </a:r>
            </a:p>
          </p:txBody>
        </p:sp>
        <p:sp>
          <p:nvSpPr>
            <p:cNvPr id="216" name="Shape 216"/>
            <p:cNvSpPr/>
            <p:nvPr/>
          </p:nvSpPr>
          <p:spPr>
            <a:xfrm>
              <a:off x="1589029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18" name="Shape 218"/>
            <p:cNvSpPr/>
            <p:nvPr/>
          </p:nvSpPr>
          <p:spPr>
            <a:xfrm>
              <a:off x="-125701" y="3057910"/>
              <a:ext cx="1343038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19" name="Shape 219"/>
            <p:cNvSpPr/>
            <p:nvPr/>
          </p:nvSpPr>
          <p:spPr>
            <a:xfrm rot="5400000">
              <a:off x="12782535" y="3583070"/>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C518F4F4-D20F-F246-AF45-97BC95B9029A}"/>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1">
              <a:extLst>
                <a:ext uri="{FF2B5EF4-FFF2-40B4-BE49-F238E27FC236}">
                  <a16:creationId xmlns:a16="http://schemas.microsoft.com/office/drawing/2014/main" id="{5370CFC9-B034-DB41-961D-934685BB8615}"/>
                </a:ext>
              </a:extLst>
            </p:cNvPr>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62</a:t>
              </a:r>
            </a:p>
          </p:txBody>
        </p:sp>
        <p:sp>
          <p:nvSpPr>
            <p:cNvPr id="32" name="Shape 145">
              <a:extLst>
                <a:ext uri="{FF2B5EF4-FFF2-40B4-BE49-F238E27FC236}">
                  <a16:creationId xmlns:a16="http://schemas.microsoft.com/office/drawing/2014/main" id="{393BDADE-F454-774A-AF63-B4E908683B87}"/>
                </a:ext>
              </a:extLst>
            </p:cNvPr>
            <p:cNvSpPr/>
            <p:nvPr/>
          </p:nvSpPr>
          <p:spPr>
            <a:xfrm>
              <a:off x="385152" y="-192638"/>
              <a:ext cx="9675227"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Extreme</a:t>
              </a:r>
            </a:p>
          </p:txBody>
        </p:sp>
        <p:sp>
          <p:nvSpPr>
            <p:cNvPr id="33" name="Shape 155">
              <a:extLst>
                <a:ext uri="{FF2B5EF4-FFF2-40B4-BE49-F238E27FC236}">
                  <a16:creationId xmlns:a16="http://schemas.microsoft.com/office/drawing/2014/main" id="{46628E96-FAC1-3242-A86D-3F860F7C0D29}"/>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 name="Shape 162">
              <a:extLst>
                <a:ext uri="{FF2B5EF4-FFF2-40B4-BE49-F238E27FC236}">
                  <a16:creationId xmlns:a16="http://schemas.microsoft.com/office/drawing/2014/main" id="{110913B2-3F26-E845-91CE-C1A25E0F61EB}"/>
                </a:ext>
              </a:extLst>
            </p:cNvPr>
            <p:cNvSpPr/>
            <p:nvPr/>
          </p:nvSpPr>
          <p:spPr>
            <a:xfrm>
              <a:off x="369845" y="2278870"/>
              <a:ext cx="12439289"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Characters</a:t>
              </a:r>
            </a:p>
          </p:txBody>
        </p:sp>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40" name="Shape 240"/>
          <p:cNvSpPr/>
          <p:nvPr/>
        </p:nvSpPr>
        <p:spPr>
          <a:xfrm>
            <a:off x="5802129"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41" name="Shape 241"/>
          <p:cNvSpPr/>
          <p:nvPr/>
        </p:nvSpPr>
        <p:spPr>
          <a:xfrm>
            <a:off x="1065910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46" name="Shape 246"/>
          <p:cNvSpPr/>
          <p:nvPr/>
        </p:nvSpPr>
        <p:spPr>
          <a:xfrm>
            <a:off x="1535723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50" name="Shape 250"/>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sp>
        <p:nvSpPr>
          <p:cNvPr id="251" name="Shape 251"/>
          <p:cNvSpPr/>
          <p:nvPr/>
        </p:nvSpPr>
        <p:spPr>
          <a:xfrm>
            <a:off x="14650036" y="10987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grpSp>
        <p:nvGrpSpPr>
          <p:cNvPr id="2" name="Group 1">
            <a:extLst>
              <a:ext uri="{FF2B5EF4-FFF2-40B4-BE49-F238E27FC236}">
                <a16:creationId xmlns:a16="http://schemas.microsoft.com/office/drawing/2014/main" id="{D846D75D-CF4D-F246-A167-A5BEE1FC2B01}"/>
              </a:ext>
            </a:extLst>
          </p:cNvPr>
          <p:cNvGrpSpPr/>
          <p:nvPr/>
        </p:nvGrpSpPr>
        <p:grpSpPr>
          <a:xfrm>
            <a:off x="-125701" y="-192638"/>
            <a:ext cx="24589598" cy="13301491"/>
            <a:chOff x="-125701" y="-192638"/>
            <a:chExt cx="24589598" cy="13301491"/>
          </a:xfrm>
        </p:grpSpPr>
        <p:pic>
          <p:nvPicPr>
            <p:cNvPr id="224" name="pasted-image.tiff"/>
            <p:cNvPicPr>
              <a:picLocks noChangeAspect="1"/>
            </p:cNvPicPr>
            <p:nvPr/>
          </p:nvPicPr>
          <p:blipFill>
            <a:blip r:embed="rId2"/>
            <a:srcRect t="19846" b="24480"/>
            <a:stretch>
              <a:fillRect/>
            </a:stretch>
          </p:blipFill>
          <p:spPr>
            <a:xfrm>
              <a:off x="-21429" y="2432"/>
              <a:ext cx="19449827" cy="5944695"/>
            </a:xfrm>
            <a:prstGeom prst="rect">
              <a:avLst/>
            </a:prstGeom>
            <a:ln w="12700">
              <a:miter lim="400000"/>
            </a:ln>
          </p:spPr>
        </p:pic>
        <p:sp>
          <p:nvSpPr>
            <p:cNvPr id="225" name="Shape 225"/>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27" name="Shape 227"/>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0" name="Shape 230"/>
            <p:cNvSpPr/>
            <p:nvPr/>
          </p:nvSpPr>
          <p:spPr>
            <a:xfrm>
              <a:off x="-110395" y="637201"/>
              <a:ext cx="1120428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31" name="Shape 231"/>
            <p:cNvSpPr/>
            <p:nvPr/>
          </p:nvSpPr>
          <p:spPr>
            <a:xfrm rot="5400000">
              <a:off x="10550569" y="116236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3" name="Shape 233"/>
            <p:cNvSpPr/>
            <p:nvPr/>
          </p:nvSpPr>
          <p:spPr>
            <a:xfrm>
              <a:off x="18242724" y="12661177"/>
              <a:ext cx="4123310"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919191"/>
                  </a:solidFill>
                  <a:latin typeface="Montserrat Medium"/>
                  <a:ea typeface="Montserrat Medium"/>
                  <a:cs typeface="Montserrat Medium"/>
                  <a:sym typeface="Montserrat Medium"/>
                </a:defRPr>
              </a:lvl1pPr>
            </a:lstStyle>
            <a:p>
              <a:r>
                <a:t>Image Attribution: Dawei Zhou</a:t>
              </a:r>
            </a:p>
          </p:txBody>
        </p:sp>
        <p:sp>
          <p:nvSpPr>
            <p:cNvPr id="234" name="Shape 234"/>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35" name="Shape 235"/>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36" name="Shape 236"/>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an extreme character, record their details using the provided template (p.175), and use the character to generate design ideas. Focus on your own design problem, or follow the ‘Autonomous Vehicles’ brief (p.140). </a:t>
              </a:r>
            </a:p>
          </p:txBody>
        </p:sp>
        <p:sp>
          <p:nvSpPr>
            <p:cNvPr id="237" name="Shape 237"/>
            <p:cNvSpPr/>
            <p:nvPr/>
          </p:nvSpPr>
          <p:spPr>
            <a:xfrm>
              <a:off x="20794536"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38" name="Shape 238"/>
            <p:cNvSpPr/>
            <p:nvPr/>
          </p:nvSpPr>
          <p:spPr>
            <a:xfrm>
              <a:off x="6335184"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39" name="Shape 239"/>
            <p:cNvSpPr/>
            <p:nvPr/>
          </p:nvSpPr>
          <p:spPr>
            <a:xfrm>
              <a:off x="11192156"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43" name="Shape 243"/>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44" name="Shape 244"/>
            <p:cNvSpPr/>
            <p:nvPr/>
          </p:nvSpPr>
          <p:spPr>
            <a:xfrm>
              <a:off x="18790599" y="3539506"/>
              <a:ext cx="5431283" cy="15525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rPr>
                  <a:latin typeface="Montserrat Medium"/>
                  <a:ea typeface="Montserrat Medium"/>
                  <a:cs typeface="Montserrat Medium"/>
                  <a:sym typeface="Montserrat Medium"/>
                </a:rPr>
                <a:t>3-4 people, pen, paper and </a:t>
              </a:r>
              <a:br>
                <a:rPr>
                  <a:latin typeface="Montserrat Medium"/>
                  <a:ea typeface="Montserrat Medium"/>
                  <a:cs typeface="Montserrat Medium"/>
                  <a:sym typeface="Montserrat Medium"/>
                </a:rPr>
              </a:br>
              <a:r>
                <a:rPr>
                  <a:latin typeface="Montserrat Medium"/>
                  <a:ea typeface="Montserrat Medium"/>
                  <a:cs typeface="Montserrat Medium"/>
                  <a:sym typeface="Montserrat Medium"/>
                </a:rPr>
                <a:t>post-its </a:t>
              </a:r>
            </a:p>
          </p:txBody>
        </p:sp>
        <p:sp>
          <p:nvSpPr>
            <p:cNvPr id="245" name="Shape 245"/>
            <p:cNvSpPr/>
            <p:nvPr/>
          </p:nvSpPr>
          <p:spPr>
            <a:xfrm>
              <a:off x="15890292" y="9195086"/>
              <a:ext cx="1038541"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47" name="Shape 247"/>
            <p:cNvSpPr/>
            <p:nvPr/>
          </p:nvSpPr>
          <p:spPr>
            <a:xfrm>
              <a:off x="-125701" y="3057910"/>
              <a:ext cx="1343038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48" name="Shape 248"/>
            <p:cNvSpPr/>
            <p:nvPr/>
          </p:nvSpPr>
          <p:spPr>
            <a:xfrm rot="5400000">
              <a:off x="12782535" y="3583070"/>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B0F05206-2923-FD4A-A968-6E77E41831AB}"/>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1">
              <a:extLst>
                <a:ext uri="{FF2B5EF4-FFF2-40B4-BE49-F238E27FC236}">
                  <a16:creationId xmlns:a16="http://schemas.microsoft.com/office/drawing/2014/main" id="{E9EA56FD-7CB6-E34D-BB2D-5B95DC710BB8}"/>
                </a:ext>
              </a:extLst>
            </p:cNvPr>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62</a:t>
              </a:r>
            </a:p>
          </p:txBody>
        </p:sp>
        <p:sp>
          <p:nvSpPr>
            <p:cNvPr id="32" name="Shape 145">
              <a:extLst>
                <a:ext uri="{FF2B5EF4-FFF2-40B4-BE49-F238E27FC236}">
                  <a16:creationId xmlns:a16="http://schemas.microsoft.com/office/drawing/2014/main" id="{370DA4C7-0CAB-C444-9A87-DB5AD63D2923}"/>
                </a:ext>
              </a:extLst>
            </p:cNvPr>
            <p:cNvSpPr/>
            <p:nvPr/>
          </p:nvSpPr>
          <p:spPr>
            <a:xfrm>
              <a:off x="385152" y="-192638"/>
              <a:ext cx="9675227"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Extreme</a:t>
              </a:r>
            </a:p>
          </p:txBody>
        </p:sp>
        <p:sp>
          <p:nvSpPr>
            <p:cNvPr id="33" name="Shape 155">
              <a:extLst>
                <a:ext uri="{FF2B5EF4-FFF2-40B4-BE49-F238E27FC236}">
                  <a16:creationId xmlns:a16="http://schemas.microsoft.com/office/drawing/2014/main" id="{C29148EC-7B75-8844-A9D1-622282C1B263}"/>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 name="Shape 162">
              <a:extLst>
                <a:ext uri="{FF2B5EF4-FFF2-40B4-BE49-F238E27FC236}">
                  <a16:creationId xmlns:a16="http://schemas.microsoft.com/office/drawing/2014/main" id="{7033ECCC-E16C-6A4F-8A45-9361A8B3FDDA}"/>
                </a:ext>
              </a:extLst>
            </p:cNvPr>
            <p:cNvSpPr/>
            <p:nvPr/>
          </p:nvSpPr>
          <p:spPr>
            <a:xfrm>
              <a:off x="369845" y="2278870"/>
              <a:ext cx="12439289"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Characters</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p:nvPr/>
        </p:nvSpPr>
        <p:spPr>
          <a:xfrm>
            <a:off x="945158"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69" name="Shape 269"/>
          <p:cNvSpPr/>
          <p:nvPr/>
        </p:nvSpPr>
        <p:spPr>
          <a:xfrm>
            <a:off x="5802129"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70" name="Shape 270"/>
          <p:cNvSpPr/>
          <p:nvPr/>
        </p:nvSpPr>
        <p:spPr>
          <a:xfrm>
            <a:off x="10659100"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[5 mins] </a:t>
            </a:r>
          </a:p>
        </p:txBody>
      </p:sp>
      <p:sp>
        <p:nvSpPr>
          <p:cNvPr id="275" name="Shape 275"/>
          <p:cNvSpPr/>
          <p:nvPr/>
        </p:nvSpPr>
        <p:spPr>
          <a:xfrm>
            <a:off x="15357236"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[15 mins] </a:t>
            </a:r>
          </a:p>
        </p:txBody>
      </p:sp>
      <p:sp>
        <p:nvSpPr>
          <p:cNvPr id="279" name="Shape 279"/>
          <p:cNvSpPr/>
          <p:nvPr/>
        </p:nvSpPr>
        <p:spPr>
          <a:xfrm>
            <a:off x="20224083" y="10470228"/>
            <a:ext cx="2104652" cy="638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defRPr b="0">
                <a:solidFill>
                  <a:srgbClr val="FF2830"/>
                </a:solidFill>
                <a:latin typeface="Montserrat Medium"/>
                <a:ea typeface="Montserrat Medium"/>
                <a:cs typeface="Montserrat Medium"/>
                <a:sym typeface="Montserrat Medium"/>
              </a:defRPr>
            </a:lvl1pPr>
          </a:lstStyle>
          <a:p>
            <a:r>
              <a:t>[flexible] </a:t>
            </a:r>
          </a:p>
        </p:txBody>
      </p:sp>
      <p:grpSp>
        <p:nvGrpSpPr>
          <p:cNvPr id="2" name="Group 1">
            <a:extLst>
              <a:ext uri="{FF2B5EF4-FFF2-40B4-BE49-F238E27FC236}">
                <a16:creationId xmlns:a16="http://schemas.microsoft.com/office/drawing/2014/main" id="{F99443F5-26AD-514C-A354-BEFDAD88EE94}"/>
              </a:ext>
            </a:extLst>
          </p:cNvPr>
          <p:cNvGrpSpPr/>
          <p:nvPr/>
        </p:nvGrpSpPr>
        <p:grpSpPr>
          <a:xfrm>
            <a:off x="-125701" y="-192638"/>
            <a:ext cx="24589598" cy="13301491"/>
            <a:chOff x="-125701" y="-192638"/>
            <a:chExt cx="24589598" cy="13301491"/>
          </a:xfrm>
        </p:grpSpPr>
        <p:pic>
          <p:nvPicPr>
            <p:cNvPr id="253" name="pasted-image.tiff"/>
            <p:cNvPicPr>
              <a:picLocks noChangeAspect="1"/>
            </p:cNvPicPr>
            <p:nvPr/>
          </p:nvPicPr>
          <p:blipFill>
            <a:blip r:embed="rId2"/>
            <a:srcRect t="19846" b="24480"/>
            <a:stretch>
              <a:fillRect/>
            </a:stretch>
          </p:blipFill>
          <p:spPr>
            <a:xfrm>
              <a:off x="-21429" y="2432"/>
              <a:ext cx="19449827" cy="5944695"/>
            </a:xfrm>
            <a:prstGeom prst="rect">
              <a:avLst/>
            </a:prstGeom>
            <a:ln w="12700">
              <a:miter lim="400000"/>
            </a:ln>
          </p:spPr>
        </p:pic>
        <p:sp>
          <p:nvSpPr>
            <p:cNvPr id="254" name="Shape 254"/>
            <p:cNvSpPr/>
            <p:nvPr/>
          </p:nvSpPr>
          <p:spPr>
            <a:xfrm rot="16200000">
              <a:off x="14734463" y="1317089"/>
              <a:ext cx="6120259" cy="33603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FFFFFF"/>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6" name="Shape 256"/>
            <p:cNvSpPr/>
            <p:nvPr/>
          </p:nvSpPr>
          <p:spPr>
            <a:xfrm>
              <a:off x="19899076" y="-60452"/>
              <a:ext cx="4496226" cy="3047293"/>
            </a:xfrm>
            <a:prstGeom prst="rect">
              <a:avLst/>
            </a:pr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59" name="Shape 259"/>
            <p:cNvSpPr/>
            <p:nvPr/>
          </p:nvSpPr>
          <p:spPr>
            <a:xfrm>
              <a:off x="-110395" y="637201"/>
              <a:ext cx="11204289" cy="2321716"/>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60" name="Shape 260"/>
            <p:cNvSpPr/>
            <p:nvPr/>
          </p:nvSpPr>
          <p:spPr>
            <a:xfrm rot="5400000">
              <a:off x="10550569" y="1162362"/>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2" name="Shape 262"/>
            <p:cNvSpPr/>
            <p:nvPr/>
          </p:nvSpPr>
          <p:spPr>
            <a:xfrm>
              <a:off x="18242724" y="12661177"/>
              <a:ext cx="4123310"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919191"/>
                  </a:solidFill>
                  <a:latin typeface="Montserrat Medium"/>
                  <a:ea typeface="Montserrat Medium"/>
                  <a:cs typeface="Montserrat Medium"/>
                  <a:sym typeface="Montserrat Medium"/>
                </a:defRPr>
              </a:lvl1pPr>
            </a:lstStyle>
            <a:p>
              <a:r>
                <a:t>Image Attribution: Dawei Zhou</a:t>
              </a:r>
            </a:p>
          </p:txBody>
        </p:sp>
        <p:sp>
          <p:nvSpPr>
            <p:cNvPr id="263" name="Shape 263"/>
            <p:cNvSpPr/>
            <p:nvPr/>
          </p:nvSpPr>
          <p:spPr>
            <a:xfrm>
              <a:off x="2479707" y="9714356"/>
              <a:ext cx="19139561" cy="1"/>
            </a:xfrm>
            <a:prstGeom prst="line">
              <a:avLst/>
            </a:prstGeom>
            <a:ln w="88900">
              <a:solidFill>
                <a:srgbClr val="000000"/>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64" name="Shape 264"/>
            <p:cNvSpPr/>
            <p:nvPr/>
          </p:nvSpPr>
          <p:spPr>
            <a:xfrm>
              <a:off x="1478213"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1</a:t>
              </a:r>
            </a:p>
          </p:txBody>
        </p:sp>
        <p:sp>
          <p:nvSpPr>
            <p:cNvPr id="265" name="Shape 265"/>
            <p:cNvSpPr/>
            <p:nvPr/>
          </p:nvSpPr>
          <p:spPr>
            <a:xfrm>
              <a:off x="1334644" y="6636377"/>
              <a:ext cx="21354888" cy="16287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spAutoFit/>
            </a:bodyPr>
            <a:lstStyle>
              <a:lvl1pPr algn="l">
                <a:defRPr b="0">
                  <a:latin typeface="Montserrat Medium"/>
                  <a:ea typeface="Montserrat Medium"/>
                  <a:cs typeface="Montserrat Medium"/>
                  <a:sym typeface="Montserrat Medium"/>
                </a:defRPr>
              </a:lvl1pPr>
            </a:lstStyle>
            <a:p>
              <a:r>
                <a:t>In this exercise, you will create an extreme character, record their details using the provided template (p.175), and use the character to generate design ideas. Focus on your own design problem, or follow the ‘Autonomous Vehicles’ brief (p.140). </a:t>
              </a:r>
            </a:p>
          </p:txBody>
        </p:sp>
        <p:sp>
          <p:nvSpPr>
            <p:cNvPr id="266" name="Shape 266"/>
            <p:cNvSpPr/>
            <p:nvPr/>
          </p:nvSpPr>
          <p:spPr>
            <a:xfrm>
              <a:off x="20794536" y="9195086"/>
              <a:ext cx="1038542" cy="1038541"/>
            </a:xfrm>
            <a:prstGeom prst="ellipse">
              <a:avLst/>
            </a:pr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5</a:t>
              </a:r>
            </a:p>
          </p:txBody>
        </p:sp>
        <p:sp>
          <p:nvSpPr>
            <p:cNvPr id="267" name="Shape 267"/>
            <p:cNvSpPr/>
            <p:nvPr/>
          </p:nvSpPr>
          <p:spPr>
            <a:xfrm>
              <a:off x="6335184" y="9195086"/>
              <a:ext cx="1038542"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2</a:t>
              </a:r>
            </a:p>
          </p:txBody>
        </p:sp>
        <p:sp>
          <p:nvSpPr>
            <p:cNvPr id="268" name="Shape 268"/>
            <p:cNvSpPr/>
            <p:nvPr/>
          </p:nvSpPr>
          <p:spPr>
            <a:xfrm>
              <a:off x="11192156"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3</a:t>
              </a:r>
            </a:p>
          </p:txBody>
        </p:sp>
        <p:sp>
          <p:nvSpPr>
            <p:cNvPr id="272" name="Shape 272"/>
            <p:cNvSpPr/>
            <p:nvPr/>
          </p:nvSpPr>
          <p:spPr>
            <a:xfrm>
              <a:off x="18112142" y="3266047"/>
              <a:ext cx="6328532" cy="2107692"/>
            </a:xfrm>
            <a:prstGeom prst="rect">
              <a:avLst/>
            </a:prstGeom>
            <a:solidFill>
              <a:srgbClr val="212121"/>
            </a:solidFill>
            <a:ln w="12700">
              <a:miter lim="400000"/>
            </a:ln>
          </p:spPr>
          <p:txBody>
            <a:bodyPr lIns="71437" tIns="71437" rIns="71437" bIns="71437" anchor="ctr"/>
            <a:lstStyle/>
            <a:p>
              <a:pPr marR="254000" algn="r">
                <a:defRPr sz="3000" b="0">
                  <a:solidFill>
                    <a:srgbClr val="FFFFFF"/>
                  </a:solidFill>
                  <a:latin typeface="Montserrat Bold"/>
                  <a:ea typeface="Montserrat Bold"/>
                  <a:cs typeface="Montserrat Bold"/>
                  <a:sym typeface="Montserrat Bold"/>
                </a:defRPr>
              </a:pPr>
              <a:endParaRPr/>
            </a:p>
          </p:txBody>
        </p:sp>
        <p:sp>
          <p:nvSpPr>
            <p:cNvPr id="273" name="Shape 273"/>
            <p:cNvSpPr/>
            <p:nvPr/>
          </p:nvSpPr>
          <p:spPr>
            <a:xfrm>
              <a:off x="18790599" y="3539506"/>
              <a:ext cx="5431283" cy="15525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p>
              <a:pPr marR="254000" algn="r">
                <a:defRPr sz="3000" b="0">
                  <a:solidFill>
                    <a:srgbClr val="FFFFFF"/>
                  </a:solidFill>
                  <a:latin typeface="Montserrat Bold"/>
                  <a:ea typeface="Montserrat Bold"/>
                  <a:cs typeface="Montserrat Bold"/>
                  <a:sym typeface="Montserrat Bold"/>
                </a:defRPr>
              </a:pPr>
              <a:r>
                <a:t>YOU WILL NEED</a:t>
              </a:r>
              <a:br/>
              <a:r>
                <a:rPr>
                  <a:latin typeface="Montserrat Medium"/>
                  <a:ea typeface="Montserrat Medium"/>
                  <a:cs typeface="Montserrat Medium"/>
                  <a:sym typeface="Montserrat Medium"/>
                </a:rPr>
                <a:t>3-4 people, pen, paper and </a:t>
              </a:r>
              <a:br>
                <a:rPr>
                  <a:latin typeface="Montserrat Medium"/>
                  <a:ea typeface="Montserrat Medium"/>
                  <a:cs typeface="Montserrat Medium"/>
                  <a:sym typeface="Montserrat Medium"/>
                </a:rPr>
              </a:br>
              <a:r>
                <a:rPr>
                  <a:latin typeface="Montserrat Medium"/>
                  <a:ea typeface="Montserrat Medium"/>
                  <a:cs typeface="Montserrat Medium"/>
                  <a:sym typeface="Montserrat Medium"/>
                </a:rPr>
                <a:t>post-its </a:t>
              </a:r>
            </a:p>
          </p:txBody>
        </p:sp>
        <p:sp>
          <p:nvSpPr>
            <p:cNvPr id="274" name="Shape 274"/>
            <p:cNvSpPr/>
            <p:nvPr/>
          </p:nvSpPr>
          <p:spPr>
            <a:xfrm>
              <a:off x="15890292" y="9195086"/>
              <a:ext cx="1038541" cy="1038541"/>
            </a:xfrm>
            <a:prstGeom prst="ellipse">
              <a:avLst/>
            </a:prstGeom>
            <a:solidFill>
              <a:srgbClr val="C0C0C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4000" b="0">
                  <a:solidFill>
                    <a:srgbClr val="FFFFFF"/>
                  </a:solidFill>
                  <a:latin typeface="Montserrat Bold"/>
                  <a:ea typeface="Montserrat Bold"/>
                  <a:cs typeface="Montserrat Bold"/>
                  <a:sym typeface="Montserrat Bold"/>
                </a:defRPr>
              </a:lvl1pPr>
            </a:lstStyle>
            <a:p>
              <a:r>
                <a:t>4</a:t>
              </a:r>
            </a:p>
          </p:txBody>
        </p:sp>
        <p:sp>
          <p:nvSpPr>
            <p:cNvPr id="276" name="Shape 276"/>
            <p:cNvSpPr/>
            <p:nvPr/>
          </p:nvSpPr>
          <p:spPr>
            <a:xfrm>
              <a:off x="-125701" y="3057910"/>
              <a:ext cx="13430381" cy="2321715"/>
            </a:xfrm>
            <a:prstGeom prst="rect">
              <a:avLst/>
            </a:prstGeom>
            <a:solidFill>
              <a:srgbClr val="EE5150"/>
            </a:solidFill>
            <a:ln w="12700">
              <a:miter lim="400000"/>
            </a:ln>
          </p:spPr>
          <p:txBody>
            <a:bodyPr lIns="0" tIns="0" rIns="0" bIns="0" anchor="ctr"/>
            <a:lstStyle/>
            <a:p>
              <a:pPr lvl="3" algn="l" defTabSz="642937">
                <a:lnSpc>
                  <a:spcPts val="27900"/>
                </a:lnSpc>
                <a:defRPr sz="9600">
                  <a:solidFill>
                    <a:srgbClr val="FFFFFF"/>
                  </a:solidFill>
                  <a:latin typeface="Tw Cen MT"/>
                  <a:ea typeface="Tw Cen MT"/>
                  <a:cs typeface="Tw Cen MT"/>
                  <a:sym typeface="Tw Cen MT"/>
                </a:defRPr>
              </a:pPr>
              <a:endParaRPr/>
            </a:p>
          </p:txBody>
        </p:sp>
        <p:sp>
          <p:nvSpPr>
            <p:cNvPr id="277" name="Shape 277"/>
            <p:cNvSpPr/>
            <p:nvPr/>
          </p:nvSpPr>
          <p:spPr>
            <a:xfrm rot="5400000">
              <a:off x="12782535" y="3583070"/>
              <a:ext cx="2321715" cy="127139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0" name="Shape 139">
              <a:extLst>
                <a:ext uri="{FF2B5EF4-FFF2-40B4-BE49-F238E27FC236}">
                  <a16:creationId xmlns:a16="http://schemas.microsoft.com/office/drawing/2014/main" id="{74EF2ABD-E229-7F4D-BD9D-ACB507090623}"/>
                </a:ext>
              </a:extLst>
            </p:cNvPr>
            <p:cNvSpPr/>
            <p:nvPr/>
          </p:nvSpPr>
          <p:spPr>
            <a:xfrm rot="16200000">
              <a:off x="17562253" y="615600"/>
              <a:ext cx="3063687" cy="16821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E5150"/>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1" name="Shape 141">
              <a:extLst>
                <a:ext uri="{FF2B5EF4-FFF2-40B4-BE49-F238E27FC236}">
                  <a16:creationId xmlns:a16="http://schemas.microsoft.com/office/drawing/2014/main" id="{4ABCB394-0BB8-6E4D-81DF-10B7E9A9CD92}"/>
                </a:ext>
              </a:extLst>
            </p:cNvPr>
            <p:cNvSpPr/>
            <p:nvPr/>
          </p:nvSpPr>
          <p:spPr>
            <a:xfrm>
              <a:off x="19213200" y="255600"/>
              <a:ext cx="5250697" cy="1092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24800"/>
                </a:lnSpc>
                <a:defRPr sz="7000" b="0" spc="-140">
                  <a:solidFill>
                    <a:srgbClr val="FFFFFF"/>
                  </a:solidFill>
                  <a:latin typeface="Montserrat Bold"/>
                  <a:ea typeface="Montserrat Bold"/>
                  <a:cs typeface="Montserrat Bold"/>
                  <a:sym typeface="Montserrat Bold"/>
                </a:defRPr>
              </a:pPr>
              <a:r>
                <a:rPr dirty="0"/>
                <a:t>PAGE 62</a:t>
              </a:r>
            </a:p>
          </p:txBody>
        </p:sp>
        <p:sp>
          <p:nvSpPr>
            <p:cNvPr id="32" name="Shape 145">
              <a:extLst>
                <a:ext uri="{FF2B5EF4-FFF2-40B4-BE49-F238E27FC236}">
                  <a16:creationId xmlns:a16="http://schemas.microsoft.com/office/drawing/2014/main" id="{2444DE62-1841-C24A-9FDF-C00994240398}"/>
                </a:ext>
              </a:extLst>
            </p:cNvPr>
            <p:cNvSpPr/>
            <p:nvPr/>
          </p:nvSpPr>
          <p:spPr>
            <a:xfrm>
              <a:off x="385152" y="-192638"/>
              <a:ext cx="9675227"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Extreme</a:t>
              </a:r>
            </a:p>
          </p:txBody>
        </p:sp>
        <p:sp>
          <p:nvSpPr>
            <p:cNvPr id="33" name="Shape 155">
              <a:extLst>
                <a:ext uri="{FF2B5EF4-FFF2-40B4-BE49-F238E27FC236}">
                  <a16:creationId xmlns:a16="http://schemas.microsoft.com/office/drawing/2014/main" id="{684A70CF-4CE5-404A-8796-134FBDF6A19A}"/>
                </a:ext>
              </a:extLst>
            </p:cNvPr>
            <p:cNvSpPr/>
            <p:nvPr/>
          </p:nvSpPr>
          <p:spPr>
            <a:xfrm rot="16200000">
              <a:off x="16480800" y="3733069"/>
              <a:ext cx="2107691" cy="11572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12121"/>
            </a:solidFill>
            <a:ln w="12700">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34" name="Shape 162">
              <a:extLst>
                <a:ext uri="{FF2B5EF4-FFF2-40B4-BE49-F238E27FC236}">
                  <a16:creationId xmlns:a16="http://schemas.microsoft.com/office/drawing/2014/main" id="{F5A36B45-ABBD-9C49-B812-865DA10C9B81}"/>
                </a:ext>
              </a:extLst>
            </p:cNvPr>
            <p:cNvSpPr/>
            <p:nvPr/>
          </p:nvSpPr>
          <p:spPr>
            <a:xfrm>
              <a:off x="369845" y="2278870"/>
              <a:ext cx="12439289" cy="24765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3" algn="l" defTabSz="642937">
                <a:lnSpc>
                  <a:spcPts val="35600"/>
                </a:lnSpc>
                <a:defRPr sz="15000" b="0" spc="-300">
                  <a:solidFill>
                    <a:srgbClr val="FFFFFF"/>
                  </a:solidFill>
                  <a:latin typeface="Montserrat Bold"/>
                  <a:ea typeface="Montserrat Bold"/>
                  <a:cs typeface="Montserrat Bold"/>
                  <a:sym typeface="Montserrat Bold"/>
                </a:defRPr>
              </a:pPr>
              <a:r>
                <a:rPr sz="16000" spc="-319" dirty="0"/>
                <a:t>Characters</a:t>
              </a:r>
            </a:p>
          </p:txBody>
        </p:sp>
      </p:grpSp>
      <p:sp>
        <p:nvSpPr>
          <p:cNvPr id="280" name="Shape 280"/>
          <p:cNvSpPr/>
          <p:nvPr/>
        </p:nvSpPr>
        <p:spPr>
          <a:xfrm>
            <a:off x="19432527" y="10987347"/>
            <a:ext cx="3687763" cy="2235201"/>
          </a:xfrm>
          <a:custGeom>
            <a:avLst/>
            <a:gdLst/>
            <a:ahLst/>
            <a:cxnLst>
              <a:cxn ang="0">
                <a:pos x="wd2" y="hd2"/>
              </a:cxn>
              <a:cxn ang="5400000">
                <a:pos x="wd2" y="hd2"/>
              </a:cxn>
              <a:cxn ang="10800000">
                <a:pos x="wd2" y="hd2"/>
              </a:cxn>
              <a:cxn ang="16200000">
                <a:pos x="wd2" y="hd2"/>
              </a:cxn>
            </a:cxnLst>
            <a:rect l="0" t="0" r="r" b="b"/>
            <a:pathLst>
              <a:path w="21600" h="21600" extrusionOk="0">
                <a:moveTo>
                  <a:pt x="10902" y="0"/>
                </a:moveTo>
                <a:lnTo>
                  <a:pt x="8659" y="4150"/>
                </a:lnTo>
                <a:lnTo>
                  <a:pt x="1492" y="4150"/>
                </a:lnTo>
                <a:cubicBezTo>
                  <a:pt x="668" y="4150"/>
                  <a:pt x="0" y="5252"/>
                  <a:pt x="0" y="6612"/>
                </a:cubicBezTo>
                <a:lnTo>
                  <a:pt x="0" y="19138"/>
                </a:lnTo>
                <a:cubicBezTo>
                  <a:pt x="0" y="20498"/>
                  <a:pt x="668" y="21600"/>
                  <a:pt x="1492" y="21600"/>
                </a:cubicBezTo>
                <a:lnTo>
                  <a:pt x="20108" y="21600"/>
                </a:lnTo>
                <a:cubicBezTo>
                  <a:pt x="20932" y="21600"/>
                  <a:pt x="21600" y="20498"/>
                  <a:pt x="21600" y="19138"/>
                </a:cubicBezTo>
                <a:lnTo>
                  <a:pt x="21600" y="6612"/>
                </a:lnTo>
                <a:cubicBezTo>
                  <a:pt x="21600" y="5252"/>
                  <a:pt x="20932" y="4150"/>
                  <a:pt x="20108" y="4150"/>
                </a:cubicBezTo>
                <a:lnTo>
                  <a:pt x="13143" y="4150"/>
                </a:lnTo>
                <a:lnTo>
                  <a:pt x="10902" y="0"/>
                </a:lnTo>
                <a:close/>
              </a:path>
            </a:pathLst>
          </a:custGeom>
          <a:solidFill>
            <a:srgbClr val="EE5150"/>
          </a:solidFill>
          <a:ln w="12700">
            <a:miter lim="400000"/>
          </a:ln>
          <a:extLst>
            <a:ext uri="{C572A759-6A51-4108-AA02-DFA0A04FC94B}">
              <ma14:wrappingTextBoxFlag xmlns="" xmlns:ma14="http://schemas.microsoft.com/office/mac/drawingml/2011/main" val="1"/>
            </a:ext>
          </a:extLst>
        </p:spPr>
        <p:txBody>
          <a:bodyPr lIns="71437" tIns="71437" rIns="71437" bIns="71437" anchor="ctr"/>
          <a:lstStyle>
            <a:lvl1pPr>
              <a:defRPr sz="3000" b="0">
                <a:solidFill>
                  <a:srgbClr val="FFFFFF"/>
                </a:solidFill>
                <a:latin typeface="Montserrat Medium"/>
                <a:ea typeface="Montserrat Medium"/>
                <a:cs typeface="Montserrat Medium"/>
                <a:sym typeface="Montserrat Medium"/>
              </a:defRPr>
            </a:lvl1pPr>
          </a:lstStyle>
          <a:p>
            <a:r>
              <a:t>Lorum ipsum dolor sit amet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C37195-34EF-D04E-BEE9-0A1A320CBD01}"/>
              </a:ext>
            </a:extLst>
          </p:cNvPr>
          <p:cNvGrpSpPr/>
          <p:nvPr/>
        </p:nvGrpSpPr>
        <p:grpSpPr>
          <a:xfrm>
            <a:off x="-36937" y="-2011"/>
            <a:ext cx="24496471" cy="12569404"/>
            <a:chOff x="-36937" y="-2011"/>
            <a:chExt cx="24496471" cy="12569404"/>
          </a:xfrm>
        </p:grpSpPr>
        <p:pic>
          <p:nvPicPr>
            <p:cNvPr id="282" name="pasted-image.pdf"/>
            <p:cNvPicPr>
              <a:picLocks noChangeAspect="1"/>
            </p:cNvPicPr>
            <p:nvPr/>
          </p:nvPicPr>
          <p:blipFill>
            <a:blip r:embed="rId2"/>
            <a:srcRect l="57245" t="62662" r="8715"/>
            <a:stretch>
              <a:fillRect/>
            </a:stretch>
          </p:blipFill>
          <p:spPr>
            <a:xfrm>
              <a:off x="1587" y="-2011"/>
              <a:ext cx="24457947" cy="12569404"/>
            </a:xfrm>
            <a:prstGeom prst="rect">
              <a:avLst/>
            </a:prstGeom>
            <a:ln w="12700">
              <a:miter lim="400000"/>
            </a:ln>
          </p:spPr>
        </p:pic>
        <p:sp>
          <p:nvSpPr>
            <p:cNvPr id="283" name="Shape 283"/>
            <p:cNvSpPr/>
            <p:nvPr/>
          </p:nvSpPr>
          <p:spPr>
            <a:xfrm>
              <a:off x="765506" y="1801174"/>
              <a:ext cx="11256646" cy="16922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lvl1pPr algn="l">
                <a:defRPr sz="10000" b="0">
                  <a:solidFill>
                    <a:srgbClr val="FFFFFF"/>
                  </a:solidFill>
                  <a:latin typeface="Montserrat Bold"/>
                  <a:ea typeface="Montserrat Bold"/>
                  <a:cs typeface="Montserrat Bold"/>
                  <a:sym typeface="Montserrat Bold"/>
                </a:defRPr>
              </a:lvl1pPr>
            </a:lstStyle>
            <a:p>
              <a:r>
                <a:t>Share your work!</a:t>
              </a:r>
            </a:p>
          </p:txBody>
        </p:sp>
        <p:sp>
          <p:nvSpPr>
            <p:cNvPr id="284" name="Shape 284"/>
            <p:cNvSpPr/>
            <p:nvPr/>
          </p:nvSpPr>
          <p:spPr>
            <a:xfrm>
              <a:off x="-36937" y="3546077"/>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85" name="Shape 285"/>
            <p:cNvSpPr/>
            <p:nvPr/>
          </p:nvSpPr>
          <p:spPr>
            <a:xfrm>
              <a:off x="855906" y="4285057"/>
              <a:ext cx="18232196" cy="7651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lvl1pPr algn="l" defTabSz="457200">
                <a:defRPr sz="4000" b="0">
                  <a:solidFill>
                    <a:srgbClr val="FFFFFF"/>
                  </a:solidFill>
                  <a:latin typeface="Montserrat Bold"/>
                  <a:ea typeface="Montserrat Bold"/>
                  <a:cs typeface="Montserrat Bold"/>
                  <a:sym typeface="Montserrat Bold"/>
                </a:defRPr>
              </a:lvl1pPr>
            </a:lstStyle>
            <a:p>
              <a:r>
                <a:t>Upload photos of your work:</a:t>
              </a:r>
            </a:p>
          </p:txBody>
        </p:sp>
        <p:sp>
          <p:nvSpPr>
            <p:cNvPr id="286" name="Shape 286"/>
            <p:cNvSpPr/>
            <p:nvPr/>
          </p:nvSpPr>
          <p:spPr>
            <a:xfrm>
              <a:off x="855906" y="5114881"/>
              <a:ext cx="18232196" cy="44989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Bold"/>
                  <a:ea typeface="Montserrat Bold"/>
                  <a:cs typeface="Montserrat Bold"/>
                  <a:sym typeface="Montserrat Bold"/>
                </a:defRPr>
              </a:pPr>
              <a:endParaRP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Go to: </a:t>
              </a:r>
              <a:r>
                <a:rPr i="1">
                  <a:latin typeface="Montserrat-Italic"/>
                  <a:ea typeface="Montserrat-Italic"/>
                  <a:cs typeface="Montserrat-Italic"/>
                  <a:sym typeface="Montserrat-Italic"/>
                </a:rPr>
                <a:t>add URL here</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Enter the password: </a:t>
              </a:r>
              <a:r>
                <a:rPr i="1">
                  <a:latin typeface="Montserrat-Italic"/>
                  <a:ea typeface="Montserrat-Italic"/>
                  <a:cs typeface="Montserrat-Italic"/>
                  <a:sym typeface="Montserrat-Italic"/>
                </a:rPr>
                <a:t>password</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Upload a photo and caption of your work</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Wait for moderation</a:t>
              </a:r>
            </a:p>
            <a:p>
              <a:pPr marL="793750" indent="-793750" algn="l" defTabSz="457200">
                <a:buSzPct val="100000"/>
                <a:buAutoNum type="arabicParenR"/>
                <a:defRPr sz="4000" b="0">
                  <a:solidFill>
                    <a:srgbClr val="FFFFFF"/>
                  </a:solidFill>
                  <a:latin typeface="Montserrat Bold"/>
                  <a:ea typeface="Montserrat Bold"/>
                  <a:cs typeface="Montserrat Bold"/>
                  <a:sym typeface="Montserrat Bold"/>
                </a:defRPr>
              </a:pPr>
              <a:r>
                <a:t>View others’ ideas  </a:t>
              </a:r>
            </a:p>
          </p:txBody>
        </p:sp>
        <p:sp>
          <p:nvSpPr>
            <p:cNvPr id="287" name="Shape 287"/>
            <p:cNvSpPr/>
            <p:nvPr/>
          </p:nvSpPr>
          <p:spPr>
            <a:xfrm>
              <a:off x="765719" y="9722610"/>
              <a:ext cx="18232198" cy="21240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i="1">
                  <a:solidFill>
                    <a:srgbClr val="FFFFFF"/>
                  </a:solidFill>
                  <a:latin typeface="Montserrat-Italic"/>
                  <a:ea typeface="Montserrat-Italic"/>
                  <a:cs typeface="Montserrat-Italic"/>
                  <a:sym typeface="Montserrat-Italic"/>
                </a:defRPr>
              </a:pPr>
              <a:r>
                <a:t>A note to facilitators:</a:t>
              </a:r>
            </a:p>
            <a:p>
              <a:pPr algn="l" defTabSz="457200">
                <a:defRPr b="0" i="1">
                  <a:solidFill>
                    <a:srgbClr val="FFFFFF"/>
                  </a:solidFill>
                  <a:latin typeface="Montserrat-Italic"/>
                  <a:ea typeface="Montserrat-Italic"/>
                  <a:cs typeface="Montserrat-Italic"/>
                  <a:sym typeface="Montserrat-Italic"/>
                </a:defRPr>
              </a:pPr>
              <a:r>
                <a:t>Use this slide to give instructions for post-exercise sharing activities. These could take the form of facilitator-guided discussions, mini-presentations, or digital sharing via existing platforms (e.g. padlet) - as described here. Delete this paragraph when ready.</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8C317D-FEA9-E94B-87EB-6EC3DE882284}"/>
              </a:ext>
            </a:extLst>
          </p:cNvPr>
          <p:cNvGrpSpPr/>
          <p:nvPr/>
        </p:nvGrpSpPr>
        <p:grpSpPr>
          <a:xfrm>
            <a:off x="-36937" y="720955"/>
            <a:ext cx="24457874" cy="13025113"/>
            <a:chOff x="-36937" y="720955"/>
            <a:chExt cx="24457874" cy="13025113"/>
          </a:xfrm>
        </p:grpSpPr>
        <p:pic>
          <p:nvPicPr>
            <p:cNvPr id="289" name="pasted-image.pdf"/>
            <p:cNvPicPr>
              <a:picLocks noChangeAspect="1"/>
            </p:cNvPicPr>
            <p:nvPr/>
          </p:nvPicPr>
          <p:blipFill>
            <a:blip r:embed="rId2"/>
            <a:srcRect l="27630"/>
            <a:stretch>
              <a:fillRect/>
            </a:stretch>
          </p:blipFill>
          <p:spPr>
            <a:xfrm rot="10800000">
              <a:off x="4304849" y="720955"/>
              <a:ext cx="20114295" cy="13021637"/>
            </a:xfrm>
            <a:prstGeom prst="rect">
              <a:avLst/>
            </a:prstGeom>
            <a:ln w="12700">
              <a:miter lim="400000"/>
            </a:ln>
          </p:spPr>
        </p:pic>
        <p:pic>
          <p:nvPicPr>
            <p:cNvPr id="290" name="pasted-image.pdf"/>
            <p:cNvPicPr>
              <a:picLocks noChangeAspect="1"/>
            </p:cNvPicPr>
            <p:nvPr/>
          </p:nvPicPr>
          <p:blipFill>
            <a:blip r:embed="rId2"/>
            <a:srcRect t="33454" r="50402"/>
            <a:stretch>
              <a:fillRect/>
            </a:stretch>
          </p:blipFill>
          <p:spPr>
            <a:xfrm rot="10800000">
              <a:off x="-4557" y="6312722"/>
              <a:ext cx="11825051" cy="7433346"/>
            </a:xfrm>
            <a:prstGeom prst="rect">
              <a:avLst/>
            </a:prstGeom>
            <a:ln w="12700">
              <a:miter lim="400000"/>
            </a:ln>
          </p:spPr>
        </p:pic>
        <p:sp>
          <p:nvSpPr>
            <p:cNvPr id="291" name="Shape 291"/>
            <p:cNvSpPr/>
            <p:nvPr/>
          </p:nvSpPr>
          <p:spPr>
            <a:xfrm>
              <a:off x="-36937" y="12049959"/>
              <a:ext cx="24457874" cy="1"/>
            </a:xfrm>
            <a:prstGeom prst="line">
              <a:avLst/>
            </a:prstGeom>
            <a:ln w="215900">
              <a:solidFill>
                <a:srgbClr val="FFFFFF"/>
              </a:solidFill>
              <a:miter lim="400000"/>
            </a:ln>
          </p:spPr>
          <p:txBody>
            <a:bodyPr lIns="71437" tIns="71437" rIns="71437" bIns="71437" anchor="ctr"/>
            <a:lstStyle/>
            <a:p>
              <a:pPr>
                <a:defRPr sz="3000" b="0">
                  <a:solidFill>
                    <a:srgbClr val="FFFFFF"/>
                  </a:solidFill>
                  <a:latin typeface="+mn-lt"/>
                  <a:ea typeface="+mn-ea"/>
                  <a:cs typeface="+mn-cs"/>
                  <a:sym typeface="Helvetica Neue Medium"/>
                </a:defRPr>
              </a:pPr>
              <a:endParaRPr/>
            </a:p>
          </p:txBody>
        </p:sp>
        <p:sp>
          <p:nvSpPr>
            <p:cNvPr id="292" name="Shape 292"/>
            <p:cNvSpPr/>
            <p:nvPr/>
          </p:nvSpPr>
          <p:spPr>
            <a:xfrm>
              <a:off x="975503" y="891390"/>
              <a:ext cx="3253868" cy="47783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spAutoFit/>
            </a:bodyPr>
            <a:lstStyle/>
            <a:p>
              <a:pPr algn="l">
                <a:defRPr sz="6000" b="0">
                  <a:latin typeface="Montserrat Bold"/>
                  <a:ea typeface="Montserrat Bold"/>
                  <a:cs typeface="Montserrat Bold"/>
                  <a:sym typeface="Montserrat Bold"/>
                </a:defRPr>
              </a:pPr>
              <a:r>
                <a:t>Design.</a:t>
              </a:r>
            </a:p>
            <a:p>
              <a:pPr algn="l">
                <a:defRPr sz="6000" b="0">
                  <a:latin typeface="Montserrat Bold"/>
                  <a:ea typeface="Montserrat Bold"/>
                  <a:cs typeface="Montserrat Bold"/>
                  <a:sym typeface="Montserrat Bold"/>
                </a:defRPr>
              </a:pPr>
              <a:r>
                <a:t>Think</a:t>
              </a:r>
            </a:p>
            <a:p>
              <a:pPr algn="l">
                <a:defRPr sz="6000" b="0">
                  <a:latin typeface="Montserrat Bold"/>
                  <a:ea typeface="Montserrat Bold"/>
                  <a:cs typeface="Montserrat Bold"/>
                  <a:sym typeface="Montserrat Bold"/>
                </a:defRPr>
              </a:pPr>
              <a:r>
                <a:t>Make.</a:t>
              </a:r>
            </a:p>
            <a:p>
              <a:pPr algn="l">
                <a:defRPr sz="6000" b="0">
                  <a:latin typeface="Montserrat Bold"/>
                  <a:ea typeface="Montserrat Bold"/>
                  <a:cs typeface="Montserrat Bold"/>
                  <a:sym typeface="Montserrat Bold"/>
                </a:defRPr>
              </a:pPr>
              <a:r>
                <a:t>Break. </a:t>
              </a:r>
            </a:p>
            <a:p>
              <a:pPr algn="l">
                <a:defRPr sz="6000" b="0">
                  <a:latin typeface="Montserrat Bold"/>
                  <a:ea typeface="Montserrat Bold"/>
                  <a:cs typeface="Montserrat Bold"/>
                  <a:sym typeface="Montserrat Bold"/>
                </a:defRPr>
              </a:pPr>
              <a:r>
                <a:t>Repeat.</a:t>
              </a:r>
            </a:p>
          </p:txBody>
        </p:sp>
        <p:sp>
          <p:nvSpPr>
            <p:cNvPr id="293" name="Shape 293"/>
            <p:cNvSpPr/>
            <p:nvPr/>
          </p:nvSpPr>
          <p:spPr>
            <a:xfrm>
              <a:off x="8634748" y="2755150"/>
              <a:ext cx="14424722" cy="2606482"/>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b="0">
                  <a:solidFill>
                    <a:srgbClr val="FFFFFF"/>
                  </a:solidFill>
                  <a:latin typeface="Montserrat Bold"/>
                  <a:ea typeface="Montserrat Bold"/>
                  <a:cs typeface="Montserrat Bold"/>
                  <a:sym typeface="Montserrat Bold"/>
                </a:defRPr>
              </a:pPr>
              <a:r>
                <a:rPr dirty="0"/>
                <a:t>This work is licensed under a Creative Commons Attribution-</a:t>
              </a:r>
              <a:r>
                <a:rPr dirty="0" err="1"/>
                <a:t>NonCommercial</a:t>
              </a:r>
              <a:r>
                <a:rPr dirty="0"/>
                <a:t>-</a:t>
              </a:r>
              <a:r>
                <a:rPr dirty="0" err="1"/>
                <a:t>ShareAlike</a:t>
              </a:r>
              <a:r>
                <a:rPr dirty="0"/>
                <a:t> 4.0 International License. Designed by the authors of “Design. Think. Make. Break. Repeat. A Handbook of Methods” (BIS Publishers).</a:t>
              </a:r>
            </a:p>
            <a:p>
              <a:pPr algn="l" defTabSz="457200">
                <a:defRPr b="0">
                  <a:solidFill>
                    <a:srgbClr val="FFFFFF"/>
                  </a:solidFill>
                  <a:latin typeface="Montserrat Bold"/>
                  <a:ea typeface="Montserrat Bold"/>
                  <a:cs typeface="Montserrat Bold"/>
                  <a:sym typeface="Montserrat Bold"/>
                </a:defRPr>
              </a:pPr>
              <a:r>
                <a:rPr u="sng" dirty="0">
                  <a:solidFill>
                    <a:schemeClr val="bg1"/>
                  </a:solidFill>
                  <a:hlinkClick r:id="rId3">
                    <a:extLst>
                      <a:ext uri="{A12FA001-AC4F-418D-AE19-62706E023703}">
                        <ahyp:hlinkClr xmlns:ahyp="http://schemas.microsoft.com/office/drawing/2018/hyperlinkcolor" val="tx"/>
                      </a:ext>
                    </a:extLst>
                  </a:hlinkClick>
                </a:rPr>
                <a:t>www.designthinkmakebreakrepeat.com</a:t>
              </a:r>
            </a:p>
          </p:txBody>
        </p:sp>
        <p:sp>
          <p:nvSpPr>
            <p:cNvPr id="294" name="Shape 294"/>
            <p:cNvSpPr/>
            <p:nvPr/>
          </p:nvSpPr>
          <p:spPr>
            <a:xfrm>
              <a:off x="746861" y="6774665"/>
              <a:ext cx="23078331" cy="4727576"/>
            </a:xfrm>
            <a:prstGeom prst="rect">
              <a:avLst/>
            </a:prstGeom>
            <a:ln w="12700">
              <a:miter lim="400000"/>
            </a:ln>
            <a:extLst>
              <a:ext uri="{C572A759-6A51-4108-AA02-DFA0A04FC94B}">
                <ma14:wrappingTextBoxFlag xmlns="" xmlns:ma14="http://schemas.microsoft.com/office/mac/drawingml/2011/main" val="1"/>
              </a:ext>
            </a:extLst>
          </p:spPr>
          <p:txBody>
            <a:bodyPr lIns="71437" tIns="71437" rIns="71437" bIns="71437" anchor="ctr">
              <a:spAutoFit/>
            </a:bodyPr>
            <a:lstStyle/>
            <a:p>
              <a:pPr algn="l" defTabSz="457200">
                <a:defRPr sz="4000" b="0">
                  <a:solidFill>
                    <a:srgbClr val="FFFFFF"/>
                  </a:solidFill>
                  <a:latin typeface="Montserrat Medium"/>
                  <a:ea typeface="Montserrat Medium"/>
                  <a:cs typeface="Montserrat Medium"/>
                  <a:sym typeface="Montserrat Medium"/>
                </a:defRPr>
              </a:pPr>
              <a:r>
                <a:t>How to use these slides</a:t>
              </a:r>
            </a:p>
            <a:p>
              <a:pPr algn="l" defTabSz="457200">
                <a:defRPr b="0" i="1">
                  <a:solidFill>
                    <a:srgbClr val="FFFFFF"/>
                  </a:solidFill>
                  <a:latin typeface="Montserrat-Italic"/>
                  <a:ea typeface="Montserrat-Italic"/>
                  <a:cs typeface="Montserrat-Italic"/>
                  <a:sym typeface="Montserrat-Italic"/>
                </a:defRPr>
              </a:pPr>
              <a:r>
                <a:t>These companion slides for the published book “Design Think Make Break Repeat: A Handbook of Methods”, support facilitation of the published exercises during workshops, tutorials or other guided design sessions. </a:t>
              </a:r>
            </a:p>
            <a:p>
              <a:pPr algn="l" defTabSz="457200">
                <a:defRPr b="0" i="1">
                  <a:solidFill>
                    <a:srgbClr val="FFFFFF"/>
                  </a:solidFill>
                  <a:latin typeface="Montserrat-Italic"/>
                  <a:ea typeface="Montserrat-Italic"/>
                  <a:cs typeface="Montserrat-Italic"/>
                  <a:sym typeface="Montserrat-Italic"/>
                </a:defRPr>
              </a:pPr>
              <a:endParaRPr/>
            </a:p>
            <a:p>
              <a:pPr algn="l" defTabSz="457200">
                <a:defRPr b="0" i="1">
                  <a:solidFill>
                    <a:srgbClr val="FFFFFF"/>
                  </a:solidFill>
                  <a:latin typeface="Montserrat-Italic"/>
                  <a:ea typeface="Montserrat-Italic"/>
                  <a:cs typeface="Montserrat-Italic"/>
                  <a:sym typeface="Montserrat-Italic"/>
                </a:defRPr>
              </a:pPr>
              <a:r>
                <a:rPr b="1">
                  <a:latin typeface="Montserrat-BoldItalic"/>
                  <a:ea typeface="Montserrat-BoldItalic"/>
                  <a:cs typeface="Montserrat-BoldItalic"/>
                  <a:sym typeface="Montserrat-BoldItalic"/>
                </a:rPr>
                <a:t>Slide 1: Title.</a:t>
              </a:r>
              <a:r>
                <a:t> Introduce the method, using the description from the book.</a:t>
              </a:r>
            </a:p>
            <a:p>
              <a:pPr algn="l" defTabSz="457200">
                <a:defRPr i="1">
                  <a:solidFill>
                    <a:srgbClr val="FFFFFF"/>
                  </a:solidFill>
                  <a:latin typeface="Montserrat-BoldItalic"/>
                  <a:ea typeface="Montserrat-BoldItalic"/>
                  <a:cs typeface="Montserrat-BoldItalic"/>
                  <a:sym typeface="Montserrat-BoldItalic"/>
                </a:defRPr>
              </a:pPr>
              <a:r>
                <a:t>Slide 2: Examples. </a:t>
              </a:r>
              <a:r>
                <a:rPr b="0">
                  <a:latin typeface="Montserrat-Italic"/>
                  <a:ea typeface="Montserrat-Italic"/>
                  <a:cs typeface="Montserrat-Italic"/>
                  <a:sym typeface="Montserrat-Italic"/>
                </a:rPr>
                <a:t>Use this slide to add your own images/examples of the method in use, or extra information.</a:t>
              </a:r>
              <a:r>
                <a:t> </a:t>
              </a:r>
            </a:p>
            <a:p>
              <a:pPr algn="l" defTabSz="457200">
                <a:defRPr i="1">
                  <a:solidFill>
                    <a:srgbClr val="FFFFFF"/>
                  </a:solidFill>
                  <a:latin typeface="Montserrat-BoldItalic"/>
                  <a:ea typeface="Montserrat-BoldItalic"/>
                  <a:cs typeface="Montserrat-BoldItalic"/>
                  <a:sym typeface="Montserrat-BoldItalic"/>
                </a:defRPr>
              </a:pPr>
              <a:r>
                <a:t>Slide 3+: Steps. </a:t>
              </a:r>
              <a:r>
                <a:rPr b="0">
                  <a:latin typeface="Montserrat-Italic"/>
                  <a:ea typeface="Montserrat-Italic"/>
                  <a:cs typeface="Montserrat-Italic"/>
                  <a:sym typeface="Montserrat-Italic"/>
                </a:rPr>
                <a:t>Use one slide for each step of the method, to track timing and progress. The tip boxes can be used to offer extra guidance for specific steps, where needed. </a:t>
              </a:r>
            </a:p>
            <a:p>
              <a:pPr algn="l" defTabSz="457200">
                <a:defRPr i="1">
                  <a:solidFill>
                    <a:srgbClr val="FFFFFF"/>
                  </a:solidFill>
                  <a:latin typeface="Montserrat-BoldItalic"/>
                  <a:ea typeface="Montserrat-BoldItalic"/>
                  <a:cs typeface="Montserrat-BoldItalic"/>
                  <a:sym typeface="Montserrat-BoldItalic"/>
                </a:defRPr>
              </a:pPr>
              <a:r>
                <a:t>Slide 4: Sharing. </a:t>
              </a:r>
              <a:r>
                <a:rPr b="0">
                  <a:latin typeface="Montserrat-Italic"/>
                  <a:ea typeface="Montserrat-Italic"/>
                  <a:cs typeface="Montserrat-Italic"/>
                  <a:sym typeface="Montserrat-Italic"/>
                </a:rPr>
                <a:t>Results of the exercise are shared and discussed, in an appropriate format.</a:t>
              </a:r>
            </a:p>
          </p:txBody>
        </p:sp>
        <p:sp>
          <p:nvSpPr>
            <p:cNvPr id="295" name="Shape 295"/>
            <p:cNvSpPr/>
            <p:nvPr/>
          </p:nvSpPr>
          <p:spPr>
            <a:xfrm>
              <a:off x="16322992" y="12661177"/>
              <a:ext cx="7541642" cy="447676"/>
            </a:xfrm>
            <a:prstGeom prst="rect">
              <a:avLst/>
            </a:prstGeom>
            <a:ln w="12700">
              <a:miter lim="400000"/>
            </a:ln>
            <a:extLst>
              <a:ext uri="{C572A759-6A51-4108-AA02-DFA0A04FC94B}">
                <ma14:wrappingTextBoxFlag xmlns="" xmlns:ma14="http://schemas.microsoft.com/office/mac/drawingml/2011/main" val="1"/>
              </a:ext>
            </a:extLst>
          </p:spPr>
          <p:txBody>
            <a:bodyPr wrap="none" lIns="71437" tIns="71437" rIns="71437" bIns="71437" anchor="ctr">
              <a:spAutoFit/>
            </a:bodyPr>
            <a:lstStyle>
              <a:lvl1pPr algn="r">
                <a:defRPr sz="2000" b="0">
                  <a:solidFill>
                    <a:srgbClr val="FFFFFF"/>
                  </a:solidFill>
                  <a:latin typeface="Montserrat Medium"/>
                  <a:ea typeface="Montserrat Medium"/>
                  <a:cs typeface="Montserrat Medium"/>
                  <a:sym typeface="Montserrat Medium"/>
                </a:defRPr>
              </a:lvl1pPr>
            </a:lstStyle>
            <a:p>
              <a:r>
                <a:t>Slide design by: Hamish Henderson, Madeleine Borthwick</a:t>
              </a:r>
            </a:p>
          </p:txBody>
        </p:sp>
      </p:gr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38</TotalTime>
  <Words>835</Words>
  <Application>Microsoft Macintosh PowerPoint</Application>
  <PresentationFormat>Custom</PresentationFormat>
  <Paragraphs>119</Paragraphs>
  <Slides>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9</vt:i4>
      </vt:variant>
    </vt:vector>
  </HeadingPairs>
  <TitlesOfParts>
    <vt:vector size="22" baseType="lpstr">
      <vt:lpstr>Helvetica</vt:lpstr>
      <vt:lpstr>Montserrat Bold</vt:lpstr>
      <vt:lpstr>Montserrat-BoldItalic</vt:lpstr>
      <vt:lpstr>Helvetica Neue Light</vt:lpstr>
      <vt:lpstr>Helvetica Neue Medium</vt:lpstr>
      <vt:lpstr>Helvetica Light</vt:lpstr>
      <vt:lpstr>Montserrat Medium</vt:lpstr>
      <vt:lpstr>Tw Cen MT</vt:lpstr>
      <vt:lpstr>Helvetica Neue Thin</vt:lpstr>
      <vt:lpstr>Helvetica Neue</vt:lpstr>
      <vt:lpstr>Montserrat-Italic</vt:lpstr>
      <vt:lpstr>Palatino</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Robert Dongas</cp:lastModifiedBy>
  <cp:revision>10</cp:revision>
  <dcterms:modified xsi:type="dcterms:W3CDTF">2020-01-09T04:26:32Z</dcterms:modified>
</cp:coreProperties>
</file>