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24384000" cy="13716000"/>
  <p:notesSz cx="6858000" cy="9144000"/>
  <p:embeddedFontLst>
    <p:embeddedFont>
      <p:font typeface="Montserrat Bold" pitchFamily="2" charset="77"/>
      <p:bold r:id="rId13"/>
      <p:italic r:id="rId14"/>
      <p:boldItalic r:id="rId15"/>
    </p:embeddedFont>
    <p:embeddedFont>
      <p:font typeface="Montserrat Medium" pitchFamily="2" charset="77"/>
      <p:regular r:id="rId16"/>
      <p:italic r:id="rId17"/>
    </p:embeddedFont>
    <p:embeddedFont>
      <p:font typeface="Montserrat-BoldItalic" pitchFamily="2" charset="77"/>
      <p:bold r:id="rId18"/>
      <p:italic r:id="rId19"/>
      <p:boldItalic r:id="rId20"/>
    </p:embeddedFont>
    <p:embeddedFont>
      <p:font typeface="Montserrat-Italic" pitchFamily="2" charset="77"/>
      <p:italic r:id="rId21"/>
    </p:embeddedFont>
    <p:embeddedFont>
      <p:font typeface="Tw Cen MT" panose="020B0602020104020603" pitchFamily="34" charset="77"/>
      <p:regular r:id="rId22"/>
      <p:bold r:id="rId23"/>
      <p:italic r:id="rId24"/>
      <p:boldItalic r:id="rId25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88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1280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thinkmakebreakrepeat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54E536-7BCE-134D-8676-D2AD5138E43D}"/>
              </a:ext>
            </a:extLst>
          </p:cNvPr>
          <p:cNvGrpSpPr/>
          <p:nvPr/>
        </p:nvGrpSpPr>
        <p:grpSpPr>
          <a:xfrm>
            <a:off x="-22552" y="-12382"/>
            <a:ext cx="24455848" cy="13427719"/>
            <a:chOff x="-22552" y="-12382"/>
            <a:chExt cx="24455848" cy="13427719"/>
          </a:xfrm>
        </p:grpSpPr>
        <p:pic>
          <p:nvPicPr>
            <p:cNvPr id="119" name="ChannelMapping.jpg"/>
            <p:cNvPicPr>
              <a:picLocks noChangeAspect="1"/>
            </p:cNvPicPr>
            <p:nvPr/>
          </p:nvPicPr>
          <p:blipFill>
            <a:blip r:embed="rId2"/>
            <a:srcRect t="8748" b="8748"/>
            <a:stretch>
              <a:fillRect/>
            </a:stretch>
          </p:blipFill>
          <p:spPr>
            <a:xfrm>
              <a:off x="-22552" y="-12382"/>
              <a:ext cx="24419839" cy="1133688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0" name="Shape 120"/>
            <p:cNvSpPr/>
            <p:nvPr/>
          </p:nvSpPr>
          <p:spPr>
            <a:xfrm>
              <a:off x="585599" y="11962671"/>
              <a:ext cx="6798083" cy="1019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l">
                <a:defRPr sz="57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solidFill>
                    <a:srgbClr val="EE5150"/>
                  </a:solidFill>
                </a:rPr>
                <a:t>TURN TO: </a:t>
              </a:r>
              <a:r>
                <a:t>Page 37</a:t>
              </a:r>
            </a:p>
          </p:txBody>
        </p:sp>
        <p:sp>
          <p:nvSpPr>
            <p:cNvPr id="121" name="Shape 121"/>
            <p:cNvSpPr/>
            <p:nvPr/>
          </p:nvSpPr>
          <p:spPr>
            <a:xfrm>
              <a:off x="26904" y="-8437"/>
              <a:ext cx="24406392" cy="11221231"/>
            </a:xfrm>
            <a:prstGeom prst="rect">
              <a:avLst/>
            </a:prstGeom>
            <a:solidFill>
              <a:srgbClr val="000000">
                <a:alpha val="39844"/>
              </a:srgbClr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13058" y="11257466"/>
              <a:ext cx="24406392" cy="1"/>
            </a:xfrm>
            <a:prstGeom prst="line">
              <a:avLst/>
            </a:prstGeom>
            <a:ln w="203200">
              <a:solidFill>
                <a:srgbClr val="FF283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9261547" y="12967661"/>
              <a:ext cx="14802740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 Gauthier Delecroix, CC BY 2.0, https:// www.flickr.com/photos/gauthierdelecroix/33425765802/ </a:t>
              </a:r>
            </a:p>
          </p:txBody>
        </p:sp>
        <p:sp>
          <p:nvSpPr>
            <p:cNvPr id="124" name="Shape 124"/>
            <p:cNvSpPr/>
            <p:nvPr/>
          </p:nvSpPr>
          <p:spPr>
            <a:xfrm>
              <a:off x="-11907" y="1730111"/>
              <a:ext cx="1186955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 rot="5400000">
              <a:off x="11311200" y="2253600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643885" y="1017718"/>
              <a:ext cx="9719779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Channel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1205292" y="7275075"/>
              <a:ext cx="8602018" cy="3038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Reaching your customers </a:t>
              </a:r>
            </a:p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from all angles </a:t>
              </a:r>
            </a:p>
          </p:txBody>
        </p:sp>
        <p:sp>
          <p:nvSpPr>
            <p:cNvPr id="128" name="Shape 128"/>
            <p:cNvSpPr/>
            <p:nvPr/>
          </p:nvSpPr>
          <p:spPr>
            <a:xfrm>
              <a:off x="8240" y="449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 rot="5400000">
              <a:off x="9853200" y="501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504899" y="2811172"/>
              <a:ext cx="9925219" cy="39310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Mapping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7CBAC4-4664-3E46-8C68-E0014E684C4C}"/>
              </a:ext>
            </a:extLst>
          </p:cNvPr>
          <p:cNvGrpSpPr/>
          <p:nvPr/>
        </p:nvGrpSpPr>
        <p:grpSpPr>
          <a:xfrm>
            <a:off x="-36937" y="720955"/>
            <a:ext cx="24457874" cy="13025113"/>
            <a:chOff x="-36937" y="720955"/>
            <a:chExt cx="24457874" cy="13025113"/>
          </a:xfrm>
        </p:grpSpPr>
        <p:pic>
          <p:nvPicPr>
            <p:cNvPr id="331" name="pasted-image.pdf"/>
            <p:cNvPicPr>
              <a:picLocks noChangeAspect="1"/>
            </p:cNvPicPr>
            <p:nvPr/>
          </p:nvPicPr>
          <p:blipFill>
            <a:blip r:embed="rId2"/>
            <a:srcRect l="27630"/>
            <a:stretch>
              <a:fillRect/>
            </a:stretch>
          </p:blipFill>
          <p:spPr>
            <a:xfrm rot="10800000">
              <a:off x="4304849" y="720955"/>
              <a:ext cx="20114295" cy="130216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32" name="pasted-image.pdf"/>
            <p:cNvPicPr>
              <a:picLocks noChangeAspect="1"/>
            </p:cNvPicPr>
            <p:nvPr/>
          </p:nvPicPr>
          <p:blipFill>
            <a:blip r:embed="rId2"/>
            <a:srcRect t="33454" r="50402"/>
            <a:stretch>
              <a:fillRect/>
            </a:stretch>
          </p:blipFill>
          <p:spPr>
            <a:xfrm rot="10800000">
              <a:off x="-4557" y="6312722"/>
              <a:ext cx="11825051" cy="74333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33" name="Shape 333"/>
            <p:cNvSpPr/>
            <p:nvPr/>
          </p:nvSpPr>
          <p:spPr>
            <a:xfrm>
              <a:off x="-36937" y="12049959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4" name="Shape 334"/>
            <p:cNvSpPr/>
            <p:nvPr/>
          </p:nvSpPr>
          <p:spPr>
            <a:xfrm>
              <a:off x="975503" y="891390"/>
              <a:ext cx="3253868" cy="4778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Design.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Think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Make.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Break. 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Repeat.</a:t>
              </a:r>
            </a:p>
          </p:txBody>
        </p:sp>
        <p:sp>
          <p:nvSpPr>
            <p:cNvPr id="335" name="Shape 335"/>
            <p:cNvSpPr/>
            <p:nvPr/>
          </p:nvSpPr>
          <p:spPr>
            <a:xfrm>
              <a:off x="8634748" y="2755150"/>
              <a:ext cx="14424722" cy="26064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This work is licensed under a Creative Commons Attribution-</a:t>
              </a:r>
              <a:r>
                <a:rPr dirty="0" err="1"/>
                <a:t>NonCommercial</a:t>
              </a:r>
              <a:r>
                <a:rPr dirty="0"/>
                <a:t>-</a:t>
              </a:r>
              <a:r>
                <a:rPr dirty="0" err="1"/>
                <a:t>ShareAlike</a:t>
              </a:r>
              <a:r>
                <a:rPr dirty="0"/>
                <a:t> 4.0 International License. Designed by the authors of “Design. Think. Make. Break. Repeat. A Handbook of Methods” (BIS Publishers).</a:t>
              </a:r>
            </a:p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u="sng" dirty="0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www.designthinkmakebreakrepeat.com</a:t>
              </a:r>
            </a:p>
          </p:txBody>
        </p:sp>
        <p:sp>
          <p:nvSpPr>
            <p:cNvPr id="336" name="Shape 336"/>
            <p:cNvSpPr/>
            <p:nvPr/>
          </p:nvSpPr>
          <p:spPr>
            <a:xfrm>
              <a:off x="746861" y="6774665"/>
              <a:ext cx="23078331" cy="4727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How to use these slides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These companion slides for the published book “Design Think Make Break Repeat: A Handbook of Methods”, support facilitation of the published exercises during workshops, tutorials or other guided design sessions. 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endParaRPr/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rPr b="1">
                  <a:latin typeface="Montserrat-BoldItalic"/>
                  <a:ea typeface="Montserrat-BoldItalic"/>
                  <a:cs typeface="Montserrat-BoldItalic"/>
                  <a:sym typeface="Montserrat-BoldItalic"/>
                </a:rPr>
                <a:t>Slide 1: Title.</a:t>
              </a:r>
              <a:r>
                <a:t> Introduce the method, using the description from the book.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2: Examples.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this slide to add your own images/examples of the method in use, or extra information.</a:t>
              </a:r>
              <a:r>
                <a:t>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3+: Steps.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one slide for each step of the method, to track timing and progress. The tip boxes can be used to offer extra guidance for specific steps, where needed.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4: Sharing.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Results of the exercise are shared and discussed, in an appropriate format.</a:t>
              </a:r>
            </a:p>
          </p:txBody>
        </p:sp>
        <p:sp>
          <p:nvSpPr>
            <p:cNvPr id="337" name="Shape 337"/>
            <p:cNvSpPr/>
            <p:nvPr/>
          </p:nvSpPr>
          <p:spPr>
            <a:xfrm>
              <a:off x="16322992" y="12661177"/>
              <a:ext cx="7541642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Slide design by: Hamish Henderson, Madeleine Borthwick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5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F34542E-B978-5B42-8093-E4671B89CAB3}"/>
              </a:ext>
            </a:extLst>
          </p:cNvPr>
          <p:cNvGrpSpPr/>
          <p:nvPr/>
        </p:nvGrpSpPr>
        <p:grpSpPr>
          <a:xfrm>
            <a:off x="-254236" y="-375470"/>
            <a:ext cx="24118870" cy="13484323"/>
            <a:chOff x="-254236" y="-375470"/>
            <a:chExt cx="24118870" cy="13484323"/>
          </a:xfrm>
        </p:grpSpPr>
        <p:sp>
          <p:nvSpPr>
            <p:cNvPr id="132" name="Shape 132"/>
            <p:cNvSpPr/>
            <p:nvPr/>
          </p:nvSpPr>
          <p:spPr>
            <a:xfrm>
              <a:off x="5037" y="-375470"/>
              <a:ext cx="17058978" cy="5562601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 rot="5400000">
              <a:off x="15628357" y="1429342"/>
              <a:ext cx="5169185" cy="228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-254236" y="57540"/>
              <a:ext cx="18262836" cy="49244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3" algn="l" defTabSz="642937">
                <a:defRPr sz="16000" b="0" spc="-319">
                  <a:solidFill>
                    <a:srgbClr val="EE5150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Channel</a:t>
              </a:r>
              <a:r>
                <a:rPr lang="zh-CN" altLang="en-US" dirty="0"/>
                <a:t> </a:t>
              </a:r>
              <a:r>
                <a:rPr lang="en-AU" altLang="zh-CN" dirty="0"/>
                <a:t>	</a:t>
              </a:r>
              <a:r>
                <a:rPr dirty="0"/>
                <a:t>Mapping</a:t>
              </a:r>
            </a:p>
          </p:txBody>
        </p:sp>
        <p:sp>
          <p:nvSpPr>
            <p:cNvPr id="135" name="Shape 135"/>
            <p:cNvSpPr/>
            <p:nvPr/>
          </p:nvSpPr>
          <p:spPr>
            <a:xfrm>
              <a:off x="18745136" y="12661177"/>
              <a:ext cx="511949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>
                  <a:solidFill>
                    <a:srgbClr val="FFFFFF"/>
                  </a:solidFill>
                </a:rPr>
                <a:t>Image Attribution: Lorum ipsum dolor</a:t>
              </a:r>
              <a:r>
                <a:t> </a:t>
              </a:r>
            </a:p>
          </p:txBody>
        </p:sp>
      </p:grpSp>
      <p:sp>
        <p:nvSpPr>
          <p:cNvPr id="136" name="Shape 136"/>
          <p:cNvSpPr/>
          <p:nvPr/>
        </p:nvSpPr>
        <p:spPr>
          <a:xfrm>
            <a:off x="688027" y="5976336"/>
            <a:ext cx="3419298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ts val="7500"/>
              </a:lnSpc>
              <a:defRPr sz="5400" b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Example: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945158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153" name="Shape 153"/>
          <p:cNvSpPr/>
          <p:nvPr/>
        </p:nvSpPr>
        <p:spPr>
          <a:xfrm>
            <a:off x="49131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54" name="Shape 154"/>
          <p:cNvSpPr/>
          <p:nvPr/>
        </p:nvSpPr>
        <p:spPr>
          <a:xfrm>
            <a:off x="20660844" y="10442288"/>
            <a:ext cx="235353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55" name="Shape 155"/>
          <p:cNvSpPr/>
          <p:nvPr/>
        </p:nvSpPr>
        <p:spPr>
          <a:xfrm>
            <a:off x="153602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56" name="Shape 156"/>
          <p:cNvSpPr/>
          <p:nvPr/>
        </p:nvSpPr>
        <p:spPr>
          <a:xfrm>
            <a:off x="16817260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164" name="Shape 164"/>
          <p:cNvSpPr/>
          <p:nvPr/>
        </p:nvSpPr>
        <p:spPr>
          <a:xfrm>
            <a:off x="8881209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66" name="Shape 166"/>
          <p:cNvSpPr/>
          <p:nvPr/>
        </p:nvSpPr>
        <p:spPr>
          <a:xfrm>
            <a:off x="12849235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CC3EAA-9A05-F542-A80D-DA0606E3C82E}"/>
              </a:ext>
            </a:extLst>
          </p:cNvPr>
          <p:cNvGrpSpPr/>
          <p:nvPr/>
        </p:nvGrpSpPr>
        <p:grpSpPr>
          <a:xfrm>
            <a:off x="-11907" y="-252282"/>
            <a:ext cx="24474866" cy="13680319"/>
            <a:chOff x="-11907" y="-252282"/>
            <a:chExt cx="24474866" cy="13680319"/>
          </a:xfrm>
        </p:grpSpPr>
        <p:pic>
          <p:nvPicPr>
            <p:cNvPr id="138" name="ChannelMapping.jpg"/>
            <p:cNvPicPr>
              <a:picLocks noChangeAspect="1"/>
            </p:cNvPicPr>
            <p:nvPr/>
          </p:nvPicPr>
          <p:blipFill>
            <a:blip r:embed="rId2"/>
            <a:srcRect t="23034" b="23034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9" name="Shape 139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9212262" y="205894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38</a:t>
              </a:r>
            </a:p>
          </p:txBody>
        </p:sp>
        <p:sp>
          <p:nvSpPr>
            <p:cNvPr id="143" name="Shape 143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map out the channels of a company of your choice, using the provided template (p.170). The company could be related to a design project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you are currently working on or one that you are familiar with from your personal experience. </a:t>
              </a:r>
            </a:p>
          </p:txBody>
        </p:sp>
        <p:sp>
          <p:nvSpPr>
            <p:cNvPr id="144" name="Shape 144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20913150" y="3300458"/>
              <a:ext cx="3308732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YOU WILL NEED</a:t>
              </a:r>
              <a:br>
                <a:rPr dirty="0"/>
              </a:br>
              <a:r>
                <a:rPr dirty="0">
                  <a:latin typeface="Montserrat Medium"/>
                  <a:ea typeface="Montserrat Medium"/>
                  <a:cs typeface="Montserrat Medium"/>
                  <a:sym typeface="Montserrat Medium"/>
                </a:rPr>
                <a:t>Pen, paper,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>
                  <a:latin typeface="Montserrat Medium"/>
                  <a:ea typeface="Montserrat Medium"/>
                  <a:cs typeface="Montserrat Medium"/>
                  <a:sym typeface="Montserrat Medium"/>
                </a:rPr>
                <a:t>internet </a:t>
              </a:r>
            </a:p>
          </p:txBody>
        </p:sp>
        <p:sp>
          <p:nvSpPr>
            <p:cNvPr id="147" name="Shape 147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49" name="Shape 149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150" name="Shape 150"/>
            <p:cNvSpPr/>
            <p:nvPr/>
          </p:nvSpPr>
          <p:spPr>
            <a:xfrm>
              <a:off x="544623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51" name="Shape 151"/>
            <p:cNvSpPr/>
            <p:nvPr/>
          </p:nvSpPr>
          <p:spPr>
            <a:xfrm>
              <a:off x="1735031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57" name="Shape 157"/>
            <p:cNvSpPr/>
            <p:nvPr/>
          </p:nvSpPr>
          <p:spPr>
            <a:xfrm>
              <a:off x="-11907" y="460111"/>
              <a:ext cx="1176084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 rot="5400000">
              <a:off x="11232000" y="9725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504899" y="-252282"/>
              <a:ext cx="937910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Channel</a:t>
              </a:r>
            </a:p>
          </p:txBody>
        </p:sp>
        <p:sp>
          <p:nvSpPr>
            <p:cNvPr id="160" name="Shape 160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61" name="Shape 161"/>
            <p:cNvSpPr/>
            <p:nvPr/>
          </p:nvSpPr>
          <p:spPr>
            <a:xfrm rot="5400000">
              <a:off x="9849600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2" name="Shape 162"/>
            <p:cNvSpPr/>
            <p:nvPr/>
          </p:nvSpPr>
          <p:spPr>
            <a:xfrm>
              <a:off x="504899" y="1541172"/>
              <a:ext cx="9947907" cy="39310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Mapping</a:t>
              </a:r>
            </a:p>
          </p:txBody>
        </p:sp>
        <p:sp>
          <p:nvSpPr>
            <p:cNvPr id="163" name="Shape 163"/>
            <p:cNvSpPr/>
            <p:nvPr/>
          </p:nvSpPr>
          <p:spPr>
            <a:xfrm>
              <a:off x="9414264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65" name="Shape 165"/>
            <p:cNvSpPr/>
            <p:nvPr/>
          </p:nvSpPr>
          <p:spPr>
            <a:xfrm>
              <a:off x="13382290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67" name="Shape 167"/>
            <p:cNvSpPr/>
            <p:nvPr/>
          </p:nvSpPr>
          <p:spPr>
            <a:xfrm>
              <a:off x="9261547" y="12980361"/>
              <a:ext cx="14802740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 Gauthier Delecroix, CC BY 2.0, https:// www.flickr.com/photos/gauthierdelecroix/33425765802/ </a:t>
              </a: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945158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184" name="Shape 184"/>
          <p:cNvSpPr/>
          <p:nvPr/>
        </p:nvSpPr>
        <p:spPr>
          <a:xfrm>
            <a:off x="49131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85" name="Shape 185"/>
          <p:cNvSpPr/>
          <p:nvPr/>
        </p:nvSpPr>
        <p:spPr>
          <a:xfrm>
            <a:off x="20660844" y="10442288"/>
            <a:ext cx="235353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86" name="Shape 186"/>
          <p:cNvSpPr/>
          <p:nvPr/>
        </p:nvSpPr>
        <p:spPr>
          <a:xfrm>
            <a:off x="4121628" y="1098734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87" name="Shape 187"/>
          <p:cNvSpPr/>
          <p:nvPr/>
        </p:nvSpPr>
        <p:spPr>
          <a:xfrm>
            <a:off x="16817260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195" name="Shape 195"/>
          <p:cNvSpPr/>
          <p:nvPr/>
        </p:nvSpPr>
        <p:spPr>
          <a:xfrm>
            <a:off x="8881209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97" name="Shape 197"/>
          <p:cNvSpPr/>
          <p:nvPr/>
        </p:nvSpPr>
        <p:spPr>
          <a:xfrm>
            <a:off x="12849235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A99AA5-6E64-324E-AC7B-CB0E6F3FB521}"/>
              </a:ext>
            </a:extLst>
          </p:cNvPr>
          <p:cNvGrpSpPr/>
          <p:nvPr/>
        </p:nvGrpSpPr>
        <p:grpSpPr>
          <a:xfrm>
            <a:off x="-11907" y="-252282"/>
            <a:ext cx="24474866" cy="13680319"/>
            <a:chOff x="-11907" y="-252282"/>
            <a:chExt cx="24474866" cy="13680319"/>
          </a:xfrm>
        </p:grpSpPr>
        <p:pic>
          <p:nvPicPr>
            <p:cNvPr id="169" name="ChannelMapping.jpg"/>
            <p:cNvPicPr>
              <a:picLocks noChangeAspect="1"/>
            </p:cNvPicPr>
            <p:nvPr/>
          </p:nvPicPr>
          <p:blipFill>
            <a:blip r:embed="rId2"/>
            <a:srcRect t="23034" b="23034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0" name="Shape 170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1" name="Shape 171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2" name="Shape 172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map out the channels of a company of your choice, using the provided template (p.170). The company could be related to a design project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you are currently working on or one that you are familiar with from your personal experience. </a:t>
              </a:r>
            </a:p>
          </p:txBody>
        </p:sp>
        <p:sp>
          <p:nvSpPr>
            <p:cNvPr id="175" name="Shape 175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6" name="Shape 176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80" name="Shape 180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181" name="Shape 181"/>
            <p:cNvSpPr/>
            <p:nvPr/>
          </p:nvSpPr>
          <p:spPr>
            <a:xfrm>
              <a:off x="5446239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82" name="Shape 182"/>
            <p:cNvSpPr/>
            <p:nvPr/>
          </p:nvSpPr>
          <p:spPr>
            <a:xfrm>
              <a:off x="1735031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-11907" y="460111"/>
              <a:ext cx="1176084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89" name="Shape 189"/>
            <p:cNvSpPr/>
            <p:nvPr/>
          </p:nvSpPr>
          <p:spPr>
            <a:xfrm rot="5400000">
              <a:off x="11232000" y="9725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rot="5400000">
              <a:off x="9849600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9414264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96" name="Shape 196"/>
            <p:cNvSpPr/>
            <p:nvPr/>
          </p:nvSpPr>
          <p:spPr>
            <a:xfrm>
              <a:off x="13382290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98" name="Shape 198"/>
            <p:cNvSpPr/>
            <p:nvPr/>
          </p:nvSpPr>
          <p:spPr>
            <a:xfrm>
              <a:off x="9261547" y="12980361"/>
              <a:ext cx="14802740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 Gauthier Delecroix, CC BY 2.0, https:// www.flickr.com/photos/gauthierdelecroix/33425765802/ </a:t>
              </a:r>
            </a:p>
          </p:txBody>
        </p:sp>
        <p:sp>
          <p:nvSpPr>
            <p:cNvPr id="32" name="Shape 142">
              <a:extLst>
                <a:ext uri="{FF2B5EF4-FFF2-40B4-BE49-F238E27FC236}">
                  <a16:creationId xmlns:a16="http://schemas.microsoft.com/office/drawing/2014/main" id="{ED527C60-FCED-3A47-AC3A-66F70598CD2E}"/>
                </a:ext>
              </a:extLst>
            </p:cNvPr>
            <p:cNvSpPr/>
            <p:nvPr/>
          </p:nvSpPr>
          <p:spPr>
            <a:xfrm>
              <a:off x="19212262" y="205894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38</a:t>
              </a:r>
            </a:p>
          </p:txBody>
        </p:sp>
        <p:sp>
          <p:nvSpPr>
            <p:cNvPr id="33" name="Shape 146">
              <a:extLst>
                <a:ext uri="{FF2B5EF4-FFF2-40B4-BE49-F238E27FC236}">
                  <a16:creationId xmlns:a16="http://schemas.microsoft.com/office/drawing/2014/main" id="{BFC29819-589B-074D-B56D-4D505EA6DC6E}"/>
                </a:ext>
              </a:extLst>
            </p:cNvPr>
            <p:cNvSpPr/>
            <p:nvPr/>
          </p:nvSpPr>
          <p:spPr>
            <a:xfrm>
              <a:off x="20913150" y="3300458"/>
              <a:ext cx="3308732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YOU WILL NEED</a:t>
              </a:r>
              <a:br>
                <a:rPr dirty="0"/>
              </a:br>
              <a:r>
                <a:rPr dirty="0">
                  <a:latin typeface="Montserrat Medium"/>
                  <a:ea typeface="Montserrat Medium"/>
                  <a:cs typeface="Montserrat Medium"/>
                  <a:sym typeface="Montserrat Medium"/>
                </a:rPr>
                <a:t>Pen, paper,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>
                  <a:latin typeface="Montserrat Medium"/>
                  <a:ea typeface="Montserrat Medium"/>
                  <a:cs typeface="Montserrat Medium"/>
                  <a:sym typeface="Montserrat Medium"/>
                </a:rPr>
                <a:t>internet </a:t>
              </a:r>
            </a:p>
          </p:txBody>
        </p:sp>
        <p:sp>
          <p:nvSpPr>
            <p:cNvPr id="34" name="Shape 159">
              <a:extLst>
                <a:ext uri="{FF2B5EF4-FFF2-40B4-BE49-F238E27FC236}">
                  <a16:creationId xmlns:a16="http://schemas.microsoft.com/office/drawing/2014/main" id="{48E5256B-F8AA-AB4D-B9DA-BB386091479E}"/>
                </a:ext>
              </a:extLst>
            </p:cNvPr>
            <p:cNvSpPr/>
            <p:nvPr/>
          </p:nvSpPr>
          <p:spPr>
            <a:xfrm>
              <a:off x="504899" y="-252282"/>
              <a:ext cx="937910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Channel</a:t>
              </a:r>
            </a:p>
          </p:txBody>
        </p:sp>
        <p:sp>
          <p:nvSpPr>
            <p:cNvPr id="35" name="Shape 162">
              <a:extLst>
                <a:ext uri="{FF2B5EF4-FFF2-40B4-BE49-F238E27FC236}">
                  <a16:creationId xmlns:a16="http://schemas.microsoft.com/office/drawing/2014/main" id="{B61A8CAB-DB00-B247-AA9A-170DB459458A}"/>
                </a:ext>
              </a:extLst>
            </p:cNvPr>
            <p:cNvSpPr/>
            <p:nvPr/>
          </p:nvSpPr>
          <p:spPr>
            <a:xfrm>
              <a:off x="504899" y="1541172"/>
              <a:ext cx="9947907" cy="39310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Mapping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/>
        </p:nvSpPr>
        <p:spPr>
          <a:xfrm>
            <a:off x="945158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216" name="Shape 216"/>
          <p:cNvSpPr/>
          <p:nvPr/>
        </p:nvSpPr>
        <p:spPr>
          <a:xfrm>
            <a:off x="49131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17" name="Shape 217"/>
          <p:cNvSpPr/>
          <p:nvPr/>
        </p:nvSpPr>
        <p:spPr>
          <a:xfrm>
            <a:off x="20660844" y="10442288"/>
            <a:ext cx="235353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19" name="Shape 219"/>
          <p:cNvSpPr/>
          <p:nvPr/>
        </p:nvSpPr>
        <p:spPr>
          <a:xfrm>
            <a:off x="16817260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227" name="Shape 227"/>
          <p:cNvSpPr/>
          <p:nvPr/>
        </p:nvSpPr>
        <p:spPr>
          <a:xfrm>
            <a:off x="8881209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29" name="Shape 229"/>
          <p:cNvSpPr/>
          <p:nvPr/>
        </p:nvSpPr>
        <p:spPr>
          <a:xfrm>
            <a:off x="12849235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2EEEF4-94D6-7140-B58C-29EF184202CB}"/>
              </a:ext>
            </a:extLst>
          </p:cNvPr>
          <p:cNvGrpSpPr/>
          <p:nvPr/>
        </p:nvGrpSpPr>
        <p:grpSpPr>
          <a:xfrm>
            <a:off x="-11907" y="-252282"/>
            <a:ext cx="24474866" cy="13680319"/>
            <a:chOff x="-11907" y="-252282"/>
            <a:chExt cx="24474866" cy="13680319"/>
          </a:xfrm>
        </p:grpSpPr>
        <p:sp>
          <p:nvSpPr>
            <p:cNvPr id="200" name="Shape 200"/>
            <p:cNvSpPr/>
            <p:nvPr/>
          </p:nvSpPr>
          <p:spPr>
            <a:xfrm>
              <a:off x="9261547" y="12980361"/>
              <a:ext cx="14802740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 Gauthier Delecroix, CC BY 2.0, https:// www.flickr.com/photos/gauthierdelecroix/33425765802/ </a:t>
              </a:r>
            </a:p>
          </p:txBody>
        </p:sp>
        <p:pic>
          <p:nvPicPr>
            <p:cNvPr id="201" name="ChannelMapping.jpg"/>
            <p:cNvPicPr>
              <a:picLocks noChangeAspect="1"/>
            </p:cNvPicPr>
            <p:nvPr/>
          </p:nvPicPr>
          <p:blipFill>
            <a:blip r:embed="rId2"/>
            <a:srcRect t="23034" b="23034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2" name="Shape 202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map out the channels of a company of your choice, using the provided template (p.170). The company could be related to a design project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you are currently working on or one that you are familiar with from your personal experience. </a:t>
              </a:r>
            </a:p>
          </p:txBody>
        </p:sp>
        <p:sp>
          <p:nvSpPr>
            <p:cNvPr id="207" name="Shape 207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12" name="Shape 212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13" name="Shape 213"/>
            <p:cNvSpPr/>
            <p:nvPr/>
          </p:nvSpPr>
          <p:spPr>
            <a:xfrm>
              <a:off x="544623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14" name="Shape 214"/>
            <p:cNvSpPr/>
            <p:nvPr/>
          </p:nvSpPr>
          <p:spPr>
            <a:xfrm>
              <a:off x="1735031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20" name="Shape 220"/>
            <p:cNvSpPr/>
            <p:nvPr/>
          </p:nvSpPr>
          <p:spPr>
            <a:xfrm>
              <a:off x="-11907" y="460111"/>
              <a:ext cx="1176084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 rot="5400000">
              <a:off x="11232000" y="9725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 rot="5400000">
              <a:off x="9849600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>
              <a:off x="9414264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28" name="Shape 228"/>
            <p:cNvSpPr/>
            <p:nvPr/>
          </p:nvSpPr>
          <p:spPr>
            <a:xfrm>
              <a:off x="13382290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2" name="Shape 142">
              <a:extLst>
                <a:ext uri="{FF2B5EF4-FFF2-40B4-BE49-F238E27FC236}">
                  <a16:creationId xmlns:a16="http://schemas.microsoft.com/office/drawing/2014/main" id="{DF32E80D-4FF6-8E41-887A-3DF2479C3E76}"/>
                </a:ext>
              </a:extLst>
            </p:cNvPr>
            <p:cNvSpPr/>
            <p:nvPr/>
          </p:nvSpPr>
          <p:spPr>
            <a:xfrm>
              <a:off x="19212262" y="205894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38</a:t>
              </a:r>
            </a:p>
          </p:txBody>
        </p:sp>
        <p:sp>
          <p:nvSpPr>
            <p:cNvPr id="33" name="Shape 146">
              <a:extLst>
                <a:ext uri="{FF2B5EF4-FFF2-40B4-BE49-F238E27FC236}">
                  <a16:creationId xmlns:a16="http://schemas.microsoft.com/office/drawing/2014/main" id="{1278364A-E572-8F44-8A13-DCC904BF02BD}"/>
                </a:ext>
              </a:extLst>
            </p:cNvPr>
            <p:cNvSpPr/>
            <p:nvPr/>
          </p:nvSpPr>
          <p:spPr>
            <a:xfrm>
              <a:off x="20913150" y="3300458"/>
              <a:ext cx="3308732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YOU WILL NEED</a:t>
              </a:r>
              <a:br>
                <a:rPr dirty="0"/>
              </a:br>
              <a:r>
                <a:rPr dirty="0">
                  <a:latin typeface="Montserrat Medium"/>
                  <a:ea typeface="Montserrat Medium"/>
                  <a:cs typeface="Montserrat Medium"/>
                  <a:sym typeface="Montserrat Medium"/>
                </a:rPr>
                <a:t>Pen, paper,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>
                  <a:latin typeface="Montserrat Medium"/>
                  <a:ea typeface="Montserrat Medium"/>
                  <a:cs typeface="Montserrat Medium"/>
                  <a:sym typeface="Montserrat Medium"/>
                </a:rPr>
                <a:t>internet </a:t>
              </a:r>
            </a:p>
          </p:txBody>
        </p:sp>
        <p:sp>
          <p:nvSpPr>
            <p:cNvPr id="34" name="Shape 159">
              <a:extLst>
                <a:ext uri="{FF2B5EF4-FFF2-40B4-BE49-F238E27FC236}">
                  <a16:creationId xmlns:a16="http://schemas.microsoft.com/office/drawing/2014/main" id="{5385AB4E-54D1-E64D-B86A-DAA5C27ED942}"/>
                </a:ext>
              </a:extLst>
            </p:cNvPr>
            <p:cNvSpPr/>
            <p:nvPr/>
          </p:nvSpPr>
          <p:spPr>
            <a:xfrm>
              <a:off x="504899" y="-252282"/>
              <a:ext cx="937910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Channel</a:t>
              </a:r>
            </a:p>
          </p:txBody>
        </p:sp>
        <p:sp>
          <p:nvSpPr>
            <p:cNvPr id="35" name="Shape 162">
              <a:extLst>
                <a:ext uri="{FF2B5EF4-FFF2-40B4-BE49-F238E27FC236}">
                  <a16:creationId xmlns:a16="http://schemas.microsoft.com/office/drawing/2014/main" id="{06D27D7B-F4EF-6644-9B98-9853CDCB4EF7}"/>
                </a:ext>
              </a:extLst>
            </p:cNvPr>
            <p:cNvSpPr/>
            <p:nvPr/>
          </p:nvSpPr>
          <p:spPr>
            <a:xfrm>
              <a:off x="504899" y="1541172"/>
              <a:ext cx="9947907" cy="39310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Mapping</a:t>
              </a:r>
            </a:p>
          </p:txBody>
        </p:sp>
      </p:grpSp>
      <p:sp>
        <p:nvSpPr>
          <p:cNvPr id="218" name="Shape 218"/>
          <p:cNvSpPr/>
          <p:nvPr/>
        </p:nvSpPr>
        <p:spPr>
          <a:xfrm>
            <a:off x="8089653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/>
        </p:nvSpPr>
        <p:spPr>
          <a:xfrm>
            <a:off x="945158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247" name="Shape 247"/>
          <p:cNvSpPr/>
          <p:nvPr/>
        </p:nvSpPr>
        <p:spPr>
          <a:xfrm>
            <a:off x="49131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48" name="Shape 248"/>
          <p:cNvSpPr/>
          <p:nvPr/>
        </p:nvSpPr>
        <p:spPr>
          <a:xfrm>
            <a:off x="20660844" y="10442288"/>
            <a:ext cx="235353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50" name="Shape 250"/>
          <p:cNvSpPr/>
          <p:nvPr/>
        </p:nvSpPr>
        <p:spPr>
          <a:xfrm>
            <a:off x="16817260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258" name="Shape 258"/>
          <p:cNvSpPr/>
          <p:nvPr/>
        </p:nvSpPr>
        <p:spPr>
          <a:xfrm>
            <a:off x="8881209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60" name="Shape 260"/>
          <p:cNvSpPr/>
          <p:nvPr/>
        </p:nvSpPr>
        <p:spPr>
          <a:xfrm>
            <a:off x="12849235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05CC9A-A878-4D4E-9AB0-033B2ED27E24}"/>
              </a:ext>
            </a:extLst>
          </p:cNvPr>
          <p:cNvGrpSpPr/>
          <p:nvPr/>
        </p:nvGrpSpPr>
        <p:grpSpPr>
          <a:xfrm>
            <a:off x="-11907" y="-252282"/>
            <a:ext cx="24474866" cy="13680319"/>
            <a:chOff x="-11907" y="-252282"/>
            <a:chExt cx="24474866" cy="13680319"/>
          </a:xfrm>
        </p:grpSpPr>
        <p:sp>
          <p:nvSpPr>
            <p:cNvPr id="231" name="Shape 231"/>
            <p:cNvSpPr/>
            <p:nvPr/>
          </p:nvSpPr>
          <p:spPr>
            <a:xfrm>
              <a:off x="9261547" y="12980361"/>
              <a:ext cx="14802740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 Gauthier Delecroix, CC BY 2.0, https:// www.flickr.com/photos/gauthierdelecroix/33425765802/ </a:t>
              </a:r>
            </a:p>
          </p:txBody>
        </p:sp>
        <p:pic>
          <p:nvPicPr>
            <p:cNvPr id="232" name="ChannelMapping.jpg"/>
            <p:cNvPicPr>
              <a:picLocks noChangeAspect="1"/>
            </p:cNvPicPr>
            <p:nvPr/>
          </p:nvPicPr>
          <p:blipFill>
            <a:blip r:embed="rId2"/>
            <a:srcRect t="23034" b="23034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3" name="Shape 233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5" name="Shape 235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map out the channels of a company of your choice, using the provided template (p.170). The company could be related to a design project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you are currently working on or one that you are familiar with from your personal experience. </a:t>
              </a:r>
            </a:p>
          </p:txBody>
        </p:sp>
        <p:sp>
          <p:nvSpPr>
            <p:cNvPr id="238" name="Shape 238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9" name="Shape 239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43" name="Shape 243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44" name="Shape 244"/>
            <p:cNvSpPr/>
            <p:nvPr/>
          </p:nvSpPr>
          <p:spPr>
            <a:xfrm>
              <a:off x="544623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45" name="Shape 245"/>
            <p:cNvSpPr/>
            <p:nvPr/>
          </p:nvSpPr>
          <p:spPr>
            <a:xfrm>
              <a:off x="1735031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51" name="Shape 251"/>
            <p:cNvSpPr/>
            <p:nvPr/>
          </p:nvSpPr>
          <p:spPr>
            <a:xfrm>
              <a:off x="-11907" y="460111"/>
              <a:ext cx="1176084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52" name="Shape 252"/>
            <p:cNvSpPr/>
            <p:nvPr/>
          </p:nvSpPr>
          <p:spPr>
            <a:xfrm rot="5400000">
              <a:off x="11232000" y="9725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4" name="Shape 254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 rot="5400000">
              <a:off x="9849600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9414264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59" name="Shape 259"/>
            <p:cNvSpPr/>
            <p:nvPr/>
          </p:nvSpPr>
          <p:spPr>
            <a:xfrm>
              <a:off x="13382290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2" name="Shape 142">
              <a:extLst>
                <a:ext uri="{FF2B5EF4-FFF2-40B4-BE49-F238E27FC236}">
                  <a16:creationId xmlns:a16="http://schemas.microsoft.com/office/drawing/2014/main" id="{DDFD01FC-96A0-DF4E-A88F-47226631D3B2}"/>
                </a:ext>
              </a:extLst>
            </p:cNvPr>
            <p:cNvSpPr/>
            <p:nvPr/>
          </p:nvSpPr>
          <p:spPr>
            <a:xfrm>
              <a:off x="19212262" y="205894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38</a:t>
              </a:r>
            </a:p>
          </p:txBody>
        </p:sp>
        <p:sp>
          <p:nvSpPr>
            <p:cNvPr id="33" name="Shape 146">
              <a:extLst>
                <a:ext uri="{FF2B5EF4-FFF2-40B4-BE49-F238E27FC236}">
                  <a16:creationId xmlns:a16="http://schemas.microsoft.com/office/drawing/2014/main" id="{75A21768-F0D3-C140-958B-6A2AD081D89B}"/>
                </a:ext>
              </a:extLst>
            </p:cNvPr>
            <p:cNvSpPr/>
            <p:nvPr/>
          </p:nvSpPr>
          <p:spPr>
            <a:xfrm>
              <a:off x="20913150" y="3300458"/>
              <a:ext cx="3308732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YOU WILL NEED</a:t>
              </a:r>
              <a:br>
                <a:rPr dirty="0"/>
              </a:br>
              <a:r>
                <a:rPr dirty="0">
                  <a:latin typeface="Montserrat Medium"/>
                  <a:ea typeface="Montserrat Medium"/>
                  <a:cs typeface="Montserrat Medium"/>
                  <a:sym typeface="Montserrat Medium"/>
                </a:rPr>
                <a:t>Pen, paper,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>
                  <a:latin typeface="Montserrat Medium"/>
                  <a:ea typeface="Montserrat Medium"/>
                  <a:cs typeface="Montserrat Medium"/>
                  <a:sym typeface="Montserrat Medium"/>
                </a:rPr>
                <a:t>internet </a:t>
              </a:r>
            </a:p>
          </p:txBody>
        </p:sp>
        <p:sp>
          <p:nvSpPr>
            <p:cNvPr id="34" name="Shape 159">
              <a:extLst>
                <a:ext uri="{FF2B5EF4-FFF2-40B4-BE49-F238E27FC236}">
                  <a16:creationId xmlns:a16="http://schemas.microsoft.com/office/drawing/2014/main" id="{A5085A09-4CFF-BF4B-8C35-7029D45E9A65}"/>
                </a:ext>
              </a:extLst>
            </p:cNvPr>
            <p:cNvSpPr/>
            <p:nvPr/>
          </p:nvSpPr>
          <p:spPr>
            <a:xfrm>
              <a:off x="504899" y="-252282"/>
              <a:ext cx="937910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Channel</a:t>
              </a:r>
            </a:p>
          </p:txBody>
        </p:sp>
        <p:sp>
          <p:nvSpPr>
            <p:cNvPr id="35" name="Shape 162">
              <a:extLst>
                <a:ext uri="{FF2B5EF4-FFF2-40B4-BE49-F238E27FC236}">
                  <a16:creationId xmlns:a16="http://schemas.microsoft.com/office/drawing/2014/main" id="{99AB02D8-39DD-F441-92AA-A93F1687D75E}"/>
                </a:ext>
              </a:extLst>
            </p:cNvPr>
            <p:cNvSpPr/>
            <p:nvPr/>
          </p:nvSpPr>
          <p:spPr>
            <a:xfrm>
              <a:off x="504899" y="1541172"/>
              <a:ext cx="9947907" cy="39310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Mapping</a:t>
              </a:r>
            </a:p>
          </p:txBody>
        </p:sp>
      </p:grpSp>
      <p:sp>
        <p:nvSpPr>
          <p:cNvPr id="249" name="Shape 249"/>
          <p:cNvSpPr/>
          <p:nvPr/>
        </p:nvSpPr>
        <p:spPr>
          <a:xfrm>
            <a:off x="12057678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945158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278" name="Shape 278"/>
          <p:cNvSpPr/>
          <p:nvPr/>
        </p:nvSpPr>
        <p:spPr>
          <a:xfrm>
            <a:off x="49131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79" name="Shape 279"/>
          <p:cNvSpPr/>
          <p:nvPr/>
        </p:nvSpPr>
        <p:spPr>
          <a:xfrm>
            <a:off x="20660844" y="10442288"/>
            <a:ext cx="235353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81" name="Shape 281"/>
          <p:cNvSpPr/>
          <p:nvPr/>
        </p:nvSpPr>
        <p:spPr>
          <a:xfrm>
            <a:off x="16817260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289" name="Shape 289"/>
          <p:cNvSpPr/>
          <p:nvPr/>
        </p:nvSpPr>
        <p:spPr>
          <a:xfrm>
            <a:off x="8881209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91" name="Shape 291"/>
          <p:cNvSpPr/>
          <p:nvPr/>
        </p:nvSpPr>
        <p:spPr>
          <a:xfrm>
            <a:off x="12849235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43B95E-3AC2-204D-8433-237F862B79A1}"/>
              </a:ext>
            </a:extLst>
          </p:cNvPr>
          <p:cNvGrpSpPr/>
          <p:nvPr/>
        </p:nvGrpSpPr>
        <p:grpSpPr>
          <a:xfrm>
            <a:off x="-11907" y="-252282"/>
            <a:ext cx="24474866" cy="13680319"/>
            <a:chOff x="-11907" y="-252282"/>
            <a:chExt cx="24474866" cy="13680319"/>
          </a:xfrm>
        </p:grpSpPr>
        <p:sp>
          <p:nvSpPr>
            <p:cNvPr id="262" name="Shape 262"/>
            <p:cNvSpPr/>
            <p:nvPr/>
          </p:nvSpPr>
          <p:spPr>
            <a:xfrm>
              <a:off x="9261547" y="12980361"/>
              <a:ext cx="14802740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 Gauthier Delecroix, CC BY 2.0, https:// www.flickr.com/photos/gauthierdelecroix/33425765802/ </a:t>
              </a:r>
            </a:p>
          </p:txBody>
        </p:sp>
        <p:pic>
          <p:nvPicPr>
            <p:cNvPr id="263" name="ChannelMapping.jpg"/>
            <p:cNvPicPr>
              <a:picLocks noChangeAspect="1"/>
            </p:cNvPicPr>
            <p:nvPr/>
          </p:nvPicPr>
          <p:blipFill>
            <a:blip r:embed="rId2"/>
            <a:srcRect t="23034" b="23034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4" name="Shape 264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8" name="Shape 268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map out the channels of a company of your choice, using the provided template (p.170). The company could be related to a design project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you are currently working on or one that you are familiar with from your personal experience. </a:t>
              </a:r>
            </a:p>
          </p:txBody>
        </p:sp>
        <p:sp>
          <p:nvSpPr>
            <p:cNvPr id="269" name="Shape 269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74" name="Shape 274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75" name="Shape 275"/>
            <p:cNvSpPr/>
            <p:nvPr/>
          </p:nvSpPr>
          <p:spPr>
            <a:xfrm>
              <a:off x="544623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76" name="Shape 276"/>
            <p:cNvSpPr/>
            <p:nvPr/>
          </p:nvSpPr>
          <p:spPr>
            <a:xfrm>
              <a:off x="17350314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82" name="Shape 282"/>
            <p:cNvSpPr/>
            <p:nvPr/>
          </p:nvSpPr>
          <p:spPr>
            <a:xfrm>
              <a:off x="-11907" y="460111"/>
              <a:ext cx="1176084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 rot="5400000">
              <a:off x="11232000" y="9725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5" name="Shape 285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 rot="5400000">
              <a:off x="9849600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8" name="Shape 288"/>
            <p:cNvSpPr/>
            <p:nvPr/>
          </p:nvSpPr>
          <p:spPr>
            <a:xfrm>
              <a:off x="9414264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90" name="Shape 290"/>
            <p:cNvSpPr/>
            <p:nvPr/>
          </p:nvSpPr>
          <p:spPr>
            <a:xfrm>
              <a:off x="13382290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2" name="Shape 142">
              <a:extLst>
                <a:ext uri="{FF2B5EF4-FFF2-40B4-BE49-F238E27FC236}">
                  <a16:creationId xmlns:a16="http://schemas.microsoft.com/office/drawing/2014/main" id="{5E0B646A-E51F-164B-84A0-00913E85C46B}"/>
                </a:ext>
              </a:extLst>
            </p:cNvPr>
            <p:cNvSpPr/>
            <p:nvPr/>
          </p:nvSpPr>
          <p:spPr>
            <a:xfrm>
              <a:off x="19212262" y="205894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38</a:t>
              </a:r>
            </a:p>
          </p:txBody>
        </p:sp>
        <p:sp>
          <p:nvSpPr>
            <p:cNvPr id="33" name="Shape 146">
              <a:extLst>
                <a:ext uri="{FF2B5EF4-FFF2-40B4-BE49-F238E27FC236}">
                  <a16:creationId xmlns:a16="http://schemas.microsoft.com/office/drawing/2014/main" id="{04F4098A-4502-2B4E-90A4-971D4EF1110C}"/>
                </a:ext>
              </a:extLst>
            </p:cNvPr>
            <p:cNvSpPr/>
            <p:nvPr/>
          </p:nvSpPr>
          <p:spPr>
            <a:xfrm>
              <a:off x="20913150" y="3300458"/>
              <a:ext cx="3308732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YOU WILL NEED</a:t>
              </a:r>
              <a:br>
                <a:rPr dirty="0"/>
              </a:br>
              <a:r>
                <a:rPr dirty="0">
                  <a:latin typeface="Montserrat Medium"/>
                  <a:ea typeface="Montserrat Medium"/>
                  <a:cs typeface="Montserrat Medium"/>
                  <a:sym typeface="Montserrat Medium"/>
                </a:rPr>
                <a:t>Pen, paper,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>
                  <a:latin typeface="Montserrat Medium"/>
                  <a:ea typeface="Montserrat Medium"/>
                  <a:cs typeface="Montserrat Medium"/>
                  <a:sym typeface="Montserrat Medium"/>
                </a:rPr>
                <a:t>internet </a:t>
              </a:r>
            </a:p>
          </p:txBody>
        </p:sp>
        <p:sp>
          <p:nvSpPr>
            <p:cNvPr id="34" name="Shape 159">
              <a:extLst>
                <a:ext uri="{FF2B5EF4-FFF2-40B4-BE49-F238E27FC236}">
                  <a16:creationId xmlns:a16="http://schemas.microsoft.com/office/drawing/2014/main" id="{DEE23612-679B-ED41-9AFC-9994BC60B50B}"/>
                </a:ext>
              </a:extLst>
            </p:cNvPr>
            <p:cNvSpPr/>
            <p:nvPr/>
          </p:nvSpPr>
          <p:spPr>
            <a:xfrm>
              <a:off x="504899" y="-252282"/>
              <a:ext cx="937910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Channel</a:t>
              </a:r>
            </a:p>
          </p:txBody>
        </p:sp>
        <p:sp>
          <p:nvSpPr>
            <p:cNvPr id="35" name="Shape 162">
              <a:extLst>
                <a:ext uri="{FF2B5EF4-FFF2-40B4-BE49-F238E27FC236}">
                  <a16:creationId xmlns:a16="http://schemas.microsoft.com/office/drawing/2014/main" id="{FD9E4E0B-0C19-774C-9F81-B3DE18BAB7D2}"/>
                </a:ext>
              </a:extLst>
            </p:cNvPr>
            <p:cNvSpPr/>
            <p:nvPr/>
          </p:nvSpPr>
          <p:spPr>
            <a:xfrm>
              <a:off x="504899" y="1541172"/>
              <a:ext cx="9947907" cy="39310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Mapping</a:t>
              </a:r>
            </a:p>
          </p:txBody>
        </p:sp>
      </p:grpSp>
      <p:sp>
        <p:nvSpPr>
          <p:cNvPr id="280" name="Shape 280"/>
          <p:cNvSpPr/>
          <p:nvPr/>
        </p:nvSpPr>
        <p:spPr>
          <a:xfrm>
            <a:off x="16025703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5D045D-DF87-BB4C-8D97-B55B5946C6BD}"/>
              </a:ext>
            </a:extLst>
          </p:cNvPr>
          <p:cNvGrpSpPr/>
          <p:nvPr/>
        </p:nvGrpSpPr>
        <p:grpSpPr>
          <a:xfrm>
            <a:off x="-11907" y="-252282"/>
            <a:ext cx="24474866" cy="13680319"/>
            <a:chOff x="-11907" y="-252282"/>
            <a:chExt cx="24474866" cy="13680319"/>
          </a:xfrm>
        </p:grpSpPr>
        <p:sp>
          <p:nvSpPr>
            <p:cNvPr id="293" name="Shape 293"/>
            <p:cNvSpPr/>
            <p:nvPr/>
          </p:nvSpPr>
          <p:spPr>
            <a:xfrm>
              <a:off x="9261547" y="12980361"/>
              <a:ext cx="14802740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 Gauthier Delecroix, CC BY 2.0, https:// www.flickr.com/photos/gauthierdelecroix/33425765802/ </a:t>
              </a:r>
            </a:p>
          </p:txBody>
        </p:sp>
        <p:pic>
          <p:nvPicPr>
            <p:cNvPr id="294" name="ChannelMapping.jpg"/>
            <p:cNvPicPr>
              <a:picLocks noChangeAspect="1"/>
            </p:cNvPicPr>
            <p:nvPr/>
          </p:nvPicPr>
          <p:blipFill>
            <a:blip r:embed="rId2"/>
            <a:srcRect t="23034" b="23034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5" name="Shape 295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map out the channels of a company of your choice, using the provided template (p.170). The company could be related to a design project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you are currently working on or one that you are familiar with from your personal experience. </a:t>
              </a:r>
            </a:p>
          </p:txBody>
        </p:sp>
        <p:sp>
          <p:nvSpPr>
            <p:cNvPr id="300" name="Shape 300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05" name="Shape 305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06" name="Shape 306"/>
            <p:cNvSpPr/>
            <p:nvPr/>
          </p:nvSpPr>
          <p:spPr>
            <a:xfrm>
              <a:off x="544623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07" name="Shape 307"/>
            <p:cNvSpPr/>
            <p:nvPr/>
          </p:nvSpPr>
          <p:spPr>
            <a:xfrm>
              <a:off x="1735031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13" name="Shape 313"/>
            <p:cNvSpPr/>
            <p:nvPr/>
          </p:nvSpPr>
          <p:spPr>
            <a:xfrm>
              <a:off x="-11907" y="460111"/>
              <a:ext cx="1176084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 rot="5400000">
              <a:off x="11232000" y="9725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6" name="Shape 316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17" name="Shape 317"/>
            <p:cNvSpPr/>
            <p:nvPr/>
          </p:nvSpPr>
          <p:spPr>
            <a:xfrm rot="5400000">
              <a:off x="9849600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9" name="Shape 319"/>
            <p:cNvSpPr/>
            <p:nvPr/>
          </p:nvSpPr>
          <p:spPr>
            <a:xfrm>
              <a:off x="9414264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21" name="Shape 321"/>
            <p:cNvSpPr/>
            <p:nvPr/>
          </p:nvSpPr>
          <p:spPr>
            <a:xfrm>
              <a:off x="13382290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2" name="Shape 142">
              <a:extLst>
                <a:ext uri="{FF2B5EF4-FFF2-40B4-BE49-F238E27FC236}">
                  <a16:creationId xmlns:a16="http://schemas.microsoft.com/office/drawing/2014/main" id="{5FB5FFDA-2E50-C746-B04F-C257B63000D0}"/>
                </a:ext>
              </a:extLst>
            </p:cNvPr>
            <p:cNvSpPr/>
            <p:nvPr/>
          </p:nvSpPr>
          <p:spPr>
            <a:xfrm>
              <a:off x="19212262" y="205894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38</a:t>
              </a:r>
            </a:p>
          </p:txBody>
        </p:sp>
        <p:sp>
          <p:nvSpPr>
            <p:cNvPr id="33" name="Shape 146">
              <a:extLst>
                <a:ext uri="{FF2B5EF4-FFF2-40B4-BE49-F238E27FC236}">
                  <a16:creationId xmlns:a16="http://schemas.microsoft.com/office/drawing/2014/main" id="{0E759473-D7D3-FE4F-8060-2224AB840780}"/>
                </a:ext>
              </a:extLst>
            </p:cNvPr>
            <p:cNvSpPr/>
            <p:nvPr/>
          </p:nvSpPr>
          <p:spPr>
            <a:xfrm>
              <a:off x="20913150" y="3300458"/>
              <a:ext cx="3308732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YOU WILL NEED</a:t>
              </a:r>
              <a:br>
                <a:rPr dirty="0"/>
              </a:br>
              <a:r>
                <a:rPr dirty="0">
                  <a:latin typeface="Montserrat Medium"/>
                  <a:ea typeface="Montserrat Medium"/>
                  <a:cs typeface="Montserrat Medium"/>
                  <a:sym typeface="Montserrat Medium"/>
                </a:rPr>
                <a:t>Pen, paper,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>
                  <a:latin typeface="Montserrat Medium"/>
                  <a:ea typeface="Montserrat Medium"/>
                  <a:cs typeface="Montserrat Medium"/>
                  <a:sym typeface="Montserrat Medium"/>
                </a:rPr>
                <a:t>internet </a:t>
              </a:r>
            </a:p>
          </p:txBody>
        </p:sp>
        <p:sp>
          <p:nvSpPr>
            <p:cNvPr id="34" name="Shape 159">
              <a:extLst>
                <a:ext uri="{FF2B5EF4-FFF2-40B4-BE49-F238E27FC236}">
                  <a16:creationId xmlns:a16="http://schemas.microsoft.com/office/drawing/2014/main" id="{03409F92-C54B-5647-8654-8B276BD2C03F}"/>
                </a:ext>
              </a:extLst>
            </p:cNvPr>
            <p:cNvSpPr/>
            <p:nvPr/>
          </p:nvSpPr>
          <p:spPr>
            <a:xfrm>
              <a:off x="504899" y="-252282"/>
              <a:ext cx="937910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Channel</a:t>
              </a:r>
            </a:p>
          </p:txBody>
        </p:sp>
        <p:sp>
          <p:nvSpPr>
            <p:cNvPr id="35" name="Shape 162">
              <a:extLst>
                <a:ext uri="{FF2B5EF4-FFF2-40B4-BE49-F238E27FC236}">
                  <a16:creationId xmlns:a16="http://schemas.microsoft.com/office/drawing/2014/main" id="{E3256C5E-3F25-BB42-A74D-18033B950E82}"/>
                </a:ext>
              </a:extLst>
            </p:cNvPr>
            <p:cNvSpPr/>
            <p:nvPr/>
          </p:nvSpPr>
          <p:spPr>
            <a:xfrm>
              <a:off x="504899" y="1541172"/>
              <a:ext cx="9947907" cy="39310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Mapping</a:t>
              </a:r>
            </a:p>
          </p:txBody>
        </p:sp>
      </p:grpSp>
      <p:sp>
        <p:nvSpPr>
          <p:cNvPr id="308" name="Shape 308"/>
          <p:cNvSpPr/>
          <p:nvPr/>
        </p:nvSpPr>
        <p:spPr>
          <a:xfrm>
            <a:off x="945158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309" name="Shape 309"/>
          <p:cNvSpPr/>
          <p:nvPr/>
        </p:nvSpPr>
        <p:spPr>
          <a:xfrm>
            <a:off x="49131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10" name="Shape 310"/>
          <p:cNvSpPr/>
          <p:nvPr/>
        </p:nvSpPr>
        <p:spPr>
          <a:xfrm>
            <a:off x="20660844" y="10442288"/>
            <a:ext cx="235353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311" name="Shape 311"/>
          <p:cNvSpPr/>
          <p:nvPr/>
        </p:nvSpPr>
        <p:spPr>
          <a:xfrm>
            <a:off x="19993729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312" name="Shape 312"/>
          <p:cNvSpPr/>
          <p:nvPr/>
        </p:nvSpPr>
        <p:spPr>
          <a:xfrm>
            <a:off x="16817260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320" name="Shape 320"/>
          <p:cNvSpPr/>
          <p:nvPr/>
        </p:nvSpPr>
        <p:spPr>
          <a:xfrm>
            <a:off x="8881209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22" name="Shape 322"/>
          <p:cNvSpPr/>
          <p:nvPr/>
        </p:nvSpPr>
        <p:spPr>
          <a:xfrm>
            <a:off x="12849235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609018-D91C-EB4D-81AC-294D82A39348}"/>
              </a:ext>
            </a:extLst>
          </p:cNvPr>
          <p:cNvGrpSpPr/>
          <p:nvPr/>
        </p:nvGrpSpPr>
        <p:grpSpPr>
          <a:xfrm>
            <a:off x="-36937" y="-2011"/>
            <a:ext cx="24496471" cy="12569404"/>
            <a:chOff x="-36937" y="-2011"/>
            <a:chExt cx="24496471" cy="12569404"/>
          </a:xfrm>
        </p:grpSpPr>
        <p:pic>
          <p:nvPicPr>
            <p:cNvPr id="324" name="pasted-image.pdf"/>
            <p:cNvPicPr>
              <a:picLocks noChangeAspect="1"/>
            </p:cNvPicPr>
            <p:nvPr/>
          </p:nvPicPr>
          <p:blipFill>
            <a:blip r:embed="rId2"/>
            <a:srcRect l="57245" t="62662" r="8715"/>
            <a:stretch>
              <a:fillRect/>
            </a:stretch>
          </p:blipFill>
          <p:spPr>
            <a:xfrm>
              <a:off x="1587" y="-2011"/>
              <a:ext cx="24457947" cy="125694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25" name="Shape 325"/>
            <p:cNvSpPr/>
            <p:nvPr/>
          </p:nvSpPr>
          <p:spPr>
            <a:xfrm>
              <a:off x="765506" y="1801174"/>
              <a:ext cx="11256646" cy="1692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>
              <a:lvl1pPr algn="l">
                <a:defRPr sz="10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Share your work!</a:t>
              </a:r>
            </a:p>
          </p:txBody>
        </p:sp>
        <p:sp>
          <p:nvSpPr>
            <p:cNvPr id="326" name="Shape 326"/>
            <p:cNvSpPr/>
            <p:nvPr/>
          </p:nvSpPr>
          <p:spPr>
            <a:xfrm>
              <a:off x="-36937" y="3546077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855906" y="4285057"/>
              <a:ext cx="18232196" cy="765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>
              <a:lvl1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Upload photos of your work:</a:t>
              </a:r>
            </a:p>
          </p:txBody>
        </p:sp>
        <p:sp>
          <p:nvSpPr>
            <p:cNvPr id="328" name="Shape 328"/>
            <p:cNvSpPr/>
            <p:nvPr/>
          </p:nvSpPr>
          <p:spPr>
            <a:xfrm>
              <a:off x="855906" y="5114881"/>
              <a:ext cx="18232196" cy="44989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Go to: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add URL here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Enter the password: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password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Upload a photo and caption of your work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Wait for moderation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View others’ ideas  </a:t>
              </a:r>
            </a:p>
          </p:txBody>
        </p:sp>
        <p:sp>
          <p:nvSpPr>
            <p:cNvPr id="329" name="Shape 329"/>
            <p:cNvSpPr/>
            <p:nvPr/>
          </p:nvSpPr>
          <p:spPr>
            <a:xfrm>
              <a:off x="765719" y="9722610"/>
              <a:ext cx="1823219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A note to facilitators: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Use this slide to give instructions for post-exercise sharing activities. These could take the form of facilitator-guided discussions, mini-presentations, or digital sharing via existing platforms (e.g. padlet) - as described here. Delete this paragraph when ready.</a:t>
              </a:r>
            </a:p>
          </p:txBody>
        </p:sp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1066</Words>
  <Application>Microsoft Macintosh PowerPoint</Application>
  <PresentationFormat>Custom</PresentationFormat>
  <Paragraphs>160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Helvetica Neue Medium</vt:lpstr>
      <vt:lpstr>Montserrat-Italic</vt:lpstr>
      <vt:lpstr>Tw Cen MT</vt:lpstr>
      <vt:lpstr>Helvetica Neue</vt:lpstr>
      <vt:lpstr>Palatino</vt:lpstr>
      <vt:lpstr>Montserrat Medium</vt:lpstr>
      <vt:lpstr>Helvetica Light</vt:lpstr>
      <vt:lpstr>Helvetica Neue Light</vt:lpstr>
      <vt:lpstr>Helvetica Neue Thin</vt:lpstr>
      <vt:lpstr>Montserrat Bold</vt:lpstr>
      <vt:lpstr>Montserrat-BoldItalic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Robert Dongas</cp:lastModifiedBy>
  <cp:revision>9</cp:revision>
  <dcterms:modified xsi:type="dcterms:W3CDTF">2020-01-09T04:33:57Z</dcterms:modified>
</cp:coreProperties>
</file>