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13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</p:sldIdLst>
  <p:sldSz cx="24384000" cy="13716000"/>
  <p:notesSz cx="6858000" cy="9144000"/>
  <p:embeddedFontLst>
    <p:embeddedFont>
      <p:font typeface="Montserrat Bold" pitchFamily="2" charset="77"/>
      <p:bold r:id="rId14"/>
      <p:italic r:id="rId15"/>
      <p:boldItalic r:id="rId16"/>
    </p:embeddedFont>
    <p:embeddedFont>
      <p:font typeface="Montserrat Medium" pitchFamily="2" charset="77"/>
      <p:regular r:id="rId17"/>
      <p:italic r:id="rId18"/>
    </p:embeddedFont>
    <p:embeddedFont>
      <p:font typeface="Montserrat-BoldItalic" pitchFamily="2" charset="77"/>
      <p:bold r:id="rId19"/>
      <p:italic r:id="rId20"/>
      <p:boldItalic r:id="rId21"/>
    </p:embeddedFont>
    <p:embeddedFont>
      <p:font typeface="Montserrat-Italic" pitchFamily="2" charset="77"/>
      <p:italic r:id="rId22"/>
    </p:embeddedFont>
    <p:embeddedFont>
      <p:font typeface="Tw Cen MT" panose="020B0602020104020603" pitchFamily="34" charset="77"/>
      <p:regular r:id="rId23"/>
      <p:bold r:id="rId24"/>
      <p:italic r:id="rId25"/>
      <p:boldItalic r:id="rId26"/>
    </p:embeddedFont>
  </p:embeddedFontLst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1pPr>
    <a:lvl2pPr marL="0" marR="0" indent="2286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2pPr>
    <a:lvl3pPr marL="0" marR="0" indent="4572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3pPr>
    <a:lvl4pPr marL="0" marR="0" indent="6858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4pPr>
    <a:lvl5pPr marL="0" marR="0" indent="9144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5pPr>
    <a:lvl6pPr marL="0" marR="0" indent="11430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6pPr>
    <a:lvl7pPr marL="0" marR="0" indent="13716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7pPr>
    <a:lvl8pPr marL="0" marR="0" indent="16002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8pPr>
    <a:lvl9pPr marL="0" marR="0" indent="18288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lumOff val="-13575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hueOff val="114395"/>
              <a:lumOff val="-24975"/>
            </a:schemeClr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3">
              <a:hueOff val="362282"/>
              <a:satOff val="31803"/>
              <a:lumOff val="-18242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rgbClr val="017101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Neue Light"/>
          <a:ea typeface="Helvetica Neue Light"/>
          <a:cs typeface="Helvetica Neue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/>
      <a:tcStyle>
        <a:tcBdr/>
        <a:fill>
          <a:solidFill>
            <a:srgbClr val="EDEADD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9BA00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ADBDA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chemeClr val="accent6">
              <a:hueOff val="-146070"/>
              <a:satOff val="-10048"/>
              <a:lumOff val="-30626"/>
            </a:schemeClr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B5B5C1"/>
          </a:solidFill>
        </a:fill>
      </a:tcStyle>
    </a:wholeTbl>
    <a:band2H>
      <a:tcTxStyle/>
      <a:tcStyle>
        <a:tcBdr/>
        <a:fill>
          <a:solidFill>
            <a:srgbClr val="9A9AA5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85F"/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6708"/>
    <p:restoredTop sz="94694"/>
  </p:normalViewPr>
  <p:slideViewPr>
    <p:cSldViewPr snapToGrid="0" snapToObjects="1">
      <p:cViewPr varScale="1">
        <p:scale>
          <a:sx n="60" d="100"/>
          <a:sy n="60" d="100"/>
        </p:scale>
        <p:origin x="1368" y="2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font" Target="fonts/font5.fntdata"/><Relationship Id="rId26" Type="http://schemas.openxmlformats.org/officeDocument/2006/relationships/font" Target="fonts/font13.fntdata"/><Relationship Id="rId3" Type="http://schemas.openxmlformats.org/officeDocument/2006/relationships/slide" Target="slides/slide2.xml"/><Relationship Id="rId21" Type="http://schemas.openxmlformats.org/officeDocument/2006/relationships/font" Target="fonts/font8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4.fntdata"/><Relationship Id="rId25" Type="http://schemas.openxmlformats.org/officeDocument/2006/relationships/font" Target="fonts/font12.fntdata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1.fntdata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23" Type="http://schemas.openxmlformats.org/officeDocument/2006/relationships/font" Target="fonts/font10.fntdata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Relationship Id="rId22" Type="http://schemas.openxmlformats.org/officeDocument/2006/relationships/font" Target="fonts/font9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17" name="Shape 117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>
            <a:spLocks noGrp="1"/>
          </p:cNvSpPr>
          <p:nvPr>
            <p:ph type="title"/>
          </p:nvPr>
        </p:nvSpPr>
        <p:spPr>
          <a:xfrm>
            <a:off x="4833937" y="2303859"/>
            <a:ext cx="14716126" cy="4643438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12" name="Shape 12"/>
          <p:cNvSpPr>
            <a:spLocks noGrp="1"/>
          </p:cNvSpPr>
          <p:nvPr>
            <p:ph type="body" sz="quarter" idx="1"/>
          </p:nvPr>
        </p:nvSpPr>
        <p:spPr>
          <a:xfrm>
            <a:off x="4833937" y="7090171"/>
            <a:ext cx="14716126" cy="1589486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200"/>
            </a:lvl1pPr>
            <a:lvl2pPr marL="0" indent="228600" algn="ctr">
              <a:spcBef>
                <a:spcPts val="0"/>
              </a:spcBef>
              <a:buSzTx/>
              <a:buNone/>
              <a:defRPr sz="5200"/>
            </a:lvl2pPr>
            <a:lvl3pPr marL="0" indent="457200" algn="ctr">
              <a:spcBef>
                <a:spcPts val="0"/>
              </a:spcBef>
              <a:buSzTx/>
              <a:buNone/>
              <a:defRPr sz="5200"/>
            </a:lvl3pPr>
            <a:lvl4pPr marL="0" indent="685800" algn="ctr">
              <a:spcBef>
                <a:spcPts val="0"/>
              </a:spcBef>
              <a:buSzTx/>
              <a:buNone/>
              <a:defRPr sz="5200"/>
            </a:lvl4pPr>
            <a:lvl5pPr marL="0" indent="914400" algn="ctr">
              <a:spcBef>
                <a:spcPts val="0"/>
              </a:spcBef>
              <a:buSzTx/>
              <a:buNone/>
              <a:defRPr sz="5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hape 1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latin typeface="Helvetica Neue Thin"/>
                <a:ea typeface="Helvetica Neue Thin"/>
                <a:cs typeface="Helvetica Neue Thin"/>
                <a:sym typeface="Helvetica Neue Thin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Shape 93"/>
          <p:cNvSpPr>
            <a:spLocks noGrp="1"/>
          </p:cNvSpPr>
          <p:nvPr>
            <p:ph type="body" sz="quarter" idx="13"/>
          </p:nvPr>
        </p:nvSpPr>
        <p:spPr>
          <a:xfrm>
            <a:off x="4833937" y="8947546"/>
            <a:ext cx="14716126" cy="647701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3200" i="1"/>
            </a:lvl1pPr>
          </a:lstStyle>
          <a:p>
            <a:r>
              <a:t>–Johnny Appleseed</a:t>
            </a:r>
          </a:p>
        </p:txBody>
      </p:sp>
      <p:sp>
        <p:nvSpPr>
          <p:cNvPr id="94" name="Shape 94"/>
          <p:cNvSpPr>
            <a:spLocks noGrp="1"/>
          </p:cNvSpPr>
          <p:nvPr>
            <p:ph type="body" sz="quarter" idx="14"/>
          </p:nvPr>
        </p:nvSpPr>
        <p:spPr>
          <a:xfrm>
            <a:off x="4833937" y="5997575"/>
            <a:ext cx="14716126" cy="863601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4600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t>“Type a quote here.” </a:t>
            </a:r>
          </a:p>
        </p:txBody>
      </p:sp>
      <p:sp>
        <p:nvSpPr>
          <p:cNvPr id="95" name="Shape 9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>
            <a:spLocks noGrp="1"/>
          </p:cNvSpPr>
          <p:nvPr>
            <p:ph type="pic" idx="13"/>
          </p:nvPr>
        </p:nvSpPr>
        <p:spPr>
          <a:xfrm>
            <a:off x="3047999" y="0"/>
            <a:ext cx="18288001" cy="137160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3" name="Shape 10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>
            <a:spLocks noGrp="1"/>
          </p:cNvSpPr>
          <p:nvPr>
            <p:ph type="pic" sz="half" idx="13"/>
          </p:nvPr>
        </p:nvSpPr>
        <p:spPr>
          <a:xfrm>
            <a:off x="5334000" y="946546"/>
            <a:ext cx="13716001" cy="830461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1" name="Shape 21"/>
          <p:cNvSpPr>
            <a:spLocks noGrp="1"/>
          </p:cNvSpPr>
          <p:nvPr>
            <p:ph type="title"/>
          </p:nvPr>
        </p:nvSpPr>
        <p:spPr>
          <a:xfrm>
            <a:off x="4833937" y="9447609"/>
            <a:ext cx="14716126" cy="2000251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22" name="Shape 22"/>
          <p:cNvSpPr>
            <a:spLocks noGrp="1"/>
          </p:cNvSpPr>
          <p:nvPr>
            <p:ph type="body" sz="quarter" idx="1"/>
          </p:nvPr>
        </p:nvSpPr>
        <p:spPr>
          <a:xfrm>
            <a:off x="4833937" y="11465718"/>
            <a:ext cx="14716126" cy="1589486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200"/>
            </a:lvl1pPr>
            <a:lvl2pPr marL="0" indent="228600" algn="ctr">
              <a:spcBef>
                <a:spcPts val="0"/>
              </a:spcBef>
              <a:buSzTx/>
              <a:buNone/>
              <a:defRPr sz="5200"/>
            </a:lvl2pPr>
            <a:lvl3pPr marL="0" indent="457200" algn="ctr">
              <a:spcBef>
                <a:spcPts val="0"/>
              </a:spcBef>
              <a:buSzTx/>
              <a:buNone/>
              <a:defRPr sz="5200"/>
            </a:lvl3pPr>
            <a:lvl4pPr marL="0" indent="685800" algn="ctr">
              <a:spcBef>
                <a:spcPts val="0"/>
              </a:spcBef>
              <a:buSzTx/>
              <a:buNone/>
              <a:defRPr sz="5200"/>
            </a:lvl4pPr>
            <a:lvl5pPr marL="0" indent="914400" algn="ctr">
              <a:spcBef>
                <a:spcPts val="0"/>
              </a:spcBef>
              <a:buSzTx/>
              <a:buNone/>
              <a:defRPr sz="5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hape 2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hape 30"/>
          <p:cNvSpPr>
            <a:spLocks noGrp="1"/>
          </p:cNvSpPr>
          <p:nvPr>
            <p:ph type="title"/>
          </p:nvPr>
        </p:nvSpPr>
        <p:spPr>
          <a:xfrm>
            <a:off x="4833937" y="4536281"/>
            <a:ext cx="14716126" cy="4643438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1" name="Shape 3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hape 38"/>
          <p:cNvSpPr>
            <a:spLocks noGrp="1"/>
          </p:cNvSpPr>
          <p:nvPr>
            <p:ph type="pic" sz="half" idx="13"/>
          </p:nvPr>
        </p:nvSpPr>
        <p:spPr>
          <a:xfrm>
            <a:off x="12495609" y="892968"/>
            <a:ext cx="7500938" cy="11555017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9" name="Shape 39"/>
          <p:cNvSpPr>
            <a:spLocks noGrp="1"/>
          </p:cNvSpPr>
          <p:nvPr>
            <p:ph type="title"/>
          </p:nvPr>
        </p:nvSpPr>
        <p:spPr>
          <a:xfrm>
            <a:off x="4387453" y="892968"/>
            <a:ext cx="7500938" cy="5607845"/>
          </a:xfrm>
          <a:prstGeom prst="rect">
            <a:avLst/>
          </a:prstGeom>
        </p:spPr>
        <p:txBody>
          <a:bodyPr anchor="b"/>
          <a:lstStyle>
            <a:lvl1pPr>
              <a:defRPr sz="8400"/>
            </a:lvl1pPr>
          </a:lstStyle>
          <a:p>
            <a:r>
              <a:t>Title Text</a:t>
            </a:r>
          </a:p>
        </p:txBody>
      </p:sp>
      <p:sp>
        <p:nvSpPr>
          <p:cNvPr id="40" name="Shape 40"/>
          <p:cNvSpPr>
            <a:spLocks noGrp="1"/>
          </p:cNvSpPr>
          <p:nvPr>
            <p:ph type="body" sz="quarter" idx="1"/>
          </p:nvPr>
        </p:nvSpPr>
        <p:spPr>
          <a:xfrm>
            <a:off x="4387453" y="6643687"/>
            <a:ext cx="7500938" cy="5786438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200"/>
            </a:lvl1pPr>
            <a:lvl2pPr marL="0" indent="228600" algn="ctr">
              <a:spcBef>
                <a:spcPts val="0"/>
              </a:spcBef>
              <a:buSzTx/>
              <a:buNone/>
              <a:defRPr sz="5200"/>
            </a:lvl2pPr>
            <a:lvl3pPr marL="0" indent="457200" algn="ctr">
              <a:spcBef>
                <a:spcPts val="0"/>
              </a:spcBef>
              <a:buSzTx/>
              <a:buNone/>
              <a:defRPr sz="5200"/>
            </a:lvl3pPr>
            <a:lvl4pPr marL="0" indent="685800" algn="ctr">
              <a:spcBef>
                <a:spcPts val="0"/>
              </a:spcBef>
              <a:buSzTx/>
              <a:buNone/>
              <a:defRPr sz="5200"/>
            </a:lvl4pPr>
            <a:lvl5pPr marL="0" indent="914400" algn="ctr">
              <a:spcBef>
                <a:spcPts val="0"/>
              </a:spcBef>
              <a:buSzTx/>
              <a:buNone/>
              <a:defRPr sz="5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hape 4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Shape 4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9" name="Shape 49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7" name="Shape 57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hape 5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hape 65"/>
          <p:cNvSpPr>
            <a:spLocks noGrp="1"/>
          </p:cNvSpPr>
          <p:nvPr>
            <p:ph type="pic" sz="quarter" idx="13"/>
          </p:nvPr>
        </p:nvSpPr>
        <p:spPr>
          <a:xfrm>
            <a:off x="12495609" y="3643312"/>
            <a:ext cx="7500938" cy="8840392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66" name="Shape 6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7" name="Shape 67"/>
          <p:cNvSpPr>
            <a:spLocks noGrp="1"/>
          </p:cNvSpPr>
          <p:nvPr>
            <p:ph type="body" sz="quarter" idx="1"/>
          </p:nvPr>
        </p:nvSpPr>
        <p:spPr>
          <a:xfrm>
            <a:off x="4387453" y="3643312"/>
            <a:ext cx="7500938" cy="8840392"/>
          </a:xfrm>
          <a:prstGeom prst="rect">
            <a:avLst/>
          </a:prstGeom>
        </p:spPr>
        <p:txBody>
          <a:bodyPr/>
          <a:lstStyle>
            <a:lvl1pPr marL="465364" indent="-465364">
              <a:spcBef>
                <a:spcPts val="4500"/>
              </a:spcBef>
              <a:defRPr sz="3800"/>
            </a:lvl1pPr>
            <a:lvl2pPr marL="808264" indent="-465364">
              <a:spcBef>
                <a:spcPts val="4500"/>
              </a:spcBef>
              <a:defRPr sz="3800"/>
            </a:lvl2pPr>
            <a:lvl3pPr marL="1151164" indent="-465364">
              <a:spcBef>
                <a:spcPts val="4500"/>
              </a:spcBef>
              <a:defRPr sz="3800"/>
            </a:lvl3pPr>
            <a:lvl4pPr marL="1494064" indent="-465364">
              <a:spcBef>
                <a:spcPts val="4500"/>
              </a:spcBef>
              <a:defRPr sz="3800"/>
            </a:lvl4pPr>
            <a:lvl5pPr marL="1836964" indent="-465364">
              <a:spcBef>
                <a:spcPts val="4500"/>
              </a:spcBef>
              <a:defRPr sz="3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hape 68"/>
          <p:cNvSpPr>
            <a:spLocks noGrp="1"/>
          </p:cNvSpPr>
          <p:nvPr>
            <p:ph type="sldNum" sz="quarter" idx="2"/>
          </p:nvPr>
        </p:nvSpPr>
        <p:spPr>
          <a:xfrm>
            <a:off x="11954103" y="13073062"/>
            <a:ext cx="466269" cy="473076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Shape 75"/>
          <p:cNvSpPr>
            <a:spLocks noGrp="1"/>
          </p:cNvSpPr>
          <p:nvPr>
            <p:ph type="body" idx="1"/>
          </p:nvPr>
        </p:nvSpPr>
        <p:spPr>
          <a:xfrm>
            <a:off x="4387453" y="1785937"/>
            <a:ext cx="15609094" cy="10144126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" name="Shape 7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Shape 83"/>
          <p:cNvSpPr>
            <a:spLocks noGrp="1"/>
          </p:cNvSpPr>
          <p:nvPr>
            <p:ph type="pic" sz="quarter" idx="13"/>
          </p:nvPr>
        </p:nvSpPr>
        <p:spPr>
          <a:xfrm>
            <a:off x="12495609" y="7161609"/>
            <a:ext cx="7500938" cy="5304235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4" name="Shape 84"/>
          <p:cNvSpPr>
            <a:spLocks noGrp="1"/>
          </p:cNvSpPr>
          <p:nvPr>
            <p:ph type="pic" sz="quarter" idx="14"/>
          </p:nvPr>
        </p:nvSpPr>
        <p:spPr>
          <a:xfrm>
            <a:off x="12495609" y="1250156"/>
            <a:ext cx="7500938" cy="5304235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5" name="Shape 85"/>
          <p:cNvSpPr>
            <a:spLocks noGrp="1"/>
          </p:cNvSpPr>
          <p:nvPr>
            <p:ph type="pic" sz="half" idx="15"/>
          </p:nvPr>
        </p:nvSpPr>
        <p:spPr>
          <a:xfrm>
            <a:off x="4387453" y="1250156"/>
            <a:ext cx="7500938" cy="11215688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6" name="Shape 8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title"/>
          </p:nvPr>
        </p:nvSpPr>
        <p:spPr>
          <a:xfrm>
            <a:off x="4387453" y="357187"/>
            <a:ext cx="15609094" cy="30360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Shape 3"/>
          <p:cNvSpPr>
            <a:spLocks noGrp="1"/>
          </p:cNvSpPr>
          <p:nvPr>
            <p:ph type="body" idx="1"/>
          </p:nvPr>
        </p:nvSpPr>
        <p:spPr>
          <a:xfrm>
            <a:off x="4387453" y="3643312"/>
            <a:ext cx="15609094" cy="88403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 anchor="ctr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hape 4"/>
          <p:cNvSpPr>
            <a:spLocks noGrp="1"/>
          </p:cNvSpPr>
          <p:nvPr>
            <p:ph type="sldNum" sz="quarter" idx="2"/>
          </p:nvPr>
        </p:nvSpPr>
        <p:spPr>
          <a:xfrm>
            <a:off x="11954103" y="13073062"/>
            <a:ext cx="466269" cy="477671"/>
          </a:xfrm>
          <a:prstGeom prst="rect">
            <a:avLst/>
          </a:prstGeom>
          <a:ln w="12700">
            <a:miter lim="400000"/>
          </a:ln>
        </p:spPr>
        <p:txBody>
          <a:bodyPr wrap="none" lIns="71437" tIns="71437" rIns="71437" bIns="71437">
            <a:spAutoFit/>
          </a:bodyPr>
          <a:lstStyle>
            <a:lvl1pPr>
              <a:defRPr sz="22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 spd="med"/>
  <p:txStyles>
    <p:titleStyle>
      <a:lvl1pPr marL="0" marR="0" indent="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1pPr>
      <a:lvl2pPr marL="0" marR="0" indent="2286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2pPr>
      <a:lvl3pPr marL="0" marR="0" indent="4572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3pPr>
      <a:lvl4pPr marL="0" marR="0" indent="6858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4pPr>
      <a:lvl5pPr marL="0" marR="0" indent="9144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5pPr>
      <a:lvl6pPr marL="0" marR="0" indent="11430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6pPr>
      <a:lvl7pPr marL="0" marR="0" indent="13716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7pPr>
      <a:lvl8pPr marL="0" marR="0" indent="16002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8pPr>
      <a:lvl9pPr marL="0" marR="0" indent="18288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9pPr>
    </p:titleStyle>
    <p:bodyStyle>
      <a:lvl1pPr marL="611187" marR="0" indent="-611187" algn="l" defTabSz="821531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45000"/>
        <a:buFontTx/>
        <a:buChar char="•"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1055687" marR="0" indent="-611187" algn="l" defTabSz="821531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45000"/>
        <a:buFontTx/>
        <a:buChar char="•"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1500187" marR="0" indent="-611187" algn="l" defTabSz="821531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45000"/>
        <a:buFontTx/>
        <a:buChar char="•"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1944687" marR="0" indent="-611187" algn="l" defTabSz="821531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45000"/>
        <a:buFontTx/>
        <a:buChar char="•"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2389187" marR="0" indent="-611187" algn="l" defTabSz="821531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45000"/>
        <a:buFontTx/>
        <a:buChar char="•"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2833687" marR="0" indent="-611187" algn="l" defTabSz="821531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45000"/>
        <a:buFontTx/>
        <a:buChar char="•"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3278187" marR="0" indent="-611187" algn="l" defTabSz="821531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45000"/>
        <a:buFontTx/>
        <a:buChar char="•"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3722687" marR="0" indent="-611187" algn="l" defTabSz="821531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45000"/>
        <a:buFontTx/>
        <a:buChar char="•"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4167187" marR="0" indent="-611187" algn="l" defTabSz="821531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45000"/>
        <a:buFontTx/>
        <a:buChar char="•"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2286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4572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6858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9144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11430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13716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16002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18288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esignthinkmakebreakrepeat.com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16FE3A8A-90A7-9D40-AE07-54A76326D7EB}"/>
              </a:ext>
            </a:extLst>
          </p:cNvPr>
          <p:cNvGrpSpPr/>
          <p:nvPr/>
        </p:nvGrpSpPr>
        <p:grpSpPr>
          <a:xfrm>
            <a:off x="-19199" y="-9916"/>
            <a:ext cx="24438649" cy="13629205"/>
            <a:chOff x="-19199" y="-9916"/>
            <a:chExt cx="24438649" cy="13629205"/>
          </a:xfrm>
        </p:grpSpPr>
        <p:pic>
          <p:nvPicPr>
            <p:cNvPr id="119" name="Cardsorting.jpg"/>
            <p:cNvPicPr>
              <a:picLocks noChangeAspect="1"/>
            </p:cNvPicPr>
            <p:nvPr/>
          </p:nvPicPr>
          <p:blipFill>
            <a:blip r:embed="rId2"/>
            <a:srcRect t="19053" b="19053"/>
            <a:stretch>
              <a:fillRect/>
            </a:stretch>
          </p:blipFill>
          <p:spPr>
            <a:xfrm>
              <a:off x="13096" y="4166"/>
              <a:ext cx="24384192" cy="11320338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120" name="Shape 120"/>
            <p:cNvSpPr/>
            <p:nvPr/>
          </p:nvSpPr>
          <p:spPr>
            <a:xfrm>
              <a:off x="585599" y="11962671"/>
              <a:ext cx="6798083" cy="101917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71437" tIns="71437" rIns="71437" bIns="71437" anchor="ctr">
              <a:spAutoFit/>
            </a:bodyPr>
            <a:lstStyle/>
            <a:p>
              <a:pPr algn="l">
                <a:defRPr sz="5700" b="0"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r>
                <a:rPr>
                  <a:solidFill>
                    <a:srgbClr val="EE5150"/>
                  </a:solidFill>
                </a:rPr>
                <a:t>TURN TO: </a:t>
              </a:r>
              <a:r>
                <a:t>Page 34</a:t>
              </a:r>
            </a:p>
          </p:txBody>
        </p:sp>
        <p:sp>
          <p:nvSpPr>
            <p:cNvPr id="121" name="Shape 121"/>
            <p:cNvSpPr/>
            <p:nvPr/>
          </p:nvSpPr>
          <p:spPr>
            <a:xfrm>
              <a:off x="13058" y="-9916"/>
              <a:ext cx="24406392" cy="11221232"/>
            </a:xfrm>
            <a:prstGeom prst="rect">
              <a:avLst/>
            </a:prstGeom>
            <a:solidFill>
              <a:srgbClr val="000000">
                <a:alpha val="30000"/>
              </a:srgbClr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122" name="Shape 122"/>
            <p:cNvSpPr/>
            <p:nvPr/>
          </p:nvSpPr>
          <p:spPr>
            <a:xfrm>
              <a:off x="1208054" y="7286171"/>
              <a:ext cx="11629762" cy="207327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71437" tIns="71437" rIns="71437" bIns="71437">
              <a:spAutoFit/>
            </a:bodyPr>
            <a:lstStyle>
              <a:lvl1pPr algn="l">
                <a:defRPr sz="5700" i="1">
                  <a:solidFill>
                    <a:srgbClr val="FFFFFF"/>
                  </a:solidFill>
                  <a:latin typeface="Palatino"/>
                  <a:ea typeface="Palatino"/>
                  <a:cs typeface="Palatino"/>
                  <a:sym typeface="Palatino"/>
                </a:defRPr>
              </a:lvl1pPr>
            </a:lstStyle>
            <a:p>
              <a:r>
                <a:t>Documenting processes through sketching</a:t>
              </a:r>
            </a:p>
          </p:txBody>
        </p:sp>
        <p:sp>
          <p:nvSpPr>
            <p:cNvPr id="123" name="Shape 123"/>
            <p:cNvSpPr/>
            <p:nvPr/>
          </p:nvSpPr>
          <p:spPr>
            <a:xfrm>
              <a:off x="-19199" y="1908057"/>
              <a:ext cx="6443665" cy="2321716"/>
            </a:xfrm>
            <a:prstGeom prst="rect">
              <a:avLst/>
            </a:prstGeom>
            <a:solidFill>
              <a:srgbClr val="EE5150"/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 lvl="3" algn="l" defTabSz="642937">
                <a:lnSpc>
                  <a:spcPts val="27900"/>
                </a:lnSpc>
                <a:defRPr sz="9600">
                  <a:solidFill>
                    <a:srgbClr val="FFFFFF"/>
                  </a:solidFill>
                  <a:latin typeface="Tw Cen MT"/>
                  <a:ea typeface="Tw Cen MT"/>
                  <a:cs typeface="Tw Cen MT"/>
                  <a:sym typeface="Tw Cen MT"/>
                </a:defRPr>
              </a:pPr>
              <a:endParaRPr/>
            </a:p>
          </p:txBody>
        </p:sp>
        <p:sp>
          <p:nvSpPr>
            <p:cNvPr id="124" name="Shape 124"/>
            <p:cNvSpPr/>
            <p:nvPr/>
          </p:nvSpPr>
          <p:spPr>
            <a:xfrm rot="5400000">
              <a:off x="5900177" y="2433218"/>
              <a:ext cx="2321716" cy="12713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EE5150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125" name="Shape 125"/>
            <p:cNvSpPr/>
            <p:nvPr/>
          </p:nvSpPr>
          <p:spPr>
            <a:xfrm>
              <a:off x="476347" y="1094065"/>
              <a:ext cx="5860142" cy="247650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0" tIns="0" rIns="0" bIns="0" anchor="ctr">
              <a:spAutoFit/>
            </a:bodyPr>
            <a:lstStyle/>
            <a:p>
              <a:pPr lvl="3" algn="l" defTabSz="642937">
                <a:lnSpc>
                  <a:spcPts val="35600"/>
                </a:lnSpc>
                <a:defRPr sz="15000" b="0" spc="-30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r>
                <a:rPr sz="16000" spc="-319" dirty="0"/>
                <a:t>Card</a:t>
              </a:r>
            </a:p>
          </p:txBody>
        </p:sp>
        <p:sp>
          <p:nvSpPr>
            <p:cNvPr id="126" name="Shape 126"/>
            <p:cNvSpPr/>
            <p:nvPr/>
          </p:nvSpPr>
          <p:spPr>
            <a:xfrm>
              <a:off x="13058" y="11257466"/>
              <a:ext cx="24406392" cy="1"/>
            </a:xfrm>
            <a:prstGeom prst="line">
              <a:avLst/>
            </a:prstGeom>
            <a:ln w="203200">
              <a:solidFill>
                <a:srgbClr val="FF2830"/>
              </a:solidFill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127" name="Shape 127"/>
            <p:cNvSpPr/>
            <p:nvPr/>
          </p:nvSpPr>
          <p:spPr>
            <a:xfrm>
              <a:off x="12483350" y="12866813"/>
              <a:ext cx="11695304" cy="75247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71437" tIns="71437" rIns="71437" bIns="71437" anchor="ctr">
              <a:spAutoFit/>
            </a:bodyPr>
            <a:lstStyle/>
            <a:p>
              <a:pPr algn="r">
                <a:defRPr sz="2000" b="0">
                  <a:solidFill>
                    <a:srgbClr val="919191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defRPr>
              </a:pPr>
              <a:r>
                <a:t>Image Attribution:</a:t>
              </a:r>
            </a:p>
            <a:p>
              <a:pPr algn="r">
                <a:defRPr sz="2000" b="0">
                  <a:solidFill>
                    <a:srgbClr val="919191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defRPr>
              </a:pPr>
              <a:r>
                <a:t>Sarah Brooks, CC BY 2.0, https://www.flickr. com/photos/foodclothingshelter/3511435109/ </a:t>
              </a:r>
            </a:p>
          </p:txBody>
        </p:sp>
        <p:sp>
          <p:nvSpPr>
            <p:cNvPr id="128" name="Shape 128"/>
            <p:cNvSpPr/>
            <p:nvPr/>
          </p:nvSpPr>
          <p:spPr>
            <a:xfrm>
              <a:off x="12116" y="4726414"/>
              <a:ext cx="9263000" cy="2321715"/>
            </a:xfrm>
            <a:prstGeom prst="rect">
              <a:avLst/>
            </a:prstGeom>
            <a:solidFill>
              <a:srgbClr val="EE5150"/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 lvl="3" algn="l" defTabSz="642937">
                <a:lnSpc>
                  <a:spcPts val="27900"/>
                </a:lnSpc>
                <a:defRPr sz="9600">
                  <a:solidFill>
                    <a:srgbClr val="FFFFFF"/>
                  </a:solidFill>
                  <a:latin typeface="Tw Cen MT"/>
                  <a:ea typeface="Tw Cen MT"/>
                  <a:cs typeface="Tw Cen MT"/>
                  <a:sym typeface="Tw Cen MT"/>
                </a:defRPr>
              </a:pPr>
              <a:endParaRPr/>
            </a:p>
          </p:txBody>
        </p:sp>
        <p:sp>
          <p:nvSpPr>
            <p:cNvPr id="129" name="Shape 129"/>
            <p:cNvSpPr/>
            <p:nvPr/>
          </p:nvSpPr>
          <p:spPr>
            <a:xfrm rot="5400000">
              <a:off x="8751600" y="5251574"/>
              <a:ext cx="2321715" cy="12713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EE5150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130" name="Shape 130"/>
            <p:cNvSpPr/>
            <p:nvPr/>
          </p:nvSpPr>
          <p:spPr>
            <a:xfrm>
              <a:off x="507662" y="3785421"/>
              <a:ext cx="8729034" cy="247650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0" tIns="0" rIns="0" bIns="0" anchor="ctr">
              <a:spAutoFit/>
            </a:bodyPr>
            <a:lstStyle/>
            <a:p>
              <a:pPr lvl="3" algn="l" defTabSz="642937">
                <a:lnSpc>
                  <a:spcPts val="35600"/>
                </a:lnSpc>
                <a:defRPr sz="15000" b="0" spc="-30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r>
                <a:rPr sz="16000" spc="-319" dirty="0"/>
                <a:t>Sorting</a:t>
              </a:r>
            </a:p>
          </p:txBody>
        </p:sp>
      </p:grp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3B877B64-ADEA-DD48-855B-D7DFC68112DD}"/>
              </a:ext>
            </a:extLst>
          </p:cNvPr>
          <p:cNvGrpSpPr/>
          <p:nvPr/>
        </p:nvGrpSpPr>
        <p:grpSpPr>
          <a:xfrm>
            <a:off x="-36937" y="-2011"/>
            <a:ext cx="24496471" cy="12569404"/>
            <a:chOff x="-36937" y="-2011"/>
            <a:chExt cx="24496471" cy="12569404"/>
          </a:xfrm>
        </p:grpSpPr>
        <p:pic>
          <p:nvPicPr>
            <p:cNvPr id="369" name="pasted-image.pdf"/>
            <p:cNvPicPr>
              <a:picLocks noChangeAspect="1"/>
            </p:cNvPicPr>
            <p:nvPr/>
          </p:nvPicPr>
          <p:blipFill>
            <a:blip r:embed="rId2"/>
            <a:srcRect l="57245" t="62662" r="8715"/>
            <a:stretch>
              <a:fillRect/>
            </a:stretch>
          </p:blipFill>
          <p:spPr>
            <a:xfrm>
              <a:off x="1587" y="-2011"/>
              <a:ext cx="24457947" cy="12569404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370" name="Shape 370"/>
            <p:cNvSpPr/>
            <p:nvPr/>
          </p:nvSpPr>
          <p:spPr>
            <a:xfrm>
              <a:off x="765506" y="1801174"/>
              <a:ext cx="11256646" cy="169227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71437" tIns="71437" rIns="71437" bIns="71437">
              <a:spAutoFit/>
            </a:bodyPr>
            <a:lstStyle>
              <a:lvl1pPr algn="l">
                <a:defRPr sz="10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lvl1pPr>
            </a:lstStyle>
            <a:p>
              <a:r>
                <a:t>Share your work!</a:t>
              </a:r>
            </a:p>
          </p:txBody>
        </p:sp>
        <p:sp>
          <p:nvSpPr>
            <p:cNvPr id="371" name="Shape 371"/>
            <p:cNvSpPr/>
            <p:nvPr/>
          </p:nvSpPr>
          <p:spPr>
            <a:xfrm>
              <a:off x="-36937" y="3546077"/>
              <a:ext cx="24457874" cy="1"/>
            </a:xfrm>
            <a:prstGeom prst="line">
              <a:avLst/>
            </a:prstGeom>
            <a:ln w="215900">
              <a:solidFill>
                <a:srgbClr val="FFFFFF"/>
              </a:solidFill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372" name="Shape 372"/>
            <p:cNvSpPr/>
            <p:nvPr/>
          </p:nvSpPr>
          <p:spPr>
            <a:xfrm>
              <a:off x="855906" y="4285057"/>
              <a:ext cx="18232196" cy="76517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71437" tIns="71437" rIns="71437" bIns="71437" anchor="ctr">
              <a:spAutoFit/>
            </a:bodyPr>
            <a:lstStyle>
              <a:lvl1pPr algn="l" defTabSz="457200">
                <a:defRPr sz="4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lvl1pPr>
            </a:lstStyle>
            <a:p>
              <a:r>
                <a:t>Upload photos of your work:</a:t>
              </a:r>
            </a:p>
          </p:txBody>
        </p:sp>
        <p:sp>
          <p:nvSpPr>
            <p:cNvPr id="373" name="Shape 373"/>
            <p:cNvSpPr/>
            <p:nvPr/>
          </p:nvSpPr>
          <p:spPr>
            <a:xfrm>
              <a:off x="855906" y="5114881"/>
              <a:ext cx="18232196" cy="449897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71437" tIns="71437" rIns="71437" bIns="71437" anchor="ctr">
              <a:spAutoFit/>
            </a:bodyPr>
            <a:lstStyle/>
            <a:p>
              <a:pPr algn="l" defTabSz="457200">
                <a:defRPr sz="4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endParaRPr/>
            </a:p>
            <a:p>
              <a:pPr marL="793750" indent="-793750" algn="l" defTabSz="457200">
                <a:buSzPct val="100000"/>
                <a:buAutoNum type="arabicParenR"/>
                <a:defRPr sz="4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r>
                <a:t>Go to: </a:t>
              </a:r>
              <a:r>
                <a:rPr i="1">
                  <a:latin typeface="Montserrat-Italic"/>
                  <a:ea typeface="Montserrat-Italic"/>
                  <a:cs typeface="Montserrat-Italic"/>
                  <a:sym typeface="Montserrat-Italic"/>
                </a:rPr>
                <a:t>add URL here</a:t>
              </a:r>
            </a:p>
            <a:p>
              <a:pPr marL="793750" indent="-793750" algn="l" defTabSz="457200">
                <a:buSzPct val="100000"/>
                <a:buAutoNum type="arabicParenR"/>
                <a:defRPr sz="4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r>
                <a:t>Enter the password: </a:t>
              </a:r>
              <a:r>
                <a:rPr i="1">
                  <a:latin typeface="Montserrat-Italic"/>
                  <a:ea typeface="Montserrat-Italic"/>
                  <a:cs typeface="Montserrat-Italic"/>
                  <a:sym typeface="Montserrat-Italic"/>
                </a:rPr>
                <a:t>password</a:t>
              </a:r>
            </a:p>
            <a:p>
              <a:pPr marL="793750" indent="-793750" algn="l" defTabSz="457200">
                <a:buSzPct val="100000"/>
                <a:buAutoNum type="arabicParenR"/>
                <a:defRPr sz="4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r>
                <a:t>Upload a photo and caption of your work</a:t>
              </a:r>
            </a:p>
            <a:p>
              <a:pPr marL="793750" indent="-793750" algn="l" defTabSz="457200">
                <a:buSzPct val="100000"/>
                <a:buAutoNum type="arabicParenR"/>
                <a:defRPr sz="4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r>
                <a:t>Wait for moderation</a:t>
              </a:r>
            </a:p>
            <a:p>
              <a:pPr marL="793750" indent="-793750" algn="l" defTabSz="457200">
                <a:buSzPct val="100000"/>
                <a:buAutoNum type="arabicParenR"/>
                <a:defRPr sz="4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r>
                <a:t>View others’ ideas  </a:t>
              </a:r>
            </a:p>
          </p:txBody>
        </p:sp>
        <p:sp>
          <p:nvSpPr>
            <p:cNvPr id="374" name="Shape 374"/>
            <p:cNvSpPr/>
            <p:nvPr/>
          </p:nvSpPr>
          <p:spPr>
            <a:xfrm>
              <a:off x="765719" y="9722610"/>
              <a:ext cx="18232198" cy="212407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71437" tIns="71437" rIns="71437" bIns="71437" anchor="ctr">
              <a:spAutoFit/>
            </a:bodyPr>
            <a:lstStyle/>
            <a:p>
              <a:pPr algn="l" defTabSz="457200">
                <a:defRPr b="0" i="1">
                  <a:solidFill>
                    <a:srgbClr val="FFFFFF"/>
                  </a:solidFill>
                  <a:latin typeface="Montserrat-Italic"/>
                  <a:ea typeface="Montserrat-Italic"/>
                  <a:cs typeface="Montserrat-Italic"/>
                  <a:sym typeface="Montserrat-Italic"/>
                </a:defRPr>
              </a:pPr>
              <a:r>
                <a:t>A note to facilitators:</a:t>
              </a:r>
            </a:p>
            <a:p>
              <a:pPr algn="l" defTabSz="457200">
                <a:defRPr b="0" i="1">
                  <a:solidFill>
                    <a:srgbClr val="FFFFFF"/>
                  </a:solidFill>
                  <a:latin typeface="Montserrat-Italic"/>
                  <a:ea typeface="Montserrat-Italic"/>
                  <a:cs typeface="Montserrat-Italic"/>
                  <a:sym typeface="Montserrat-Italic"/>
                </a:defRPr>
              </a:pPr>
              <a:r>
                <a:t>Use this slide to give instructions for post-exercise sharing activities. These could take the form of facilitator-guided discussions, mini-presentations, or digital sharing via existing platforms (e.g. padlet) - as described here. Delete this paragraph when ready.</a:t>
              </a:r>
            </a:p>
          </p:txBody>
        </p:sp>
      </p:grpSp>
    </p:spTree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C4D47BC2-4CCE-D54D-BB65-AD697652C35A}"/>
              </a:ext>
            </a:extLst>
          </p:cNvPr>
          <p:cNvGrpSpPr/>
          <p:nvPr/>
        </p:nvGrpSpPr>
        <p:grpSpPr>
          <a:xfrm>
            <a:off x="-36937" y="720955"/>
            <a:ext cx="24457874" cy="13025113"/>
            <a:chOff x="-36937" y="720955"/>
            <a:chExt cx="24457874" cy="13025113"/>
          </a:xfrm>
        </p:grpSpPr>
        <p:pic>
          <p:nvPicPr>
            <p:cNvPr id="376" name="pasted-image.pdf"/>
            <p:cNvPicPr>
              <a:picLocks noChangeAspect="1"/>
            </p:cNvPicPr>
            <p:nvPr/>
          </p:nvPicPr>
          <p:blipFill>
            <a:blip r:embed="rId2"/>
            <a:srcRect l="27630"/>
            <a:stretch>
              <a:fillRect/>
            </a:stretch>
          </p:blipFill>
          <p:spPr>
            <a:xfrm rot="10800000">
              <a:off x="4304849" y="720955"/>
              <a:ext cx="20114295" cy="13021637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377" name="pasted-image.pdf"/>
            <p:cNvPicPr>
              <a:picLocks noChangeAspect="1"/>
            </p:cNvPicPr>
            <p:nvPr/>
          </p:nvPicPr>
          <p:blipFill>
            <a:blip r:embed="rId2"/>
            <a:srcRect t="33454" r="50402"/>
            <a:stretch>
              <a:fillRect/>
            </a:stretch>
          </p:blipFill>
          <p:spPr>
            <a:xfrm rot="10800000">
              <a:off x="-4557" y="6312722"/>
              <a:ext cx="11825051" cy="7433346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378" name="Shape 378"/>
            <p:cNvSpPr/>
            <p:nvPr/>
          </p:nvSpPr>
          <p:spPr>
            <a:xfrm>
              <a:off x="-36937" y="12049959"/>
              <a:ext cx="24457874" cy="1"/>
            </a:xfrm>
            <a:prstGeom prst="line">
              <a:avLst/>
            </a:prstGeom>
            <a:ln w="215900">
              <a:solidFill>
                <a:srgbClr val="FFFFFF"/>
              </a:solidFill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379" name="Shape 379"/>
            <p:cNvSpPr/>
            <p:nvPr/>
          </p:nvSpPr>
          <p:spPr>
            <a:xfrm>
              <a:off x="975503" y="891390"/>
              <a:ext cx="3253868" cy="477837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71437" tIns="71437" rIns="71437" bIns="71437">
              <a:spAutoFit/>
            </a:bodyPr>
            <a:lstStyle/>
            <a:p>
              <a:pPr algn="l">
                <a:defRPr sz="6000" b="0"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r>
                <a:t>Design.</a:t>
              </a:r>
            </a:p>
            <a:p>
              <a:pPr algn="l">
                <a:defRPr sz="6000" b="0"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r>
                <a:t>Think</a:t>
              </a:r>
            </a:p>
            <a:p>
              <a:pPr algn="l">
                <a:defRPr sz="6000" b="0"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r>
                <a:t>Make.</a:t>
              </a:r>
            </a:p>
            <a:p>
              <a:pPr algn="l">
                <a:defRPr sz="6000" b="0"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r>
                <a:t>Break. </a:t>
              </a:r>
            </a:p>
            <a:p>
              <a:pPr algn="l">
                <a:defRPr sz="6000" b="0"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r>
                <a:t>Repeat.</a:t>
              </a:r>
            </a:p>
          </p:txBody>
        </p:sp>
        <p:sp>
          <p:nvSpPr>
            <p:cNvPr id="380" name="Shape 380"/>
            <p:cNvSpPr/>
            <p:nvPr/>
          </p:nvSpPr>
          <p:spPr>
            <a:xfrm>
              <a:off x="8634748" y="2755150"/>
              <a:ext cx="14424722" cy="2606482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71437" tIns="71437" rIns="71437" bIns="71437" anchor="ctr">
              <a:spAutoFit/>
            </a:bodyPr>
            <a:lstStyle/>
            <a:p>
              <a:pPr algn="l" defTabSz="457200">
                <a:defRPr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r>
                <a:rPr dirty="0"/>
                <a:t>This work is licensed under a Creative Commons Attribution-</a:t>
              </a:r>
              <a:r>
                <a:rPr dirty="0" err="1"/>
                <a:t>NonCommercial</a:t>
              </a:r>
              <a:r>
                <a:rPr dirty="0"/>
                <a:t>-</a:t>
              </a:r>
              <a:r>
                <a:rPr dirty="0" err="1"/>
                <a:t>ShareAlike</a:t>
              </a:r>
              <a:r>
                <a:rPr dirty="0"/>
                <a:t> 4.0 International License. Designed by the authors of “Design. Think. Make. Break. Repeat. A Handbook of Methods” (BIS Publishers).</a:t>
              </a:r>
            </a:p>
            <a:p>
              <a:pPr algn="l" defTabSz="457200">
                <a:defRPr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r>
                <a:rPr u="sng" dirty="0">
                  <a:solidFill>
                    <a:schemeClr val="bg1"/>
                  </a:solidFill>
                  <a:hlinkClick r:id="rId3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www.designthinkmakebreakrepeat.com</a:t>
              </a:r>
            </a:p>
          </p:txBody>
        </p:sp>
        <p:sp>
          <p:nvSpPr>
            <p:cNvPr id="381" name="Shape 381"/>
            <p:cNvSpPr/>
            <p:nvPr/>
          </p:nvSpPr>
          <p:spPr>
            <a:xfrm>
              <a:off x="746861" y="6774665"/>
              <a:ext cx="23078331" cy="472757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71437" tIns="71437" rIns="71437" bIns="71437" anchor="ctr">
              <a:spAutoFit/>
            </a:bodyPr>
            <a:lstStyle/>
            <a:p>
              <a:pPr algn="l" defTabSz="457200">
                <a:defRPr sz="4000" b="0">
                  <a:solidFill>
                    <a:srgbClr val="FFFFFF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defRPr>
              </a:pPr>
              <a:r>
                <a:t>How to use these slides</a:t>
              </a:r>
            </a:p>
            <a:p>
              <a:pPr algn="l" defTabSz="457200">
                <a:defRPr b="0" i="1">
                  <a:solidFill>
                    <a:srgbClr val="FFFFFF"/>
                  </a:solidFill>
                  <a:latin typeface="Montserrat-Italic"/>
                  <a:ea typeface="Montserrat-Italic"/>
                  <a:cs typeface="Montserrat-Italic"/>
                  <a:sym typeface="Montserrat-Italic"/>
                </a:defRPr>
              </a:pPr>
              <a:r>
                <a:t>These companion slides for the published book “Design Think Make Break Repeat: A Handbook of Methods”, support facilitation of the published exercises during workshops, tutorials or other guided design sessions. </a:t>
              </a:r>
            </a:p>
            <a:p>
              <a:pPr algn="l" defTabSz="457200">
                <a:defRPr b="0" i="1">
                  <a:solidFill>
                    <a:srgbClr val="FFFFFF"/>
                  </a:solidFill>
                  <a:latin typeface="Montserrat-Italic"/>
                  <a:ea typeface="Montserrat-Italic"/>
                  <a:cs typeface="Montserrat-Italic"/>
                  <a:sym typeface="Montserrat-Italic"/>
                </a:defRPr>
              </a:pPr>
              <a:endParaRPr/>
            </a:p>
            <a:p>
              <a:pPr algn="l" defTabSz="457200">
                <a:defRPr b="0" i="1">
                  <a:solidFill>
                    <a:srgbClr val="FFFFFF"/>
                  </a:solidFill>
                  <a:latin typeface="Montserrat-Italic"/>
                  <a:ea typeface="Montserrat-Italic"/>
                  <a:cs typeface="Montserrat-Italic"/>
                  <a:sym typeface="Montserrat-Italic"/>
                </a:defRPr>
              </a:pPr>
              <a:r>
                <a:rPr b="1">
                  <a:latin typeface="Montserrat-BoldItalic"/>
                  <a:ea typeface="Montserrat-BoldItalic"/>
                  <a:cs typeface="Montserrat-BoldItalic"/>
                  <a:sym typeface="Montserrat-BoldItalic"/>
                </a:rPr>
                <a:t>Slide 1: Title.</a:t>
              </a:r>
              <a:r>
                <a:t> Introduce the method, using the description from the book.</a:t>
              </a:r>
            </a:p>
            <a:p>
              <a:pPr algn="l" defTabSz="457200">
                <a:defRPr i="1">
                  <a:solidFill>
                    <a:srgbClr val="FFFFFF"/>
                  </a:solidFill>
                  <a:latin typeface="Montserrat-BoldItalic"/>
                  <a:ea typeface="Montserrat-BoldItalic"/>
                  <a:cs typeface="Montserrat-BoldItalic"/>
                  <a:sym typeface="Montserrat-BoldItalic"/>
                </a:defRPr>
              </a:pPr>
              <a:r>
                <a:t>Slide 2: Examples. </a:t>
              </a:r>
              <a:r>
                <a:rPr b="0">
                  <a:latin typeface="Montserrat-Italic"/>
                  <a:ea typeface="Montserrat-Italic"/>
                  <a:cs typeface="Montserrat-Italic"/>
                  <a:sym typeface="Montserrat-Italic"/>
                </a:rPr>
                <a:t>Use this slide to add your own images/examples of the method in use, or extra information.</a:t>
              </a:r>
              <a:r>
                <a:t> </a:t>
              </a:r>
            </a:p>
            <a:p>
              <a:pPr algn="l" defTabSz="457200">
                <a:defRPr i="1">
                  <a:solidFill>
                    <a:srgbClr val="FFFFFF"/>
                  </a:solidFill>
                  <a:latin typeface="Montserrat-BoldItalic"/>
                  <a:ea typeface="Montserrat-BoldItalic"/>
                  <a:cs typeface="Montserrat-BoldItalic"/>
                  <a:sym typeface="Montserrat-BoldItalic"/>
                </a:defRPr>
              </a:pPr>
              <a:r>
                <a:t>Slide 3+: Steps. </a:t>
              </a:r>
              <a:r>
                <a:rPr b="0">
                  <a:latin typeface="Montserrat-Italic"/>
                  <a:ea typeface="Montserrat-Italic"/>
                  <a:cs typeface="Montserrat-Italic"/>
                  <a:sym typeface="Montserrat-Italic"/>
                </a:rPr>
                <a:t>Use one slide for each step of the method, to track timing and progress. The tip boxes can be used to offer extra guidance for specific steps, where needed. </a:t>
              </a:r>
            </a:p>
            <a:p>
              <a:pPr algn="l" defTabSz="457200">
                <a:defRPr i="1">
                  <a:solidFill>
                    <a:srgbClr val="FFFFFF"/>
                  </a:solidFill>
                  <a:latin typeface="Montserrat-BoldItalic"/>
                  <a:ea typeface="Montserrat-BoldItalic"/>
                  <a:cs typeface="Montserrat-BoldItalic"/>
                  <a:sym typeface="Montserrat-BoldItalic"/>
                </a:defRPr>
              </a:pPr>
              <a:r>
                <a:t>Slide 4: Sharing. </a:t>
              </a:r>
              <a:r>
                <a:rPr b="0">
                  <a:latin typeface="Montserrat-Italic"/>
                  <a:ea typeface="Montserrat-Italic"/>
                  <a:cs typeface="Montserrat-Italic"/>
                  <a:sym typeface="Montserrat-Italic"/>
                </a:rPr>
                <a:t>Results of the exercise are shared and discussed, in an appropriate format.</a:t>
              </a:r>
            </a:p>
          </p:txBody>
        </p:sp>
        <p:sp>
          <p:nvSpPr>
            <p:cNvPr id="382" name="Shape 382"/>
            <p:cNvSpPr/>
            <p:nvPr/>
          </p:nvSpPr>
          <p:spPr>
            <a:xfrm>
              <a:off x="16322992" y="12661177"/>
              <a:ext cx="7541642" cy="44767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71437" tIns="71437" rIns="71437" bIns="71437" anchor="ctr">
              <a:spAutoFit/>
            </a:bodyPr>
            <a:lstStyle>
              <a:lvl1pPr algn="r">
                <a:defRPr sz="2000" b="0">
                  <a:solidFill>
                    <a:srgbClr val="FFFFFF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defRPr>
              </a:lvl1pPr>
            </a:lstStyle>
            <a:p>
              <a:r>
                <a:t>Slide design by: Hamish Henderson, Madeleine Borthwick</a:t>
              </a:r>
            </a:p>
          </p:txBody>
        </p:sp>
      </p:grpSp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E51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Shape 135"/>
          <p:cNvSpPr/>
          <p:nvPr/>
        </p:nvSpPr>
        <p:spPr>
          <a:xfrm>
            <a:off x="781972" y="5641245"/>
            <a:ext cx="3419299" cy="9810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algn="l" defTabSz="457200">
              <a:lnSpc>
                <a:spcPts val="7500"/>
              </a:lnSpc>
              <a:defRPr sz="5400" b="0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defRPr>
            </a:lvl1pPr>
          </a:lstStyle>
          <a:p>
            <a:r>
              <a:t>Example: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7E2087EB-C42B-1D4B-8814-FCA294FAF442}"/>
              </a:ext>
            </a:extLst>
          </p:cNvPr>
          <p:cNvGrpSpPr/>
          <p:nvPr/>
        </p:nvGrpSpPr>
        <p:grpSpPr>
          <a:xfrm>
            <a:off x="-4363" y="-14039"/>
            <a:ext cx="23868997" cy="13122892"/>
            <a:chOff x="-4363" y="-14039"/>
            <a:chExt cx="23868997" cy="13122892"/>
          </a:xfrm>
        </p:grpSpPr>
        <p:sp>
          <p:nvSpPr>
            <p:cNvPr id="132" name="Shape 132"/>
            <p:cNvSpPr/>
            <p:nvPr/>
          </p:nvSpPr>
          <p:spPr>
            <a:xfrm>
              <a:off x="-4363" y="-1565"/>
              <a:ext cx="10879880" cy="5115930"/>
            </a:xfrm>
            <a:prstGeom prst="rect">
              <a:avLst/>
            </a:prstGeom>
            <a:solidFill>
              <a:srgbClr val="FFFFFF"/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 lvl="3" algn="l" defTabSz="642937">
                <a:lnSpc>
                  <a:spcPts val="27900"/>
                </a:lnSpc>
                <a:defRPr sz="9600">
                  <a:solidFill>
                    <a:srgbClr val="FFFFFF"/>
                  </a:solidFill>
                  <a:latin typeface="Tw Cen MT"/>
                  <a:ea typeface="Tw Cen MT"/>
                  <a:cs typeface="Tw Cen MT"/>
                  <a:sym typeface="Tw Cen MT"/>
                </a:defRPr>
              </a:pPr>
              <a:endParaRPr/>
            </a:p>
          </p:txBody>
        </p:sp>
        <p:sp>
          <p:nvSpPr>
            <p:cNvPr id="133" name="Shape 133"/>
            <p:cNvSpPr/>
            <p:nvPr/>
          </p:nvSpPr>
          <p:spPr>
            <a:xfrm rot="5400000">
              <a:off x="9698528" y="1148803"/>
              <a:ext cx="5140879" cy="28151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FDFFFD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134" name="Shape 134"/>
            <p:cNvSpPr/>
            <p:nvPr/>
          </p:nvSpPr>
          <p:spPr>
            <a:xfrm>
              <a:off x="129317" y="111472"/>
              <a:ext cx="13231083" cy="4924425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0" tIns="0" rIns="0" bIns="0" anchor="ctr">
              <a:spAutoFit/>
            </a:bodyPr>
            <a:lstStyle/>
            <a:p>
              <a:pPr lvl="3" algn="l" defTabSz="642937">
                <a:defRPr sz="15000" b="0" spc="-300">
                  <a:solidFill>
                    <a:srgbClr val="EE5150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r>
                <a:rPr sz="16000" spc="-319" dirty="0"/>
                <a:t>Card</a:t>
              </a:r>
              <a:r>
                <a:rPr lang="zh-CN" altLang="en-US" sz="16000" spc="-319" dirty="0"/>
                <a:t> </a:t>
              </a:r>
              <a:r>
                <a:rPr lang="en-AU" altLang="zh-CN" sz="16000" spc="-319" dirty="0"/>
                <a:t>	</a:t>
              </a:r>
              <a:r>
                <a:rPr sz="16000" spc="-319" dirty="0"/>
                <a:t>Sorting</a:t>
              </a:r>
            </a:p>
          </p:txBody>
        </p:sp>
        <p:sp>
          <p:nvSpPr>
            <p:cNvPr id="136" name="Shape 136"/>
            <p:cNvSpPr/>
            <p:nvPr/>
          </p:nvSpPr>
          <p:spPr>
            <a:xfrm>
              <a:off x="18745136" y="12661177"/>
              <a:ext cx="5119498" cy="44767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71437" tIns="71437" rIns="71437" bIns="71437" anchor="ctr">
              <a:spAutoFit/>
            </a:bodyPr>
            <a:lstStyle/>
            <a:p>
              <a:pPr algn="r">
                <a:defRPr sz="2000" b="0">
                  <a:solidFill>
                    <a:srgbClr val="919191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defRPr>
              </a:pPr>
              <a:r>
                <a:rPr>
                  <a:solidFill>
                    <a:srgbClr val="FFFFFF"/>
                  </a:solidFill>
                </a:rPr>
                <a:t>Image Attribution: Lorum ipsum dolor</a:t>
              </a:r>
              <a:r>
                <a:t> </a:t>
              </a:r>
            </a:p>
          </p:txBody>
        </p:sp>
      </p:grpSp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Shape 147"/>
          <p:cNvSpPr/>
          <p:nvPr/>
        </p:nvSpPr>
        <p:spPr>
          <a:xfrm>
            <a:off x="945158" y="10470228"/>
            <a:ext cx="2104652" cy="638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>
            <a:lvl1pPr>
              <a:defRPr b="0">
                <a:solidFill>
                  <a:srgbClr val="FF283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[2 mins] </a:t>
            </a:r>
          </a:p>
        </p:txBody>
      </p:sp>
      <p:sp>
        <p:nvSpPr>
          <p:cNvPr id="156" name="Shape 156"/>
          <p:cNvSpPr/>
          <p:nvPr/>
        </p:nvSpPr>
        <p:spPr>
          <a:xfrm>
            <a:off x="4308292" y="10470228"/>
            <a:ext cx="2104652" cy="638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>
            <a:lvl1pPr>
              <a:defRPr b="0">
                <a:solidFill>
                  <a:srgbClr val="FF283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[4 mins] </a:t>
            </a:r>
          </a:p>
        </p:txBody>
      </p:sp>
      <p:sp>
        <p:nvSpPr>
          <p:cNvPr id="157" name="Shape 157"/>
          <p:cNvSpPr/>
          <p:nvPr/>
        </p:nvSpPr>
        <p:spPr>
          <a:xfrm>
            <a:off x="7634027" y="10470228"/>
            <a:ext cx="2104652" cy="638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>
            <a:lvl1pPr>
              <a:defRPr b="0">
                <a:solidFill>
                  <a:srgbClr val="FF283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[4 mins] </a:t>
            </a:r>
          </a:p>
        </p:txBody>
      </p:sp>
      <p:sp>
        <p:nvSpPr>
          <p:cNvPr id="158" name="Shape 158"/>
          <p:cNvSpPr/>
          <p:nvPr/>
        </p:nvSpPr>
        <p:spPr>
          <a:xfrm>
            <a:off x="10959762" y="10470228"/>
            <a:ext cx="2104652" cy="638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>
            <a:lvl1pPr>
              <a:defRPr b="0">
                <a:solidFill>
                  <a:srgbClr val="FF283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[5 mins] </a:t>
            </a:r>
          </a:p>
        </p:txBody>
      </p:sp>
      <p:sp>
        <p:nvSpPr>
          <p:cNvPr id="159" name="Shape 159"/>
          <p:cNvSpPr/>
          <p:nvPr/>
        </p:nvSpPr>
        <p:spPr>
          <a:xfrm>
            <a:off x="14360295" y="10470228"/>
            <a:ext cx="2104652" cy="638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>
            <a:lvl1pPr>
              <a:defRPr b="0">
                <a:solidFill>
                  <a:srgbClr val="FF283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[15 mins] </a:t>
            </a:r>
          </a:p>
        </p:txBody>
      </p:sp>
      <p:sp>
        <p:nvSpPr>
          <p:cNvPr id="160" name="Shape 160"/>
          <p:cNvSpPr/>
          <p:nvPr/>
        </p:nvSpPr>
        <p:spPr>
          <a:xfrm>
            <a:off x="17611233" y="10470228"/>
            <a:ext cx="2104652" cy="638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>
            <a:lvl1pPr>
              <a:defRPr b="0">
                <a:solidFill>
                  <a:srgbClr val="FF283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[10 mins] </a:t>
            </a:r>
          </a:p>
        </p:txBody>
      </p:sp>
      <p:sp>
        <p:nvSpPr>
          <p:cNvPr id="161" name="Shape 161"/>
          <p:cNvSpPr/>
          <p:nvPr/>
        </p:nvSpPr>
        <p:spPr>
          <a:xfrm>
            <a:off x="20785284" y="10470228"/>
            <a:ext cx="2104652" cy="638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>
            <a:lvl1pPr>
              <a:defRPr b="0">
                <a:solidFill>
                  <a:srgbClr val="FF283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[flexible] </a:t>
            </a:r>
          </a:p>
        </p:txBody>
      </p:sp>
      <p:sp>
        <p:nvSpPr>
          <p:cNvPr id="162" name="Shape 162"/>
          <p:cNvSpPr/>
          <p:nvPr/>
        </p:nvSpPr>
        <p:spPr>
          <a:xfrm>
            <a:off x="153602" y="11114347"/>
            <a:ext cx="3687764" cy="22352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902" y="0"/>
                </a:moveTo>
                <a:lnTo>
                  <a:pt x="8659" y="4150"/>
                </a:lnTo>
                <a:lnTo>
                  <a:pt x="1492" y="4150"/>
                </a:lnTo>
                <a:cubicBezTo>
                  <a:pt x="668" y="4150"/>
                  <a:pt x="0" y="5252"/>
                  <a:pt x="0" y="6612"/>
                </a:cubicBezTo>
                <a:lnTo>
                  <a:pt x="0" y="19138"/>
                </a:lnTo>
                <a:cubicBezTo>
                  <a:pt x="0" y="20498"/>
                  <a:pt x="668" y="21600"/>
                  <a:pt x="1492" y="21600"/>
                </a:cubicBezTo>
                <a:lnTo>
                  <a:pt x="20108" y="21600"/>
                </a:lnTo>
                <a:cubicBezTo>
                  <a:pt x="20932" y="21600"/>
                  <a:pt x="21600" y="20498"/>
                  <a:pt x="21600" y="19138"/>
                </a:cubicBezTo>
                <a:lnTo>
                  <a:pt x="21600" y="6612"/>
                </a:lnTo>
                <a:cubicBezTo>
                  <a:pt x="21600" y="5252"/>
                  <a:pt x="20932" y="4150"/>
                  <a:pt x="20108" y="4150"/>
                </a:cubicBezTo>
                <a:lnTo>
                  <a:pt x="13143" y="4150"/>
                </a:lnTo>
                <a:lnTo>
                  <a:pt x="10902" y="0"/>
                </a:lnTo>
                <a:close/>
              </a:path>
            </a:pathLst>
          </a:custGeom>
          <a:solidFill>
            <a:srgbClr val="EE5150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>
              <a:defRPr sz="3000" b="0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Lorum ipsum dolor sit amet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4D814FC4-E1F7-7146-967A-2741E208E9E6}"/>
              </a:ext>
            </a:extLst>
          </p:cNvPr>
          <p:cNvGrpSpPr/>
          <p:nvPr/>
        </p:nvGrpSpPr>
        <p:grpSpPr>
          <a:xfrm>
            <a:off x="-62345" y="-313200"/>
            <a:ext cx="24525304" cy="13932489"/>
            <a:chOff x="-62345" y="-313200"/>
            <a:chExt cx="24525304" cy="13932489"/>
          </a:xfrm>
        </p:grpSpPr>
        <p:pic>
          <p:nvPicPr>
            <p:cNvPr id="138" name="Cardsorting.jpg"/>
            <p:cNvPicPr>
              <a:picLocks noChangeAspect="1"/>
            </p:cNvPicPr>
            <p:nvPr/>
          </p:nvPicPr>
          <p:blipFill>
            <a:blip r:embed="rId2"/>
            <a:srcRect t="29770" b="29770"/>
            <a:stretch>
              <a:fillRect/>
            </a:stretch>
          </p:blipFill>
          <p:spPr>
            <a:xfrm>
              <a:off x="1212" y="-9608"/>
              <a:ext cx="19473580" cy="5909701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139" name="Shape 139"/>
            <p:cNvSpPr/>
            <p:nvPr/>
          </p:nvSpPr>
          <p:spPr>
            <a:xfrm rot="16200000">
              <a:off x="14734463" y="1317089"/>
              <a:ext cx="6120259" cy="33603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FFFFFF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140" name="Shape 140"/>
            <p:cNvSpPr/>
            <p:nvPr/>
          </p:nvSpPr>
          <p:spPr>
            <a:xfrm rot="16200000">
              <a:off x="17562253" y="609418"/>
              <a:ext cx="3063687" cy="16821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EE5150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141" name="Shape 141"/>
            <p:cNvSpPr/>
            <p:nvPr/>
          </p:nvSpPr>
          <p:spPr>
            <a:xfrm>
              <a:off x="19899076" y="-60452"/>
              <a:ext cx="4496226" cy="3047293"/>
            </a:xfrm>
            <a:prstGeom prst="rect">
              <a:avLst/>
            </a:prstGeom>
            <a:solidFill>
              <a:srgbClr val="EE5150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142" name="Shape 142"/>
            <p:cNvSpPr/>
            <p:nvPr/>
          </p:nvSpPr>
          <p:spPr>
            <a:xfrm>
              <a:off x="19212262" y="129600"/>
              <a:ext cx="5250697" cy="109220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0" tIns="0" rIns="0" bIns="0" anchor="ctr">
              <a:spAutoFit/>
            </a:bodyPr>
            <a:lstStyle/>
            <a:p>
              <a:pPr lvl="3" algn="l" defTabSz="642937">
                <a:lnSpc>
                  <a:spcPts val="24800"/>
                </a:lnSpc>
                <a:defRPr sz="7000" b="0" spc="-14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r>
                <a:rPr dirty="0"/>
                <a:t>PAGE 34</a:t>
              </a:r>
            </a:p>
          </p:txBody>
        </p:sp>
        <p:sp>
          <p:nvSpPr>
            <p:cNvPr id="143" name="Shape 143"/>
            <p:cNvSpPr/>
            <p:nvPr/>
          </p:nvSpPr>
          <p:spPr>
            <a:xfrm>
              <a:off x="1334644" y="6636377"/>
              <a:ext cx="21354888" cy="261937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71437" tIns="71437" rIns="71437" bIns="71437">
              <a:spAutoFit/>
            </a:bodyPr>
            <a:lstStyle/>
            <a:p>
              <a:pPr algn="l">
                <a:defRPr b="0">
                  <a:latin typeface="Montserrat Medium"/>
                  <a:ea typeface="Montserrat Medium"/>
                  <a:cs typeface="Montserrat Medium"/>
                  <a:sym typeface="Montserrat Medium"/>
                </a:defRPr>
              </a:pPr>
              <a:r>
                <a:t>In this exercise, you will carry out card sorting to inform the redesign of an existing website or mobile app. Use the template on the companion website to create your </a:t>
              </a:r>
            </a:p>
            <a:p>
              <a:pPr algn="l">
                <a:defRPr b="0">
                  <a:latin typeface="Montserrat Medium"/>
                  <a:ea typeface="Montserrat Medium"/>
                  <a:cs typeface="Montserrat Medium"/>
                  <a:sym typeface="Montserrat Medium"/>
                </a:defRPr>
              </a:pPr>
              <a:r>
                <a:t>cards and the provided template (p.169) to take notes. Use an existing website or app, or choose a site map from the resources on the companion website. </a:t>
              </a:r>
            </a:p>
          </p:txBody>
        </p:sp>
        <p:sp>
          <p:nvSpPr>
            <p:cNvPr id="144" name="Shape 144"/>
            <p:cNvSpPr/>
            <p:nvPr/>
          </p:nvSpPr>
          <p:spPr>
            <a:xfrm rot="16200000">
              <a:off x="16480800" y="3733200"/>
              <a:ext cx="2107691" cy="1157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212121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145" name="Shape 145"/>
            <p:cNvSpPr/>
            <p:nvPr/>
          </p:nvSpPr>
          <p:spPr>
            <a:xfrm>
              <a:off x="18112142" y="3266047"/>
              <a:ext cx="6294408" cy="2107692"/>
            </a:xfrm>
            <a:prstGeom prst="rect">
              <a:avLst/>
            </a:prstGeom>
            <a:solidFill>
              <a:srgbClr val="212121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 marR="254000" algn="r">
                <a:defRPr sz="3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endParaRPr/>
            </a:p>
          </p:txBody>
        </p:sp>
        <p:sp>
          <p:nvSpPr>
            <p:cNvPr id="146" name="Shape 146"/>
            <p:cNvSpPr/>
            <p:nvPr/>
          </p:nvSpPr>
          <p:spPr>
            <a:xfrm>
              <a:off x="20542437" y="3539506"/>
              <a:ext cx="3679445" cy="155257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71437" tIns="71437" rIns="71437" bIns="71437" anchor="ctr">
              <a:spAutoFit/>
            </a:bodyPr>
            <a:lstStyle/>
            <a:p>
              <a:pPr marR="254000" algn="r">
                <a:defRPr sz="3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r>
                <a:t>YOU WILL NEED</a:t>
              </a:r>
              <a:br/>
              <a:r>
                <a:rPr>
                  <a:latin typeface="Montserrat Medium"/>
                  <a:ea typeface="Montserrat Medium"/>
                  <a:cs typeface="Montserrat Medium"/>
                  <a:sym typeface="Montserrat Medium"/>
                </a:rPr>
                <a:t>4 people, scissors,</a:t>
              </a:r>
            </a:p>
            <a:p>
              <a:pPr marR="254000" algn="r">
                <a:defRPr sz="3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r>
                <a:rPr>
                  <a:latin typeface="Montserrat Medium"/>
                  <a:ea typeface="Montserrat Medium"/>
                  <a:cs typeface="Montserrat Medium"/>
                  <a:sym typeface="Montserrat Medium"/>
                </a:rPr>
                <a:t>pen</a:t>
              </a:r>
            </a:p>
          </p:txBody>
        </p:sp>
        <p:sp>
          <p:nvSpPr>
            <p:cNvPr id="148" name="Shape 148"/>
            <p:cNvSpPr/>
            <p:nvPr/>
          </p:nvSpPr>
          <p:spPr>
            <a:xfrm>
              <a:off x="2479707" y="9714356"/>
              <a:ext cx="19139561" cy="1"/>
            </a:xfrm>
            <a:prstGeom prst="line">
              <a:avLst/>
            </a:prstGeom>
            <a:ln w="88900">
              <a:solidFill>
                <a:srgbClr val="000000"/>
              </a:solidFill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149" name="Shape 149"/>
            <p:cNvSpPr/>
            <p:nvPr/>
          </p:nvSpPr>
          <p:spPr>
            <a:xfrm>
              <a:off x="1478213" y="9195086"/>
              <a:ext cx="1038542" cy="1038541"/>
            </a:xfrm>
            <a:prstGeom prst="ellipse">
              <a:avLst/>
            </a:prstGeom>
            <a:solidFill>
              <a:srgbClr val="EE5150"/>
            </a:solidFill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71437" tIns="71437" rIns="71437" bIns="71437" anchor="ctr"/>
            <a:lstStyle>
              <a:lvl1pPr>
                <a:defRPr sz="4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lvl1pPr>
            </a:lstStyle>
            <a:p>
              <a:r>
                <a:t>1</a:t>
              </a:r>
            </a:p>
          </p:txBody>
        </p:sp>
        <p:sp>
          <p:nvSpPr>
            <p:cNvPr id="150" name="Shape 150"/>
            <p:cNvSpPr/>
            <p:nvPr/>
          </p:nvSpPr>
          <p:spPr>
            <a:xfrm>
              <a:off x="21318340" y="9195086"/>
              <a:ext cx="1038542" cy="1038541"/>
            </a:xfrm>
            <a:prstGeom prst="ellipse">
              <a:avLst/>
            </a:prstGeom>
            <a:solidFill>
              <a:srgbClr val="D6D6D6"/>
            </a:solidFill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71437" tIns="71437" rIns="71437" bIns="71437" anchor="ctr"/>
            <a:lstStyle>
              <a:lvl1pPr>
                <a:defRPr sz="4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lvl1pPr>
            </a:lstStyle>
            <a:p>
              <a:r>
                <a:t>7</a:t>
              </a:r>
            </a:p>
          </p:txBody>
        </p:sp>
        <p:sp>
          <p:nvSpPr>
            <p:cNvPr id="151" name="Shape 151"/>
            <p:cNvSpPr/>
            <p:nvPr/>
          </p:nvSpPr>
          <p:spPr>
            <a:xfrm>
              <a:off x="11530217" y="9195086"/>
              <a:ext cx="1038541" cy="1038541"/>
            </a:xfrm>
            <a:prstGeom prst="ellipse">
              <a:avLst/>
            </a:prstGeom>
            <a:solidFill>
              <a:srgbClr val="D6D6D6"/>
            </a:solidFill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71437" tIns="71437" rIns="71437" bIns="71437" anchor="ctr"/>
            <a:lstStyle>
              <a:lvl1pPr>
                <a:defRPr sz="4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lvl1pPr>
            </a:lstStyle>
            <a:p>
              <a:r>
                <a:t>4</a:t>
              </a:r>
            </a:p>
          </p:txBody>
        </p:sp>
        <p:sp>
          <p:nvSpPr>
            <p:cNvPr id="152" name="Shape 152"/>
            <p:cNvSpPr/>
            <p:nvPr/>
          </p:nvSpPr>
          <p:spPr>
            <a:xfrm>
              <a:off x="4841347" y="9195086"/>
              <a:ext cx="1038542" cy="1038541"/>
            </a:xfrm>
            <a:prstGeom prst="ellipse">
              <a:avLst/>
            </a:prstGeom>
            <a:solidFill>
              <a:srgbClr val="D6D6D6"/>
            </a:solidFill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71437" tIns="71437" rIns="71437" bIns="71437" anchor="ctr"/>
            <a:lstStyle>
              <a:lvl1pPr>
                <a:defRPr sz="4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lvl1pPr>
            </a:lstStyle>
            <a:p>
              <a:r>
                <a:t>2</a:t>
              </a:r>
            </a:p>
          </p:txBody>
        </p:sp>
        <p:sp>
          <p:nvSpPr>
            <p:cNvPr id="153" name="Shape 153"/>
            <p:cNvSpPr/>
            <p:nvPr/>
          </p:nvSpPr>
          <p:spPr>
            <a:xfrm>
              <a:off x="8167082" y="9195086"/>
              <a:ext cx="1038542" cy="1038541"/>
            </a:xfrm>
            <a:prstGeom prst="ellipse">
              <a:avLst/>
            </a:prstGeom>
            <a:solidFill>
              <a:srgbClr val="D6D6D6"/>
            </a:solidFill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71437" tIns="71437" rIns="71437" bIns="71437" anchor="ctr"/>
            <a:lstStyle>
              <a:lvl1pPr>
                <a:defRPr sz="4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lvl1pPr>
            </a:lstStyle>
            <a:p>
              <a:r>
                <a:t>3</a:t>
              </a:r>
            </a:p>
          </p:txBody>
        </p:sp>
        <p:sp>
          <p:nvSpPr>
            <p:cNvPr id="154" name="Shape 154"/>
            <p:cNvSpPr/>
            <p:nvPr/>
          </p:nvSpPr>
          <p:spPr>
            <a:xfrm>
              <a:off x="14893351" y="9195086"/>
              <a:ext cx="1038541" cy="1038541"/>
            </a:xfrm>
            <a:prstGeom prst="ellipse">
              <a:avLst/>
            </a:prstGeom>
            <a:solidFill>
              <a:srgbClr val="D6D6D6"/>
            </a:solidFill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71437" tIns="71437" rIns="71437" bIns="71437" anchor="ctr"/>
            <a:lstStyle>
              <a:lvl1pPr>
                <a:defRPr sz="4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lvl1pPr>
            </a:lstStyle>
            <a:p>
              <a:r>
                <a:t>5</a:t>
              </a:r>
            </a:p>
          </p:txBody>
        </p:sp>
        <p:sp>
          <p:nvSpPr>
            <p:cNvPr id="155" name="Shape 155"/>
            <p:cNvSpPr/>
            <p:nvPr/>
          </p:nvSpPr>
          <p:spPr>
            <a:xfrm>
              <a:off x="18219086" y="9195086"/>
              <a:ext cx="1038541" cy="1038541"/>
            </a:xfrm>
            <a:prstGeom prst="ellipse">
              <a:avLst/>
            </a:prstGeom>
            <a:solidFill>
              <a:srgbClr val="D6D6D6"/>
            </a:solidFill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71437" tIns="71437" rIns="71437" bIns="71437" anchor="ctr"/>
            <a:lstStyle>
              <a:lvl1pPr>
                <a:defRPr sz="4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lvl1pPr>
            </a:lstStyle>
            <a:p>
              <a:r>
                <a:t>6</a:t>
              </a:r>
            </a:p>
          </p:txBody>
        </p:sp>
        <p:sp>
          <p:nvSpPr>
            <p:cNvPr id="163" name="Shape 163"/>
            <p:cNvSpPr/>
            <p:nvPr/>
          </p:nvSpPr>
          <p:spPr>
            <a:xfrm>
              <a:off x="-62345" y="375290"/>
              <a:ext cx="6443665" cy="2321716"/>
            </a:xfrm>
            <a:prstGeom prst="rect">
              <a:avLst/>
            </a:prstGeom>
            <a:solidFill>
              <a:srgbClr val="EE5150"/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 lvl="3" algn="l" defTabSz="642937">
                <a:lnSpc>
                  <a:spcPts val="27900"/>
                </a:lnSpc>
                <a:defRPr sz="9600">
                  <a:solidFill>
                    <a:srgbClr val="FFFFFF"/>
                  </a:solidFill>
                  <a:latin typeface="Tw Cen MT"/>
                  <a:ea typeface="Tw Cen MT"/>
                  <a:cs typeface="Tw Cen MT"/>
                  <a:sym typeface="Tw Cen MT"/>
                </a:defRPr>
              </a:pPr>
              <a:endParaRPr/>
            </a:p>
          </p:txBody>
        </p:sp>
        <p:sp>
          <p:nvSpPr>
            <p:cNvPr id="164" name="Shape 164"/>
            <p:cNvSpPr/>
            <p:nvPr/>
          </p:nvSpPr>
          <p:spPr>
            <a:xfrm rot="5400000">
              <a:off x="5857032" y="900451"/>
              <a:ext cx="2321716" cy="12713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EE5150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165" name="Shape 165"/>
            <p:cNvSpPr/>
            <p:nvPr/>
          </p:nvSpPr>
          <p:spPr>
            <a:xfrm>
              <a:off x="433202" y="-313200"/>
              <a:ext cx="5860142" cy="232410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0" tIns="0" rIns="0" bIns="0" anchor="ctr">
              <a:spAutoFit/>
            </a:bodyPr>
            <a:lstStyle/>
            <a:p>
              <a:pPr lvl="3" algn="l" defTabSz="642937">
                <a:lnSpc>
                  <a:spcPts val="34400"/>
                </a:lnSpc>
                <a:defRPr sz="15000" b="0" spc="-30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r>
                <a:rPr dirty="0"/>
                <a:t>Card</a:t>
              </a:r>
            </a:p>
          </p:txBody>
        </p:sp>
        <p:sp>
          <p:nvSpPr>
            <p:cNvPr id="166" name="Shape 166"/>
            <p:cNvSpPr/>
            <p:nvPr/>
          </p:nvSpPr>
          <p:spPr>
            <a:xfrm>
              <a:off x="-31030" y="3193646"/>
              <a:ext cx="9263000" cy="2321716"/>
            </a:xfrm>
            <a:prstGeom prst="rect">
              <a:avLst/>
            </a:prstGeom>
            <a:solidFill>
              <a:srgbClr val="EE5150"/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 lvl="3" algn="l" defTabSz="642937">
                <a:lnSpc>
                  <a:spcPts val="27900"/>
                </a:lnSpc>
                <a:defRPr sz="9600">
                  <a:solidFill>
                    <a:srgbClr val="FFFFFF"/>
                  </a:solidFill>
                  <a:latin typeface="Tw Cen MT"/>
                  <a:ea typeface="Tw Cen MT"/>
                  <a:cs typeface="Tw Cen MT"/>
                  <a:sym typeface="Tw Cen MT"/>
                </a:defRPr>
              </a:pPr>
              <a:endParaRPr/>
            </a:p>
          </p:txBody>
        </p:sp>
        <p:sp>
          <p:nvSpPr>
            <p:cNvPr id="167" name="Shape 167"/>
            <p:cNvSpPr/>
            <p:nvPr/>
          </p:nvSpPr>
          <p:spPr>
            <a:xfrm rot="5400000">
              <a:off x="8699918" y="3718807"/>
              <a:ext cx="2321716" cy="12713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EE5150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168" name="Shape 168"/>
            <p:cNvSpPr/>
            <p:nvPr/>
          </p:nvSpPr>
          <p:spPr>
            <a:xfrm>
              <a:off x="464517" y="2329200"/>
              <a:ext cx="8729034" cy="232410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0" tIns="0" rIns="0" bIns="0" anchor="ctr">
              <a:spAutoFit/>
            </a:bodyPr>
            <a:lstStyle/>
            <a:p>
              <a:pPr lvl="3" algn="l" defTabSz="642937">
                <a:lnSpc>
                  <a:spcPts val="34400"/>
                </a:lnSpc>
                <a:defRPr sz="15000" b="0" spc="-30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r>
                <a:rPr dirty="0"/>
                <a:t>Sorting</a:t>
              </a:r>
            </a:p>
          </p:txBody>
        </p:sp>
        <p:sp>
          <p:nvSpPr>
            <p:cNvPr id="169" name="Shape 169"/>
            <p:cNvSpPr/>
            <p:nvPr/>
          </p:nvSpPr>
          <p:spPr>
            <a:xfrm>
              <a:off x="12483350" y="12866813"/>
              <a:ext cx="11695304" cy="75247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71437" tIns="71437" rIns="71437" bIns="71437" anchor="ctr">
              <a:spAutoFit/>
            </a:bodyPr>
            <a:lstStyle/>
            <a:p>
              <a:pPr algn="r">
                <a:defRPr sz="2000" b="0">
                  <a:solidFill>
                    <a:srgbClr val="919191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defRPr>
              </a:pPr>
              <a:r>
                <a:t>Image Attribution:</a:t>
              </a:r>
            </a:p>
            <a:p>
              <a:pPr algn="r">
                <a:defRPr sz="2000" b="0">
                  <a:solidFill>
                    <a:srgbClr val="919191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defRPr>
              </a:pPr>
              <a:r>
                <a:t>Sarah Brooks, CC BY 2.0, https://www.flickr. com/photos/foodclothingshelter/3511435109/ </a:t>
              </a:r>
            </a:p>
          </p:txBody>
        </p:sp>
      </p:grpSp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Shape 180"/>
          <p:cNvSpPr/>
          <p:nvPr/>
        </p:nvSpPr>
        <p:spPr>
          <a:xfrm>
            <a:off x="945158" y="10470228"/>
            <a:ext cx="2104652" cy="638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>
            <a:lvl1pPr>
              <a:defRPr b="0">
                <a:solidFill>
                  <a:srgbClr val="FF283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[2 mins] </a:t>
            </a:r>
          </a:p>
        </p:txBody>
      </p:sp>
      <p:sp>
        <p:nvSpPr>
          <p:cNvPr id="189" name="Shape 189"/>
          <p:cNvSpPr/>
          <p:nvPr/>
        </p:nvSpPr>
        <p:spPr>
          <a:xfrm>
            <a:off x="4308292" y="10470228"/>
            <a:ext cx="2104652" cy="638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>
            <a:lvl1pPr>
              <a:defRPr b="0">
                <a:solidFill>
                  <a:srgbClr val="FF283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[4 mins] </a:t>
            </a:r>
          </a:p>
        </p:txBody>
      </p:sp>
      <p:sp>
        <p:nvSpPr>
          <p:cNvPr id="190" name="Shape 190"/>
          <p:cNvSpPr/>
          <p:nvPr/>
        </p:nvSpPr>
        <p:spPr>
          <a:xfrm>
            <a:off x="7634027" y="10470228"/>
            <a:ext cx="2104652" cy="638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>
            <a:lvl1pPr>
              <a:defRPr b="0">
                <a:solidFill>
                  <a:srgbClr val="FF283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[4 mins] </a:t>
            </a:r>
          </a:p>
        </p:txBody>
      </p:sp>
      <p:sp>
        <p:nvSpPr>
          <p:cNvPr id="191" name="Shape 191"/>
          <p:cNvSpPr/>
          <p:nvPr/>
        </p:nvSpPr>
        <p:spPr>
          <a:xfrm>
            <a:off x="10959762" y="10470228"/>
            <a:ext cx="2104652" cy="638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>
            <a:lvl1pPr>
              <a:defRPr b="0">
                <a:solidFill>
                  <a:srgbClr val="FF283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[5 mins] </a:t>
            </a:r>
          </a:p>
        </p:txBody>
      </p:sp>
      <p:sp>
        <p:nvSpPr>
          <p:cNvPr id="192" name="Shape 192"/>
          <p:cNvSpPr/>
          <p:nvPr/>
        </p:nvSpPr>
        <p:spPr>
          <a:xfrm>
            <a:off x="14360295" y="10470228"/>
            <a:ext cx="2104652" cy="638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>
            <a:lvl1pPr>
              <a:defRPr b="0">
                <a:solidFill>
                  <a:srgbClr val="FF283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[15 mins] </a:t>
            </a:r>
          </a:p>
        </p:txBody>
      </p:sp>
      <p:sp>
        <p:nvSpPr>
          <p:cNvPr id="193" name="Shape 193"/>
          <p:cNvSpPr/>
          <p:nvPr/>
        </p:nvSpPr>
        <p:spPr>
          <a:xfrm>
            <a:off x="17611233" y="10470228"/>
            <a:ext cx="2104652" cy="638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>
            <a:lvl1pPr>
              <a:defRPr b="0">
                <a:solidFill>
                  <a:srgbClr val="FF283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[10 mins] </a:t>
            </a:r>
          </a:p>
        </p:txBody>
      </p:sp>
      <p:sp>
        <p:nvSpPr>
          <p:cNvPr id="194" name="Shape 194"/>
          <p:cNvSpPr/>
          <p:nvPr/>
        </p:nvSpPr>
        <p:spPr>
          <a:xfrm>
            <a:off x="20785284" y="10470228"/>
            <a:ext cx="2104652" cy="638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>
            <a:lvl1pPr>
              <a:defRPr b="0">
                <a:solidFill>
                  <a:srgbClr val="FF283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[flexible] </a:t>
            </a:r>
          </a:p>
        </p:txBody>
      </p:sp>
      <p:sp>
        <p:nvSpPr>
          <p:cNvPr id="195" name="Shape 195"/>
          <p:cNvSpPr/>
          <p:nvPr/>
        </p:nvSpPr>
        <p:spPr>
          <a:xfrm>
            <a:off x="3516736" y="11114347"/>
            <a:ext cx="3687764" cy="22352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902" y="0"/>
                </a:moveTo>
                <a:lnTo>
                  <a:pt x="8659" y="4150"/>
                </a:lnTo>
                <a:lnTo>
                  <a:pt x="1492" y="4150"/>
                </a:lnTo>
                <a:cubicBezTo>
                  <a:pt x="668" y="4150"/>
                  <a:pt x="0" y="5252"/>
                  <a:pt x="0" y="6612"/>
                </a:cubicBezTo>
                <a:lnTo>
                  <a:pt x="0" y="19138"/>
                </a:lnTo>
                <a:cubicBezTo>
                  <a:pt x="0" y="20498"/>
                  <a:pt x="668" y="21600"/>
                  <a:pt x="1492" y="21600"/>
                </a:cubicBezTo>
                <a:lnTo>
                  <a:pt x="20108" y="21600"/>
                </a:lnTo>
                <a:cubicBezTo>
                  <a:pt x="20932" y="21600"/>
                  <a:pt x="21600" y="20498"/>
                  <a:pt x="21600" y="19138"/>
                </a:cubicBezTo>
                <a:lnTo>
                  <a:pt x="21600" y="6612"/>
                </a:lnTo>
                <a:cubicBezTo>
                  <a:pt x="21600" y="5252"/>
                  <a:pt x="20932" y="4150"/>
                  <a:pt x="20108" y="4150"/>
                </a:cubicBezTo>
                <a:lnTo>
                  <a:pt x="13143" y="4150"/>
                </a:lnTo>
                <a:lnTo>
                  <a:pt x="10902" y="0"/>
                </a:lnTo>
                <a:close/>
              </a:path>
            </a:pathLst>
          </a:custGeom>
          <a:solidFill>
            <a:srgbClr val="EE5150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>
              <a:defRPr sz="3000" b="0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Lorum ipsum dolor sit amet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76A45090-759B-974A-A20A-3F0E1A1AE48C}"/>
              </a:ext>
            </a:extLst>
          </p:cNvPr>
          <p:cNvGrpSpPr/>
          <p:nvPr/>
        </p:nvGrpSpPr>
        <p:grpSpPr>
          <a:xfrm>
            <a:off x="-62345" y="-313200"/>
            <a:ext cx="24525304" cy="13932489"/>
            <a:chOff x="-62345" y="-313200"/>
            <a:chExt cx="24525304" cy="13932489"/>
          </a:xfrm>
        </p:grpSpPr>
        <p:pic>
          <p:nvPicPr>
            <p:cNvPr id="171" name="Cardsorting.jpg"/>
            <p:cNvPicPr>
              <a:picLocks noChangeAspect="1"/>
            </p:cNvPicPr>
            <p:nvPr/>
          </p:nvPicPr>
          <p:blipFill>
            <a:blip r:embed="rId2"/>
            <a:srcRect t="29770" b="29770"/>
            <a:stretch>
              <a:fillRect/>
            </a:stretch>
          </p:blipFill>
          <p:spPr>
            <a:xfrm>
              <a:off x="1212" y="-9608"/>
              <a:ext cx="19473580" cy="5909701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172" name="Shape 172"/>
            <p:cNvSpPr/>
            <p:nvPr/>
          </p:nvSpPr>
          <p:spPr>
            <a:xfrm rot="16200000">
              <a:off x="14734463" y="1317089"/>
              <a:ext cx="6120259" cy="33603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FFFFFF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173" name="Shape 173"/>
            <p:cNvSpPr/>
            <p:nvPr/>
          </p:nvSpPr>
          <p:spPr>
            <a:xfrm rot="16200000">
              <a:off x="17562253" y="609418"/>
              <a:ext cx="3063687" cy="16821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EE5150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174" name="Shape 174"/>
            <p:cNvSpPr/>
            <p:nvPr/>
          </p:nvSpPr>
          <p:spPr>
            <a:xfrm>
              <a:off x="19899076" y="-60452"/>
              <a:ext cx="4496226" cy="3047293"/>
            </a:xfrm>
            <a:prstGeom prst="rect">
              <a:avLst/>
            </a:prstGeom>
            <a:solidFill>
              <a:srgbClr val="EE5150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175" name="Shape 175"/>
            <p:cNvSpPr/>
            <p:nvPr/>
          </p:nvSpPr>
          <p:spPr>
            <a:xfrm>
              <a:off x="19212262" y="129600"/>
              <a:ext cx="5250697" cy="109220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0" tIns="0" rIns="0" bIns="0" anchor="ctr">
              <a:spAutoFit/>
            </a:bodyPr>
            <a:lstStyle/>
            <a:p>
              <a:pPr lvl="3" algn="l" defTabSz="642937">
                <a:lnSpc>
                  <a:spcPts val="24800"/>
                </a:lnSpc>
                <a:defRPr sz="7000" b="0" spc="-14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r>
                <a:rPr dirty="0"/>
                <a:t>PAGE 34</a:t>
              </a:r>
            </a:p>
          </p:txBody>
        </p:sp>
        <p:sp>
          <p:nvSpPr>
            <p:cNvPr id="176" name="Shape 176"/>
            <p:cNvSpPr/>
            <p:nvPr/>
          </p:nvSpPr>
          <p:spPr>
            <a:xfrm>
              <a:off x="1334644" y="6636377"/>
              <a:ext cx="21354888" cy="261937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71437" tIns="71437" rIns="71437" bIns="71437">
              <a:spAutoFit/>
            </a:bodyPr>
            <a:lstStyle/>
            <a:p>
              <a:pPr algn="l">
                <a:defRPr b="0">
                  <a:latin typeface="Montserrat Medium"/>
                  <a:ea typeface="Montserrat Medium"/>
                  <a:cs typeface="Montserrat Medium"/>
                  <a:sym typeface="Montserrat Medium"/>
                </a:defRPr>
              </a:pPr>
              <a:r>
                <a:t>In this exercise, you will carry out card sorting to inform the redesign of an existing website or mobile app. Use the template on the companion website to create your </a:t>
              </a:r>
            </a:p>
            <a:p>
              <a:pPr algn="l">
                <a:defRPr b="0">
                  <a:latin typeface="Montserrat Medium"/>
                  <a:ea typeface="Montserrat Medium"/>
                  <a:cs typeface="Montserrat Medium"/>
                  <a:sym typeface="Montserrat Medium"/>
                </a:defRPr>
              </a:pPr>
              <a:r>
                <a:t>cards and the provided template (p.169) to take notes. Use an existing website or app, or choose a site map from the resources on the companion website. </a:t>
              </a:r>
            </a:p>
          </p:txBody>
        </p:sp>
        <p:sp>
          <p:nvSpPr>
            <p:cNvPr id="177" name="Shape 177"/>
            <p:cNvSpPr/>
            <p:nvPr/>
          </p:nvSpPr>
          <p:spPr>
            <a:xfrm rot="16200000">
              <a:off x="16480800" y="3733200"/>
              <a:ext cx="2107691" cy="1157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212121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178" name="Shape 178"/>
            <p:cNvSpPr/>
            <p:nvPr/>
          </p:nvSpPr>
          <p:spPr>
            <a:xfrm>
              <a:off x="18112142" y="3266047"/>
              <a:ext cx="6294408" cy="2107692"/>
            </a:xfrm>
            <a:prstGeom prst="rect">
              <a:avLst/>
            </a:prstGeom>
            <a:solidFill>
              <a:srgbClr val="212121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 marR="254000" algn="r">
                <a:defRPr sz="3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endParaRPr/>
            </a:p>
          </p:txBody>
        </p:sp>
        <p:sp>
          <p:nvSpPr>
            <p:cNvPr id="179" name="Shape 179"/>
            <p:cNvSpPr/>
            <p:nvPr/>
          </p:nvSpPr>
          <p:spPr>
            <a:xfrm>
              <a:off x="20542437" y="3539506"/>
              <a:ext cx="3679445" cy="155257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71437" tIns="71437" rIns="71437" bIns="71437" anchor="ctr">
              <a:spAutoFit/>
            </a:bodyPr>
            <a:lstStyle/>
            <a:p>
              <a:pPr marR="254000" algn="r">
                <a:defRPr sz="3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r>
                <a:t>YOU WILL NEED</a:t>
              </a:r>
              <a:br/>
              <a:r>
                <a:rPr>
                  <a:latin typeface="Montserrat Medium"/>
                  <a:ea typeface="Montserrat Medium"/>
                  <a:cs typeface="Montserrat Medium"/>
                  <a:sym typeface="Montserrat Medium"/>
                </a:rPr>
                <a:t>4 people, scissors,</a:t>
              </a:r>
            </a:p>
            <a:p>
              <a:pPr marR="254000" algn="r">
                <a:defRPr sz="3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r>
                <a:rPr>
                  <a:latin typeface="Montserrat Medium"/>
                  <a:ea typeface="Montserrat Medium"/>
                  <a:cs typeface="Montserrat Medium"/>
                  <a:sym typeface="Montserrat Medium"/>
                </a:rPr>
                <a:t>pen</a:t>
              </a:r>
            </a:p>
          </p:txBody>
        </p:sp>
        <p:sp>
          <p:nvSpPr>
            <p:cNvPr id="181" name="Shape 181"/>
            <p:cNvSpPr/>
            <p:nvPr/>
          </p:nvSpPr>
          <p:spPr>
            <a:xfrm>
              <a:off x="2479707" y="9714356"/>
              <a:ext cx="19139561" cy="1"/>
            </a:xfrm>
            <a:prstGeom prst="line">
              <a:avLst/>
            </a:prstGeom>
            <a:ln w="88900">
              <a:solidFill>
                <a:srgbClr val="000000"/>
              </a:solidFill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182" name="Shape 182"/>
            <p:cNvSpPr/>
            <p:nvPr/>
          </p:nvSpPr>
          <p:spPr>
            <a:xfrm>
              <a:off x="1478213" y="9195086"/>
              <a:ext cx="1038542" cy="1038541"/>
            </a:xfrm>
            <a:prstGeom prst="ellipse">
              <a:avLst/>
            </a:prstGeom>
            <a:solidFill>
              <a:srgbClr val="D6D6D6"/>
            </a:solidFill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71437" tIns="71437" rIns="71437" bIns="71437" anchor="ctr"/>
            <a:lstStyle>
              <a:lvl1pPr>
                <a:defRPr sz="4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lvl1pPr>
            </a:lstStyle>
            <a:p>
              <a:r>
                <a:t>1</a:t>
              </a:r>
            </a:p>
          </p:txBody>
        </p:sp>
        <p:sp>
          <p:nvSpPr>
            <p:cNvPr id="183" name="Shape 183"/>
            <p:cNvSpPr/>
            <p:nvPr/>
          </p:nvSpPr>
          <p:spPr>
            <a:xfrm>
              <a:off x="21318340" y="9195086"/>
              <a:ext cx="1038542" cy="1038541"/>
            </a:xfrm>
            <a:prstGeom prst="ellipse">
              <a:avLst/>
            </a:prstGeom>
            <a:solidFill>
              <a:srgbClr val="D6D6D6"/>
            </a:solidFill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71437" tIns="71437" rIns="71437" bIns="71437" anchor="ctr"/>
            <a:lstStyle>
              <a:lvl1pPr>
                <a:defRPr sz="4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lvl1pPr>
            </a:lstStyle>
            <a:p>
              <a:r>
                <a:t>7</a:t>
              </a:r>
            </a:p>
          </p:txBody>
        </p:sp>
        <p:sp>
          <p:nvSpPr>
            <p:cNvPr id="184" name="Shape 184"/>
            <p:cNvSpPr/>
            <p:nvPr/>
          </p:nvSpPr>
          <p:spPr>
            <a:xfrm>
              <a:off x="11530217" y="9195086"/>
              <a:ext cx="1038541" cy="1038541"/>
            </a:xfrm>
            <a:prstGeom prst="ellipse">
              <a:avLst/>
            </a:prstGeom>
            <a:solidFill>
              <a:srgbClr val="D6D6D6"/>
            </a:solidFill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71437" tIns="71437" rIns="71437" bIns="71437" anchor="ctr"/>
            <a:lstStyle>
              <a:lvl1pPr>
                <a:defRPr sz="4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lvl1pPr>
            </a:lstStyle>
            <a:p>
              <a:r>
                <a:t>4</a:t>
              </a:r>
            </a:p>
          </p:txBody>
        </p:sp>
        <p:sp>
          <p:nvSpPr>
            <p:cNvPr id="185" name="Shape 185"/>
            <p:cNvSpPr/>
            <p:nvPr/>
          </p:nvSpPr>
          <p:spPr>
            <a:xfrm>
              <a:off x="4841347" y="9195086"/>
              <a:ext cx="1038542" cy="1038541"/>
            </a:xfrm>
            <a:prstGeom prst="ellipse">
              <a:avLst/>
            </a:prstGeom>
            <a:solidFill>
              <a:srgbClr val="EE5150"/>
            </a:solidFill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71437" tIns="71437" rIns="71437" bIns="71437" anchor="ctr"/>
            <a:lstStyle>
              <a:lvl1pPr>
                <a:defRPr sz="4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lvl1pPr>
            </a:lstStyle>
            <a:p>
              <a:r>
                <a:t>2</a:t>
              </a:r>
            </a:p>
          </p:txBody>
        </p:sp>
        <p:sp>
          <p:nvSpPr>
            <p:cNvPr id="186" name="Shape 186"/>
            <p:cNvSpPr/>
            <p:nvPr/>
          </p:nvSpPr>
          <p:spPr>
            <a:xfrm>
              <a:off x="8167082" y="9195086"/>
              <a:ext cx="1038542" cy="1038541"/>
            </a:xfrm>
            <a:prstGeom prst="ellipse">
              <a:avLst/>
            </a:prstGeom>
            <a:solidFill>
              <a:srgbClr val="D6D6D6"/>
            </a:solidFill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71437" tIns="71437" rIns="71437" bIns="71437" anchor="ctr"/>
            <a:lstStyle>
              <a:lvl1pPr>
                <a:defRPr sz="4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lvl1pPr>
            </a:lstStyle>
            <a:p>
              <a:r>
                <a:t>3</a:t>
              </a:r>
            </a:p>
          </p:txBody>
        </p:sp>
        <p:sp>
          <p:nvSpPr>
            <p:cNvPr id="187" name="Shape 187"/>
            <p:cNvSpPr/>
            <p:nvPr/>
          </p:nvSpPr>
          <p:spPr>
            <a:xfrm>
              <a:off x="14893351" y="9195086"/>
              <a:ext cx="1038541" cy="1038541"/>
            </a:xfrm>
            <a:prstGeom prst="ellipse">
              <a:avLst/>
            </a:prstGeom>
            <a:solidFill>
              <a:srgbClr val="D6D6D6"/>
            </a:solidFill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71437" tIns="71437" rIns="71437" bIns="71437" anchor="ctr"/>
            <a:lstStyle>
              <a:lvl1pPr>
                <a:defRPr sz="4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lvl1pPr>
            </a:lstStyle>
            <a:p>
              <a:r>
                <a:t>5</a:t>
              </a:r>
            </a:p>
          </p:txBody>
        </p:sp>
        <p:sp>
          <p:nvSpPr>
            <p:cNvPr id="188" name="Shape 188"/>
            <p:cNvSpPr/>
            <p:nvPr/>
          </p:nvSpPr>
          <p:spPr>
            <a:xfrm>
              <a:off x="18219086" y="9195086"/>
              <a:ext cx="1038541" cy="1038541"/>
            </a:xfrm>
            <a:prstGeom prst="ellipse">
              <a:avLst/>
            </a:prstGeom>
            <a:solidFill>
              <a:srgbClr val="D6D6D6"/>
            </a:solidFill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71437" tIns="71437" rIns="71437" bIns="71437" anchor="ctr"/>
            <a:lstStyle>
              <a:lvl1pPr>
                <a:defRPr sz="4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lvl1pPr>
            </a:lstStyle>
            <a:p>
              <a:r>
                <a:t>6</a:t>
              </a:r>
            </a:p>
          </p:txBody>
        </p:sp>
        <p:sp>
          <p:nvSpPr>
            <p:cNvPr id="196" name="Shape 196"/>
            <p:cNvSpPr/>
            <p:nvPr/>
          </p:nvSpPr>
          <p:spPr>
            <a:xfrm>
              <a:off x="-62345" y="375290"/>
              <a:ext cx="6443665" cy="2321716"/>
            </a:xfrm>
            <a:prstGeom prst="rect">
              <a:avLst/>
            </a:prstGeom>
            <a:solidFill>
              <a:srgbClr val="EE5150"/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 lvl="3" algn="l" defTabSz="642937">
                <a:lnSpc>
                  <a:spcPts val="27900"/>
                </a:lnSpc>
                <a:defRPr sz="9600">
                  <a:solidFill>
                    <a:srgbClr val="FFFFFF"/>
                  </a:solidFill>
                  <a:latin typeface="Tw Cen MT"/>
                  <a:ea typeface="Tw Cen MT"/>
                  <a:cs typeface="Tw Cen MT"/>
                  <a:sym typeface="Tw Cen MT"/>
                </a:defRPr>
              </a:pPr>
              <a:endParaRPr/>
            </a:p>
          </p:txBody>
        </p:sp>
        <p:sp>
          <p:nvSpPr>
            <p:cNvPr id="197" name="Shape 197"/>
            <p:cNvSpPr/>
            <p:nvPr/>
          </p:nvSpPr>
          <p:spPr>
            <a:xfrm rot="5400000">
              <a:off x="5857032" y="900451"/>
              <a:ext cx="2321716" cy="12713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EE5150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198" name="Shape 198"/>
            <p:cNvSpPr/>
            <p:nvPr/>
          </p:nvSpPr>
          <p:spPr>
            <a:xfrm>
              <a:off x="433202" y="-313200"/>
              <a:ext cx="5860142" cy="232410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0" tIns="0" rIns="0" bIns="0" anchor="ctr">
              <a:spAutoFit/>
            </a:bodyPr>
            <a:lstStyle/>
            <a:p>
              <a:pPr lvl="3" algn="l" defTabSz="642937">
                <a:lnSpc>
                  <a:spcPts val="34400"/>
                </a:lnSpc>
                <a:defRPr sz="15000" b="0" spc="-30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r>
                <a:rPr dirty="0"/>
                <a:t>Card</a:t>
              </a:r>
            </a:p>
          </p:txBody>
        </p:sp>
        <p:sp>
          <p:nvSpPr>
            <p:cNvPr id="199" name="Shape 199"/>
            <p:cNvSpPr/>
            <p:nvPr/>
          </p:nvSpPr>
          <p:spPr>
            <a:xfrm>
              <a:off x="-31030" y="3193646"/>
              <a:ext cx="9263000" cy="2321716"/>
            </a:xfrm>
            <a:prstGeom prst="rect">
              <a:avLst/>
            </a:prstGeom>
            <a:solidFill>
              <a:srgbClr val="EE5150"/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 lvl="3" algn="l" defTabSz="642937">
                <a:lnSpc>
                  <a:spcPts val="27900"/>
                </a:lnSpc>
                <a:defRPr sz="9600">
                  <a:solidFill>
                    <a:srgbClr val="FFFFFF"/>
                  </a:solidFill>
                  <a:latin typeface="Tw Cen MT"/>
                  <a:ea typeface="Tw Cen MT"/>
                  <a:cs typeface="Tw Cen MT"/>
                  <a:sym typeface="Tw Cen MT"/>
                </a:defRPr>
              </a:pPr>
              <a:endParaRPr/>
            </a:p>
          </p:txBody>
        </p:sp>
        <p:sp>
          <p:nvSpPr>
            <p:cNvPr id="200" name="Shape 200"/>
            <p:cNvSpPr/>
            <p:nvPr/>
          </p:nvSpPr>
          <p:spPr>
            <a:xfrm rot="5400000">
              <a:off x="8699918" y="3718807"/>
              <a:ext cx="2321716" cy="12713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EE5150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201" name="Shape 201"/>
            <p:cNvSpPr/>
            <p:nvPr/>
          </p:nvSpPr>
          <p:spPr>
            <a:xfrm>
              <a:off x="464517" y="2329200"/>
              <a:ext cx="8729034" cy="232410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0" tIns="0" rIns="0" bIns="0" anchor="ctr">
              <a:spAutoFit/>
            </a:bodyPr>
            <a:lstStyle/>
            <a:p>
              <a:pPr lvl="3" algn="l" defTabSz="642937">
                <a:lnSpc>
                  <a:spcPts val="34400"/>
                </a:lnSpc>
                <a:defRPr sz="15000" b="0" spc="-30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r>
                <a:rPr dirty="0"/>
                <a:t>Sorting</a:t>
              </a:r>
            </a:p>
          </p:txBody>
        </p:sp>
        <p:sp>
          <p:nvSpPr>
            <p:cNvPr id="202" name="Shape 202"/>
            <p:cNvSpPr/>
            <p:nvPr/>
          </p:nvSpPr>
          <p:spPr>
            <a:xfrm>
              <a:off x="12483350" y="12866813"/>
              <a:ext cx="11695304" cy="75247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71437" tIns="71437" rIns="71437" bIns="71437" anchor="ctr">
              <a:spAutoFit/>
            </a:bodyPr>
            <a:lstStyle/>
            <a:p>
              <a:pPr algn="r">
                <a:defRPr sz="2000" b="0">
                  <a:solidFill>
                    <a:srgbClr val="919191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defRPr>
              </a:pPr>
              <a:r>
                <a:t>Image Attribution:</a:t>
              </a:r>
            </a:p>
            <a:p>
              <a:pPr algn="r">
                <a:defRPr sz="2000" b="0">
                  <a:solidFill>
                    <a:srgbClr val="919191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defRPr>
              </a:pPr>
              <a:r>
                <a:t>Sarah Brooks, CC BY 2.0, https://www.flickr. com/photos/foodclothingshelter/3511435109/ </a:t>
              </a:r>
            </a:p>
          </p:txBody>
        </p:sp>
      </p:grpSp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Shape 213"/>
          <p:cNvSpPr/>
          <p:nvPr/>
        </p:nvSpPr>
        <p:spPr>
          <a:xfrm>
            <a:off x="945158" y="10470228"/>
            <a:ext cx="2104652" cy="638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>
            <a:lvl1pPr>
              <a:defRPr b="0">
                <a:solidFill>
                  <a:srgbClr val="FF283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[2 mins] </a:t>
            </a:r>
          </a:p>
        </p:txBody>
      </p:sp>
      <p:sp>
        <p:nvSpPr>
          <p:cNvPr id="222" name="Shape 222"/>
          <p:cNvSpPr/>
          <p:nvPr/>
        </p:nvSpPr>
        <p:spPr>
          <a:xfrm>
            <a:off x="4308292" y="10470228"/>
            <a:ext cx="2104652" cy="638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>
            <a:lvl1pPr>
              <a:defRPr b="0">
                <a:solidFill>
                  <a:srgbClr val="FF283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[4 mins] </a:t>
            </a:r>
          </a:p>
        </p:txBody>
      </p:sp>
      <p:sp>
        <p:nvSpPr>
          <p:cNvPr id="223" name="Shape 223"/>
          <p:cNvSpPr/>
          <p:nvPr/>
        </p:nvSpPr>
        <p:spPr>
          <a:xfrm>
            <a:off x="7634027" y="10470228"/>
            <a:ext cx="2104652" cy="638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>
            <a:lvl1pPr>
              <a:defRPr b="0">
                <a:solidFill>
                  <a:srgbClr val="FF283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[4 mins] </a:t>
            </a:r>
          </a:p>
        </p:txBody>
      </p:sp>
      <p:sp>
        <p:nvSpPr>
          <p:cNvPr id="224" name="Shape 224"/>
          <p:cNvSpPr/>
          <p:nvPr/>
        </p:nvSpPr>
        <p:spPr>
          <a:xfrm>
            <a:off x="10959762" y="10470228"/>
            <a:ext cx="2104652" cy="638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>
            <a:lvl1pPr>
              <a:defRPr b="0">
                <a:solidFill>
                  <a:srgbClr val="FF283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[5 mins] </a:t>
            </a:r>
          </a:p>
        </p:txBody>
      </p:sp>
      <p:sp>
        <p:nvSpPr>
          <p:cNvPr id="225" name="Shape 225"/>
          <p:cNvSpPr/>
          <p:nvPr/>
        </p:nvSpPr>
        <p:spPr>
          <a:xfrm>
            <a:off x="14360295" y="10470228"/>
            <a:ext cx="2104652" cy="638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>
            <a:lvl1pPr>
              <a:defRPr b="0">
                <a:solidFill>
                  <a:srgbClr val="FF283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[15 mins] </a:t>
            </a:r>
          </a:p>
        </p:txBody>
      </p:sp>
      <p:sp>
        <p:nvSpPr>
          <p:cNvPr id="226" name="Shape 226"/>
          <p:cNvSpPr/>
          <p:nvPr/>
        </p:nvSpPr>
        <p:spPr>
          <a:xfrm>
            <a:off x="17611233" y="10470228"/>
            <a:ext cx="2104652" cy="638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>
            <a:lvl1pPr>
              <a:defRPr b="0">
                <a:solidFill>
                  <a:srgbClr val="FF283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[10 mins] </a:t>
            </a:r>
          </a:p>
        </p:txBody>
      </p:sp>
      <p:sp>
        <p:nvSpPr>
          <p:cNvPr id="227" name="Shape 227"/>
          <p:cNvSpPr/>
          <p:nvPr/>
        </p:nvSpPr>
        <p:spPr>
          <a:xfrm>
            <a:off x="20785284" y="10470228"/>
            <a:ext cx="2104652" cy="638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>
            <a:lvl1pPr>
              <a:defRPr b="0">
                <a:solidFill>
                  <a:srgbClr val="FF283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[flexible] </a:t>
            </a:r>
          </a:p>
        </p:txBody>
      </p:sp>
      <p:sp>
        <p:nvSpPr>
          <p:cNvPr id="228" name="Shape 228"/>
          <p:cNvSpPr/>
          <p:nvPr/>
        </p:nvSpPr>
        <p:spPr>
          <a:xfrm>
            <a:off x="6842471" y="11114347"/>
            <a:ext cx="3687763" cy="22352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902" y="0"/>
                </a:moveTo>
                <a:lnTo>
                  <a:pt x="8659" y="4150"/>
                </a:lnTo>
                <a:lnTo>
                  <a:pt x="1492" y="4150"/>
                </a:lnTo>
                <a:cubicBezTo>
                  <a:pt x="668" y="4150"/>
                  <a:pt x="0" y="5252"/>
                  <a:pt x="0" y="6612"/>
                </a:cubicBezTo>
                <a:lnTo>
                  <a:pt x="0" y="19138"/>
                </a:lnTo>
                <a:cubicBezTo>
                  <a:pt x="0" y="20498"/>
                  <a:pt x="668" y="21600"/>
                  <a:pt x="1492" y="21600"/>
                </a:cubicBezTo>
                <a:lnTo>
                  <a:pt x="20108" y="21600"/>
                </a:lnTo>
                <a:cubicBezTo>
                  <a:pt x="20932" y="21600"/>
                  <a:pt x="21600" y="20498"/>
                  <a:pt x="21600" y="19138"/>
                </a:cubicBezTo>
                <a:lnTo>
                  <a:pt x="21600" y="6612"/>
                </a:lnTo>
                <a:cubicBezTo>
                  <a:pt x="21600" y="5252"/>
                  <a:pt x="20932" y="4150"/>
                  <a:pt x="20108" y="4150"/>
                </a:cubicBezTo>
                <a:lnTo>
                  <a:pt x="13143" y="4150"/>
                </a:lnTo>
                <a:lnTo>
                  <a:pt x="10902" y="0"/>
                </a:lnTo>
                <a:close/>
              </a:path>
            </a:pathLst>
          </a:custGeom>
          <a:solidFill>
            <a:srgbClr val="EE5150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>
              <a:defRPr sz="3000" b="0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Lorum ipsum dolor sit amet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63271939-ED06-5C46-B8CB-0424D84D8130}"/>
              </a:ext>
            </a:extLst>
          </p:cNvPr>
          <p:cNvGrpSpPr/>
          <p:nvPr/>
        </p:nvGrpSpPr>
        <p:grpSpPr>
          <a:xfrm>
            <a:off x="-62345" y="-313200"/>
            <a:ext cx="24525304" cy="13932489"/>
            <a:chOff x="-62345" y="-313200"/>
            <a:chExt cx="24525304" cy="13932489"/>
          </a:xfrm>
        </p:grpSpPr>
        <p:pic>
          <p:nvPicPr>
            <p:cNvPr id="204" name="Cardsorting.jpg"/>
            <p:cNvPicPr>
              <a:picLocks noChangeAspect="1"/>
            </p:cNvPicPr>
            <p:nvPr/>
          </p:nvPicPr>
          <p:blipFill>
            <a:blip r:embed="rId2"/>
            <a:srcRect t="29770" b="29770"/>
            <a:stretch>
              <a:fillRect/>
            </a:stretch>
          </p:blipFill>
          <p:spPr>
            <a:xfrm>
              <a:off x="1212" y="-9608"/>
              <a:ext cx="19473580" cy="5909701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205" name="Shape 205"/>
            <p:cNvSpPr/>
            <p:nvPr/>
          </p:nvSpPr>
          <p:spPr>
            <a:xfrm rot="16200000">
              <a:off x="14734463" y="1317089"/>
              <a:ext cx="6120259" cy="33603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FFFFFF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206" name="Shape 206"/>
            <p:cNvSpPr/>
            <p:nvPr/>
          </p:nvSpPr>
          <p:spPr>
            <a:xfrm rot="16200000">
              <a:off x="17562253" y="609418"/>
              <a:ext cx="3063687" cy="16821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EE5150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207" name="Shape 207"/>
            <p:cNvSpPr/>
            <p:nvPr/>
          </p:nvSpPr>
          <p:spPr>
            <a:xfrm>
              <a:off x="19899076" y="-60452"/>
              <a:ext cx="4496226" cy="3047293"/>
            </a:xfrm>
            <a:prstGeom prst="rect">
              <a:avLst/>
            </a:prstGeom>
            <a:solidFill>
              <a:srgbClr val="EE5150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208" name="Shape 208"/>
            <p:cNvSpPr/>
            <p:nvPr/>
          </p:nvSpPr>
          <p:spPr>
            <a:xfrm>
              <a:off x="19212262" y="129600"/>
              <a:ext cx="5250697" cy="109220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0" tIns="0" rIns="0" bIns="0" anchor="ctr">
              <a:spAutoFit/>
            </a:bodyPr>
            <a:lstStyle/>
            <a:p>
              <a:pPr lvl="3" algn="l" defTabSz="642937">
                <a:lnSpc>
                  <a:spcPts val="24800"/>
                </a:lnSpc>
                <a:defRPr sz="7000" b="0" spc="-14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r>
                <a:rPr dirty="0"/>
                <a:t>PAGE 34</a:t>
              </a:r>
            </a:p>
          </p:txBody>
        </p:sp>
        <p:sp>
          <p:nvSpPr>
            <p:cNvPr id="209" name="Shape 209"/>
            <p:cNvSpPr/>
            <p:nvPr/>
          </p:nvSpPr>
          <p:spPr>
            <a:xfrm>
              <a:off x="1334644" y="6636377"/>
              <a:ext cx="21354888" cy="261937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71437" tIns="71437" rIns="71437" bIns="71437">
              <a:spAutoFit/>
            </a:bodyPr>
            <a:lstStyle/>
            <a:p>
              <a:pPr algn="l">
                <a:defRPr b="0">
                  <a:latin typeface="Montserrat Medium"/>
                  <a:ea typeface="Montserrat Medium"/>
                  <a:cs typeface="Montserrat Medium"/>
                  <a:sym typeface="Montserrat Medium"/>
                </a:defRPr>
              </a:pPr>
              <a:r>
                <a:t>In this exercise, you will carry out card sorting to inform the redesign of an existing website or mobile app. Use the template on the companion website to create your </a:t>
              </a:r>
            </a:p>
            <a:p>
              <a:pPr algn="l">
                <a:defRPr b="0">
                  <a:latin typeface="Montserrat Medium"/>
                  <a:ea typeface="Montserrat Medium"/>
                  <a:cs typeface="Montserrat Medium"/>
                  <a:sym typeface="Montserrat Medium"/>
                </a:defRPr>
              </a:pPr>
              <a:r>
                <a:t>cards and the provided template (p.169) to take notes. Use an existing website or app, or choose a site map from the resources on the companion website. </a:t>
              </a:r>
            </a:p>
          </p:txBody>
        </p:sp>
        <p:sp>
          <p:nvSpPr>
            <p:cNvPr id="210" name="Shape 210"/>
            <p:cNvSpPr/>
            <p:nvPr/>
          </p:nvSpPr>
          <p:spPr>
            <a:xfrm rot="16200000">
              <a:off x="16480800" y="3733200"/>
              <a:ext cx="2107691" cy="1157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212121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211" name="Shape 211"/>
            <p:cNvSpPr/>
            <p:nvPr/>
          </p:nvSpPr>
          <p:spPr>
            <a:xfrm>
              <a:off x="18112142" y="3266047"/>
              <a:ext cx="6294408" cy="2107692"/>
            </a:xfrm>
            <a:prstGeom prst="rect">
              <a:avLst/>
            </a:prstGeom>
            <a:solidFill>
              <a:srgbClr val="212121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 marR="254000" algn="r">
                <a:defRPr sz="3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endParaRPr/>
            </a:p>
          </p:txBody>
        </p:sp>
        <p:sp>
          <p:nvSpPr>
            <p:cNvPr id="212" name="Shape 212"/>
            <p:cNvSpPr/>
            <p:nvPr/>
          </p:nvSpPr>
          <p:spPr>
            <a:xfrm>
              <a:off x="20542437" y="3539506"/>
              <a:ext cx="3679445" cy="155257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71437" tIns="71437" rIns="71437" bIns="71437" anchor="ctr">
              <a:spAutoFit/>
            </a:bodyPr>
            <a:lstStyle/>
            <a:p>
              <a:pPr marR="254000" algn="r">
                <a:defRPr sz="3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r>
                <a:t>YOU WILL NEED</a:t>
              </a:r>
              <a:br/>
              <a:r>
                <a:rPr>
                  <a:latin typeface="Montserrat Medium"/>
                  <a:ea typeface="Montserrat Medium"/>
                  <a:cs typeface="Montserrat Medium"/>
                  <a:sym typeface="Montserrat Medium"/>
                </a:rPr>
                <a:t>4 people, scissors,</a:t>
              </a:r>
            </a:p>
            <a:p>
              <a:pPr marR="254000" algn="r">
                <a:defRPr sz="3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r>
                <a:rPr>
                  <a:latin typeface="Montserrat Medium"/>
                  <a:ea typeface="Montserrat Medium"/>
                  <a:cs typeface="Montserrat Medium"/>
                  <a:sym typeface="Montserrat Medium"/>
                </a:rPr>
                <a:t>pen</a:t>
              </a:r>
            </a:p>
          </p:txBody>
        </p:sp>
        <p:sp>
          <p:nvSpPr>
            <p:cNvPr id="214" name="Shape 214"/>
            <p:cNvSpPr/>
            <p:nvPr/>
          </p:nvSpPr>
          <p:spPr>
            <a:xfrm>
              <a:off x="2479707" y="9714356"/>
              <a:ext cx="19139561" cy="1"/>
            </a:xfrm>
            <a:prstGeom prst="line">
              <a:avLst/>
            </a:prstGeom>
            <a:ln w="88900">
              <a:solidFill>
                <a:srgbClr val="000000"/>
              </a:solidFill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215" name="Shape 215"/>
            <p:cNvSpPr/>
            <p:nvPr/>
          </p:nvSpPr>
          <p:spPr>
            <a:xfrm>
              <a:off x="1478213" y="9195086"/>
              <a:ext cx="1038542" cy="1038541"/>
            </a:xfrm>
            <a:prstGeom prst="ellipse">
              <a:avLst/>
            </a:prstGeom>
            <a:solidFill>
              <a:srgbClr val="D6D6D6"/>
            </a:solidFill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71437" tIns="71437" rIns="71437" bIns="71437" anchor="ctr"/>
            <a:lstStyle>
              <a:lvl1pPr>
                <a:defRPr sz="4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lvl1pPr>
            </a:lstStyle>
            <a:p>
              <a:r>
                <a:t>1</a:t>
              </a:r>
            </a:p>
          </p:txBody>
        </p:sp>
        <p:sp>
          <p:nvSpPr>
            <p:cNvPr id="216" name="Shape 216"/>
            <p:cNvSpPr/>
            <p:nvPr/>
          </p:nvSpPr>
          <p:spPr>
            <a:xfrm>
              <a:off x="21318340" y="9195086"/>
              <a:ext cx="1038542" cy="1038541"/>
            </a:xfrm>
            <a:prstGeom prst="ellipse">
              <a:avLst/>
            </a:prstGeom>
            <a:solidFill>
              <a:srgbClr val="D6D6D6"/>
            </a:solidFill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71437" tIns="71437" rIns="71437" bIns="71437" anchor="ctr"/>
            <a:lstStyle>
              <a:lvl1pPr>
                <a:defRPr sz="4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lvl1pPr>
            </a:lstStyle>
            <a:p>
              <a:r>
                <a:t>7</a:t>
              </a:r>
            </a:p>
          </p:txBody>
        </p:sp>
        <p:sp>
          <p:nvSpPr>
            <p:cNvPr id="217" name="Shape 217"/>
            <p:cNvSpPr/>
            <p:nvPr/>
          </p:nvSpPr>
          <p:spPr>
            <a:xfrm>
              <a:off x="11530217" y="9195086"/>
              <a:ext cx="1038541" cy="1038541"/>
            </a:xfrm>
            <a:prstGeom prst="ellipse">
              <a:avLst/>
            </a:prstGeom>
            <a:solidFill>
              <a:srgbClr val="D6D6D6"/>
            </a:solidFill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71437" tIns="71437" rIns="71437" bIns="71437" anchor="ctr"/>
            <a:lstStyle>
              <a:lvl1pPr>
                <a:defRPr sz="4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lvl1pPr>
            </a:lstStyle>
            <a:p>
              <a:r>
                <a:t>4</a:t>
              </a:r>
            </a:p>
          </p:txBody>
        </p:sp>
        <p:sp>
          <p:nvSpPr>
            <p:cNvPr id="218" name="Shape 218"/>
            <p:cNvSpPr/>
            <p:nvPr/>
          </p:nvSpPr>
          <p:spPr>
            <a:xfrm>
              <a:off x="4841347" y="9195086"/>
              <a:ext cx="1038542" cy="1038541"/>
            </a:xfrm>
            <a:prstGeom prst="ellipse">
              <a:avLst/>
            </a:prstGeom>
            <a:solidFill>
              <a:srgbClr val="D6D6D6"/>
            </a:solidFill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71437" tIns="71437" rIns="71437" bIns="71437" anchor="ctr"/>
            <a:lstStyle>
              <a:lvl1pPr>
                <a:defRPr sz="4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lvl1pPr>
            </a:lstStyle>
            <a:p>
              <a:r>
                <a:t>2</a:t>
              </a:r>
            </a:p>
          </p:txBody>
        </p:sp>
        <p:sp>
          <p:nvSpPr>
            <p:cNvPr id="219" name="Shape 219"/>
            <p:cNvSpPr/>
            <p:nvPr/>
          </p:nvSpPr>
          <p:spPr>
            <a:xfrm>
              <a:off x="8167082" y="9195086"/>
              <a:ext cx="1038542" cy="1038541"/>
            </a:xfrm>
            <a:prstGeom prst="ellipse">
              <a:avLst/>
            </a:prstGeom>
            <a:solidFill>
              <a:srgbClr val="EE5150"/>
            </a:solidFill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71437" tIns="71437" rIns="71437" bIns="71437" anchor="ctr"/>
            <a:lstStyle>
              <a:lvl1pPr>
                <a:defRPr sz="4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lvl1pPr>
            </a:lstStyle>
            <a:p>
              <a:r>
                <a:t>3</a:t>
              </a:r>
            </a:p>
          </p:txBody>
        </p:sp>
        <p:sp>
          <p:nvSpPr>
            <p:cNvPr id="220" name="Shape 220"/>
            <p:cNvSpPr/>
            <p:nvPr/>
          </p:nvSpPr>
          <p:spPr>
            <a:xfrm>
              <a:off x="14893351" y="9195086"/>
              <a:ext cx="1038541" cy="1038541"/>
            </a:xfrm>
            <a:prstGeom prst="ellipse">
              <a:avLst/>
            </a:prstGeom>
            <a:solidFill>
              <a:srgbClr val="D6D6D6"/>
            </a:solidFill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71437" tIns="71437" rIns="71437" bIns="71437" anchor="ctr"/>
            <a:lstStyle>
              <a:lvl1pPr>
                <a:defRPr sz="4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lvl1pPr>
            </a:lstStyle>
            <a:p>
              <a:r>
                <a:t>5</a:t>
              </a:r>
            </a:p>
          </p:txBody>
        </p:sp>
        <p:sp>
          <p:nvSpPr>
            <p:cNvPr id="221" name="Shape 221"/>
            <p:cNvSpPr/>
            <p:nvPr/>
          </p:nvSpPr>
          <p:spPr>
            <a:xfrm>
              <a:off x="18219086" y="9195086"/>
              <a:ext cx="1038541" cy="1038541"/>
            </a:xfrm>
            <a:prstGeom prst="ellipse">
              <a:avLst/>
            </a:prstGeom>
            <a:solidFill>
              <a:srgbClr val="D6D6D6"/>
            </a:solidFill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71437" tIns="71437" rIns="71437" bIns="71437" anchor="ctr"/>
            <a:lstStyle>
              <a:lvl1pPr>
                <a:defRPr sz="4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lvl1pPr>
            </a:lstStyle>
            <a:p>
              <a:r>
                <a:t>6</a:t>
              </a:r>
            </a:p>
          </p:txBody>
        </p:sp>
        <p:sp>
          <p:nvSpPr>
            <p:cNvPr id="229" name="Shape 229"/>
            <p:cNvSpPr/>
            <p:nvPr/>
          </p:nvSpPr>
          <p:spPr>
            <a:xfrm>
              <a:off x="-62345" y="375290"/>
              <a:ext cx="6443665" cy="2321716"/>
            </a:xfrm>
            <a:prstGeom prst="rect">
              <a:avLst/>
            </a:prstGeom>
            <a:solidFill>
              <a:srgbClr val="EE5150"/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 lvl="3" algn="l" defTabSz="642937">
                <a:lnSpc>
                  <a:spcPts val="27900"/>
                </a:lnSpc>
                <a:defRPr sz="9600">
                  <a:solidFill>
                    <a:srgbClr val="FFFFFF"/>
                  </a:solidFill>
                  <a:latin typeface="Tw Cen MT"/>
                  <a:ea typeface="Tw Cen MT"/>
                  <a:cs typeface="Tw Cen MT"/>
                  <a:sym typeface="Tw Cen MT"/>
                </a:defRPr>
              </a:pPr>
              <a:endParaRPr/>
            </a:p>
          </p:txBody>
        </p:sp>
        <p:sp>
          <p:nvSpPr>
            <p:cNvPr id="230" name="Shape 230"/>
            <p:cNvSpPr/>
            <p:nvPr/>
          </p:nvSpPr>
          <p:spPr>
            <a:xfrm rot="5400000">
              <a:off x="5857032" y="900451"/>
              <a:ext cx="2321716" cy="12713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EE5150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231" name="Shape 231"/>
            <p:cNvSpPr/>
            <p:nvPr/>
          </p:nvSpPr>
          <p:spPr>
            <a:xfrm>
              <a:off x="433202" y="-313200"/>
              <a:ext cx="5860142" cy="232410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0" tIns="0" rIns="0" bIns="0" anchor="ctr">
              <a:spAutoFit/>
            </a:bodyPr>
            <a:lstStyle/>
            <a:p>
              <a:pPr lvl="3" algn="l" defTabSz="642937">
                <a:lnSpc>
                  <a:spcPts val="34400"/>
                </a:lnSpc>
                <a:defRPr sz="15000" b="0" spc="-30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r>
                <a:rPr dirty="0"/>
                <a:t>Card</a:t>
              </a:r>
            </a:p>
          </p:txBody>
        </p:sp>
        <p:sp>
          <p:nvSpPr>
            <p:cNvPr id="232" name="Shape 232"/>
            <p:cNvSpPr/>
            <p:nvPr/>
          </p:nvSpPr>
          <p:spPr>
            <a:xfrm>
              <a:off x="-31030" y="3193646"/>
              <a:ext cx="9263000" cy="2321716"/>
            </a:xfrm>
            <a:prstGeom prst="rect">
              <a:avLst/>
            </a:prstGeom>
            <a:solidFill>
              <a:srgbClr val="EE5150"/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 lvl="3" algn="l" defTabSz="642937">
                <a:lnSpc>
                  <a:spcPts val="27900"/>
                </a:lnSpc>
                <a:defRPr sz="9600">
                  <a:solidFill>
                    <a:srgbClr val="FFFFFF"/>
                  </a:solidFill>
                  <a:latin typeface="Tw Cen MT"/>
                  <a:ea typeface="Tw Cen MT"/>
                  <a:cs typeface="Tw Cen MT"/>
                  <a:sym typeface="Tw Cen MT"/>
                </a:defRPr>
              </a:pPr>
              <a:endParaRPr/>
            </a:p>
          </p:txBody>
        </p:sp>
        <p:sp>
          <p:nvSpPr>
            <p:cNvPr id="233" name="Shape 233"/>
            <p:cNvSpPr/>
            <p:nvPr/>
          </p:nvSpPr>
          <p:spPr>
            <a:xfrm rot="5400000">
              <a:off x="8699918" y="3718807"/>
              <a:ext cx="2321716" cy="12713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EE5150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234" name="Shape 234"/>
            <p:cNvSpPr/>
            <p:nvPr/>
          </p:nvSpPr>
          <p:spPr>
            <a:xfrm>
              <a:off x="464517" y="2329200"/>
              <a:ext cx="8729034" cy="232410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0" tIns="0" rIns="0" bIns="0" anchor="ctr">
              <a:spAutoFit/>
            </a:bodyPr>
            <a:lstStyle/>
            <a:p>
              <a:pPr lvl="3" algn="l" defTabSz="642937">
                <a:lnSpc>
                  <a:spcPts val="34400"/>
                </a:lnSpc>
                <a:defRPr sz="15000" b="0" spc="-30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r>
                <a:rPr dirty="0"/>
                <a:t>Sorting</a:t>
              </a:r>
            </a:p>
          </p:txBody>
        </p:sp>
        <p:sp>
          <p:nvSpPr>
            <p:cNvPr id="235" name="Shape 235"/>
            <p:cNvSpPr/>
            <p:nvPr/>
          </p:nvSpPr>
          <p:spPr>
            <a:xfrm>
              <a:off x="12483350" y="12866813"/>
              <a:ext cx="11695304" cy="75247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71437" tIns="71437" rIns="71437" bIns="71437" anchor="ctr">
              <a:spAutoFit/>
            </a:bodyPr>
            <a:lstStyle/>
            <a:p>
              <a:pPr algn="r">
                <a:defRPr sz="2000" b="0">
                  <a:solidFill>
                    <a:srgbClr val="919191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defRPr>
              </a:pPr>
              <a:r>
                <a:t>Image Attribution:</a:t>
              </a:r>
            </a:p>
            <a:p>
              <a:pPr algn="r">
                <a:defRPr sz="2000" b="0">
                  <a:solidFill>
                    <a:srgbClr val="919191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defRPr>
              </a:pPr>
              <a:r>
                <a:t>Sarah Brooks, CC BY 2.0, https://www.flickr. com/photos/foodclothingshelter/3511435109/ </a:t>
              </a:r>
            </a:p>
          </p:txBody>
        </p:sp>
      </p:grpSp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Shape 246"/>
          <p:cNvSpPr/>
          <p:nvPr/>
        </p:nvSpPr>
        <p:spPr>
          <a:xfrm>
            <a:off x="945158" y="10470228"/>
            <a:ext cx="2104652" cy="638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>
            <a:lvl1pPr>
              <a:defRPr b="0">
                <a:solidFill>
                  <a:srgbClr val="FF283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[2 mins] </a:t>
            </a:r>
          </a:p>
        </p:txBody>
      </p:sp>
      <p:sp>
        <p:nvSpPr>
          <p:cNvPr id="255" name="Shape 255"/>
          <p:cNvSpPr/>
          <p:nvPr/>
        </p:nvSpPr>
        <p:spPr>
          <a:xfrm>
            <a:off x="4308292" y="10470228"/>
            <a:ext cx="2104652" cy="638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>
            <a:lvl1pPr>
              <a:defRPr b="0">
                <a:solidFill>
                  <a:srgbClr val="FF283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[4 mins] </a:t>
            </a:r>
          </a:p>
        </p:txBody>
      </p:sp>
      <p:sp>
        <p:nvSpPr>
          <p:cNvPr id="256" name="Shape 256"/>
          <p:cNvSpPr/>
          <p:nvPr/>
        </p:nvSpPr>
        <p:spPr>
          <a:xfrm>
            <a:off x="7634027" y="10470228"/>
            <a:ext cx="2104652" cy="638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>
            <a:lvl1pPr>
              <a:defRPr b="0">
                <a:solidFill>
                  <a:srgbClr val="FF283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[4 mins] </a:t>
            </a:r>
          </a:p>
        </p:txBody>
      </p:sp>
      <p:sp>
        <p:nvSpPr>
          <p:cNvPr id="257" name="Shape 257"/>
          <p:cNvSpPr/>
          <p:nvPr/>
        </p:nvSpPr>
        <p:spPr>
          <a:xfrm>
            <a:off x="10959762" y="10470228"/>
            <a:ext cx="2104652" cy="638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>
            <a:lvl1pPr>
              <a:defRPr b="0">
                <a:solidFill>
                  <a:srgbClr val="FF283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[5 mins] </a:t>
            </a:r>
          </a:p>
        </p:txBody>
      </p:sp>
      <p:sp>
        <p:nvSpPr>
          <p:cNvPr id="258" name="Shape 258"/>
          <p:cNvSpPr/>
          <p:nvPr/>
        </p:nvSpPr>
        <p:spPr>
          <a:xfrm>
            <a:off x="14360295" y="10470228"/>
            <a:ext cx="2104652" cy="638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>
            <a:lvl1pPr>
              <a:defRPr b="0">
                <a:solidFill>
                  <a:srgbClr val="FF283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[15 mins] </a:t>
            </a:r>
          </a:p>
        </p:txBody>
      </p:sp>
      <p:sp>
        <p:nvSpPr>
          <p:cNvPr id="259" name="Shape 259"/>
          <p:cNvSpPr/>
          <p:nvPr/>
        </p:nvSpPr>
        <p:spPr>
          <a:xfrm>
            <a:off x="17611233" y="10470228"/>
            <a:ext cx="2104652" cy="638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>
            <a:lvl1pPr>
              <a:defRPr b="0">
                <a:solidFill>
                  <a:srgbClr val="FF283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[10 mins] </a:t>
            </a:r>
          </a:p>
        </p:txBody>
      </p:sp>
      <p:sp>
        <p:nvSpPr>
          <p:cNvPr id="260" name="Shape 260"/>
          <p:cNvSpPr/>
          <p:nvPr/>
        </p:nvSpPr>
        <p:spPr>
          <a:xfrm>
            <a:off x="20785284" y="10470228"/>
            <a:ext cx="2104652" cy="638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>
            <a:lvl1pPr>
              <a:defRPr b="0">
                <a:solidFill>
                  <a:srgbClr val="FF283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[flexible] 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9585D9B-4C87-3F4D-A0D5-D79231F7E897}"/>
              </a:ext>
            </a:extLst>
          </p:cNvPr>
          <p:cNvGrpSpPr/>
          <p:nvPr/>
        </p:nvGrpSpPr>
        <p:grpSpPr>
          <a:xfrm>
            <a:off x="-62345" y="-313200"/>
            <a:ext cx="24525304" cy="13932489"/>
            <a:chOff x="-62345" y="-313200"/>
            <a:chExt cx="24525304" cy="13932489"/>
          </a:xfrm>
        </p:grpSpPr>
        <p:pic>
          <p:nvPicPr>
            <p:cNvPr id="237" name="Cardsorting.jpg"/>
            <p:cNvPicPr>
              <a:picLocks noChangeAspect="1"/>
            </p:cNvPicPr>
            <p:nvPr/>
          </p:nvPicPr>
          <p:blipFill>
            <a:blip r:embed="rId2"/>
            <a:srcRect t="29770" b="29770"/>
            <a:stretch>
              <a:fillRect/>
            </a:stretch>
          </p:blipFill>
          <p:spPr>
            <a:xfrm>
              <a:off x="1212" y="-9608"/>
              <a:ext cx="19473580" cy="5909701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238" name="Shape 238"/>
            <p:cNvSpPr/>
            <p:nvPr/>
          </p:nvSpPr>
          <p:spPr>
            <a:xfrm rot="16200000">
              <a:off x="14734463" y="1317089"/>
              <a:ext cx="6120259" cy="33603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FFFFFF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239" name="Shape 239"/>
            <p:cNvSpPr/>
            <p:nvPr/>
          </p:nvSpPr>
          <p:spPr>
            <a:xfrm rot="16200000">
              <a:off x="17562253" y="609418"/>
              <a:ext cx="3063687" cy="16821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EE5150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240" name="Shape 240"/>
            <p:cNvSpPr/>
            <p:nvPr/>
          </p:nvSpPr>
          <p:spPr>
            <a:xfrm>
              <a:off x="19899076" y="-60452"/>
              <a:ext cx="4496226" cy="3047293"/>
            </a:xfrm>
            <a:prstGeom prst="rect">
              <a:avLst/>
            </a:prstGeom>
            <a:solidFill>
              <a:srgbClr val="EE5150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241" name="Shape 241"/>
            <p:cNvSpPr/>
            <p:nvPr/>
          </p:nvSpPr>
          <p:spPr>
            <a:xfrm>
              <a:off x="19212262" y="129600"/>
              <a:ext cx="5250697" cy="109220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0" tIns="0" rIns="0" bIns="0" anchor="ctr">
              <a:spAutoFit/>
            </a:bodyPr>
            <a:lstStyle/>
            <a:p>
              <a:pPr lvl="3" algn="l" defTabSz="642937">
                <a:lnSpc>
                  <a:spcPts val="24800"/>
                </a:lnSpc>
                <a:defRPr sz="7000" b="0" spc="-14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r>
                <a:rPr dirty="0"/>
                <a:t>PAGE 34</a:t>
              </a:r>
            </a:p>
          </p:txBody>
        </p:sp>
        <p:sp>
          <p:nvSpPr>
            <p:cNvPr id="242" name="Shape 242"/>
            <p:cNvSpPr/>
            <p:nvPr/>
          </p:nvSpPr>
          <p:spPr>
            <a:xfrm>
              <a:off x="1334644" y="6636377"/>
              <a:ext cx="21354888" cy="261937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71437" tIns="71437" rIns="71437" bIns="71437">
              <a:spAutoFit/>
            </a:bodyPr>
            <a:lstStyle/>
            <a:p>
              <a:pPr algn="l">
                <a:defRPr b="0">
                  <a:latin typeface="Montserrat Medium"/>
                  <a:ea typeface="Montserrat Medium"/>
                  <a:cs typeface="Montserrat Medium"/>
                  <a:sym typeface="Montserrat Medium"/>
                </a:defRPr>
              </a:pPr>
              <a:r>
                <a:t>In this exercise, you will carry out card sorting to inform the redesign of an existing website or mobile app. Use the template on the companion website to create your </a:t>
              </a:r>
            </a:p>
            <a:p>
              <a:pPr algn="l">
                <a:defRPr b="0">
                  <a:latin typeface="Montserrat Medium"/>
                  <a:ea typeface="Montserrat Medium"/>
                  <a:cs typeface="Montserrat Medium"/>
                  <a:sym typeface="Montserrat Medium"/>
                </a:defRPr>
              </a:pPr>
              <a:r>
                <a:t>cards and the provided template (p.169) to take notes. Use an existing website or app, or choose a site map from the resources on the companion website. </a:t>
              </a:r>
            </a:p>
          </p:txBody>
        </p:sp>
        <p:sp>
          <p:nvSpPr>
            <p:cNvPr id="243" name="Shape 243"/>
            <p:cNvSpPr/>
            <p:nvPr/>
          </p:nvSpPr>
          <p:spPr>
            <a:xfrm rot="16200000">
              <a:off x="16480800" y="3733200"/>
              <a:ext cx="2107691" cy="1157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212121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244" name="Shape 244"/>
            <p:cNvSpPr/>
            <p:nvPr/>
          </p:nvSpPr>
          <p:spPr>
            <a:xfrm>
              <a:off x="18112142" y="3266047"/>
              <a:ext cx="6294408" cy="2107692"/>
            </a:xfrm>
            <a:prstGeom prst="rect">
              <a:avLst/>
            </a:prstGeom>
            <a:solidFill>
              <a:srgbClr val="212121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 marR="254000" algn="r">
                <a:defRPr sz="3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endParaRPr/>
            </a:p>
          </p:txBody>
        </p:sp>
        <p:sp>
          <p:nvSpPr>
            <p:cNvPr id="245" name="Shape 245"/>
            <p:cNvSpPr/>
            <p:nvPr/>
          </p:nvSpPr>
          <p:spPr>
            <a:xfrm>
              <a:off x="20542437" y="3539506"/>
              <a:ext cx="3679445" cy="155257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71437" tIns="71437" rIns="71437" bIns="71437" anchor="ctr">
              <a:spAutoFit/>
            </a:bodyPr>
            <a:lstStyle/>
            <a:p>
              <a:pPr marR="254000" algn="r">
                <a:defRPr sz="3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r>
                <a:t>YOU WILL NEED</a:t>
              </a:r>
              <a:br/>
              <a:r>
                <a:rPr>
                  <a:latin typeface="Montserrat Medium"/>
                  <a:ea typeface="Montserrat Medium"/>
                  <a:cs typeface="Montserrat Medium"/>
                  <a:sym typeface="Montserrat Medium"/>
                </a:rPr>
                <a:t>4 people, scissors,</a:t>
              </a:r>
            </a:p>
            <a:p>
              <a:pPr marR="254000" algn="r">
                <a:defRPr sz="3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r>
                <a:rPr>
                  <a:latin typeface="Montserrat Medium"/>
                  <a:ea typeface="Montserrat Medium"/>
                  <a:cs typeface="Montserrat Medium"/>
                  <a:sym typeface="Montserrat Medium"/>
                </a:rPr>
                <a:t>pen</a:t>
              </a:r>
            </a:p>
          </p:txBody>
        </p:sp>
        <p:sp>
          <p:nvSpPr>
            <p:cNvPr id="247" name="Shape 247"/>
            <p:cNvSpPr/>
            <p:nvPr/>
          </p:nvSpPr>
          <p:spPr>
            <a:xfrm>
              <a:off x="2479707" y="9714356"/>
              <a:ext cx="19139561" cy="1"/>
            </a:xfrm>
            <a:prstGeom prst="line">
              <a:avLst/>
            </a:prstGeom>
            <a:ln w="88900">
              <a:solidFill>
                <a:srgbClr val="000000"/>
              </a:solidFill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248" name="Shape 248"/>
            <p:cNvSpPr/>
            <p:nvPr/>
          </p:nvSpPr>
          <p:spPr>
            <a:xfrm>
              <a:off x="1478213" y="9195086"/>
              <a:ext cx="1038542" cy="1038541"/>
            </a:xfrm>
            <a:prstGeom prst="ellipse">
              <a:avLst/>
            </a:prstGeom>
            <a:solidFill>
              <a:srgbClr val="D6D6D6"/>
            </a:solidFill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71437" tIns="71437" rIns="71437" bIns="71437" anchor="ctr"/>
            <a:lstStyle>
              <a:lvl1pPr>
                <a:defRPr sz="4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lvl1pPr>
            </a:lstStyle>
            <a:p>
              <a:r>
                <a:t>1</a:t>
              </a:r>
            </a:p>
          </p:txBody>
        </p:sp>
        <p:sp>
          <p:nvSpPr>
            <p:cNvPr id="249" name="Shape 249"/>
            <p:cNvSpPr/>
            <p:nvPr/>
          </p:nvSpPr>
          <p:spPr>
            <a:xfrm>
              <a:off x="21318340" y="9195086"/>
              <a:ext cx="1038542" cy="1038541"/>
            </a:xfrm>
            <a:prstGeom prst="ellipse">
              <a:avLst/>
            </a:prstGeom>
            <a:solidFill>
              <a:srgbClr val="D6D6D6"/>
            </a:solidFill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71437" tIns="71437" rIns="71437" bIns="71437" anchor="ctr"/>
            <a:lstStyle>
              <a:lvl1pPr>
                <a:defRPr sz="4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lvl1pPr>
            </a:lstStyle>
            <a:p>
              <a:r>
                <a:t>7</a:t>
              </a:r>
            </a:p>
          </p:txBody>
        </p:sp>
        <p:sp>
          <p:nvSpPr>
            <p:cNvPr id="250" name="Shape 250"/>
            <p:cNvSpPr/>
            <p:nvPr/>
          </p:nvSpPr>
          <p:spPr>
            <a:xfrm>
              <a:off x="11530217" y="9195086"/>
              <a:ext cx="1038541" cy="1038541"/>
            </a:xfrm>
            <a:prstGeom prst="ellipse">
              <a:avLst/>
            </a:prstGeom>
            <a:solidFill>
              <a:srgbClr val="EE5150"/>
            </a:solidFill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71437" tIns="71437" rIns="71437" bIns="71437" anchor="ctr"/>
            <a:lstStyle>
              <a:lvl1pPr>
                <a:defRPr sz="4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lvl1pPr>
            </a:lstStyle>
            <a:p>
              <a:r>
                <a:t>4</a:t>
              </a:r>
            </a:p>
          </p:txBody>
        </p:sp>
        <p:sp>
          <p:nvSpPr>
            <p:cNvPr id="251" name="Shape 251"/>
            <p:cNvSpPr/>
            <p:nvPr/>
          </p:nvSpPr>
          <p:spPr>
            <a:xfrm>
              <a:off x="4841347" y="9195086"/>
              <a:ext cx="1038542" cy="1038541"/>
            </a:xfrm>
            <a:prstGeom prst="ellipse">
              <a:avLst/>
            </a:prstGeom>
            <a:solidFill>
              <a:srgbClr val="D6D6D6"/>
            </a:solidFill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71437" tIns="71437" rIns="71437" bIns="71437" anchor="ctr"/>
            <a:lstStyle>
              <a:lvl1pPr>
                <a:defRPr sz="4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lvl1pPr>
            </a:lstStyle>
            <a:p>
              <a:r>
                <a:t>2</a:t>
              </a:r>
            </a:p>
          </p:txBody>
        </p:sp>
        <p:sp>
          <p:nvSpPr>
            <p:cNvPr id="252" name="Shape 252"/>
            <p:cNvSpPr/>
            <p:nvPr/>
          </p:nvSpPr>
          <p:spPr>
            <a:xfrm>
              <a:off x="8167082" y="9195086"/>
              <a:ext cx="1038542" cy="1038541"/>
            </a:xfrm>
            <a:prstGeom prst="ellipse">
              <a:avLst/>
            </a:prstGeom>
            <a:solidFill>
              <a:srgbClr val="D6D6D6"/>
            </a:solidFill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71437" tIns="71437" rIns="71437" bIns="71437" anchor="ctr"/>
            <a:lstStyle>
              <a:lvl1pPr>
                <a:defRPr sz="4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lvl1pPr>
            </a:lstStyle>
            <a:p>
              <a:r>
                <a:t>3</a:t>
              </a:r>
            </a:p>
          </p:txBody>
        </p:sp>
        <p:sp>
          <p:nvSpPr>
            <p:cNvPr id="253" name="Shape 253"/>
            <p:cNvSpPr/>
            <p:nvPr/>
          </p:nvSpPr>
          <p:spPr>
            <a:xfrm>
              <a:off x="14893351" y="9195086"/>
              <a:ext cx="1038541" cy="1038541"/>
            </a:xfrm>
            <a:prstGeom prst="ellipse">
              <a:avLst/>
            </a:prstGeom>
            <a:solidFill>
              <a:srgbClr val="D6D6D6"/>
            </a:solidFill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71437" tIns="71437" rIns="71437" bIns="71437" anchor="ctr"/>
            <a:lstStyle>
              <a:lvl1pPr>
                <a:defRPr sz="4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lvl1pPr>
            </a:lstStyle>
            <a:p>
              <a:r>
                <a:t>5</a:t>
              </a:r>
            </a:p>
          </p:txBody>
        </p:sp>
        <p:sp>
          <p:nvSpPr>
            <p:cNvPr id="254" name="Shape 254"/>
            <p:cNvSpPr/>
            <p:nvPr/>
          </p:nvSpPr>
          <p:spPr>
            <a:xfrm>
              <a:off x="18219086" y="9195086"/>
              <a:ext cx="1038541" cy="1038541"/>
            </a:xfrm>
            <a:prstGeom prst="ellipse">
              <a:avLst/>
            </a:prstGeom>
            <a:solidFill>
              <a:srgbClr val="D6D6D6"/>
            </a:solidFill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71437" tIns="71437" rIns="71437" bIns="71437" anchor="ctr"/>
            <a:lstStyle>
              <a:lvl1pPr>
                <a:defRPr sz="4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lvl1pPr>
            </a:lstStyle>
            <a:p>
              <a:r>
                <a:t>6</a:t>
              </a:r>
            </a:p>
          </p:txBody>
        </p:sp>
        <p:sp>
          <p:nvSpPr>
            <p:cNvPr id="262" name="Shape 262"/>
            <p:cNvSpPr/>
            <p:nvPr/>
          </p:nvSpPr>
          <p:spPr>
            <a:xfrm>
              <a:off x="-62345" y="375290"/>
              <a:ext cx="6443665" cy="2321716"/>
            </a:xfrm>
            <a:prstGeom prst="rect">
              <a:avLst/>
            </a:prstGeom>
            <a:solidFill>
              <a:srgbClr val="EE5150"/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 lvl="3" algn="l" defTabSz="642937">
                <a:lnSpc>
                  <a:spcPts val="27900"/>
                </a:lnSpc>
                <a:defRPr sz="9600">
                  <a:solidFill>
                    <a:srgbClr val="FFFFFF"/>
                  </a:solidFill>
                  <a:latin typeface="Tw Cen MT"/>
                  <a:ea typeface="Tw Cen MT"/>
                  <a:cs typeface="Tw Cen MT"/>
                  <a:sym typeface="Tw Cen MT"/>
                </a:defRPr>
              </a:pPr>
              <a:endParaRPr/>
            </a:p>
          </p:txBody>
        </p:sp>
        <p:sp>
          <p:nvSpPr>
            <p:cNvPr id="263" name="Shape 263"/>
            <p:cNvSpPr/>
            <p:nvPr/>
          </p:nvSpPr>
          <p:spPr>
            <a:xfrm rot="5400000">
              <a:off x="5857032" y="900451"/>
              <a:ext cx="2321716" cy="12713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EE5150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264" name="Shape 264"/>
            <p:cNvSpPr/>
            <p:nvPr/>
          </p:nvSpPr>
          <p:spPr>
            <a:xfrm>
              <a:off x="433202" y="-313200"/>
              <a:ext cx="5860142" cy="232410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0" tIns="0" rIns="0" bIns="0" anchor="ctr">
              <a:spAutoFit/>
            </a:bodyPr>
            <a:lstStyle/>
            <a:p>
              <a:pPr lvl="3" algn="l" defTabSz="642937">
                <a:lnSpc>
                  <a:spcPts val="34400"/>
                </a:lnSpc>
                <a:defRPr sz="15000" b="0" spc="-30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r>
                <a:rPr dirty="0"/>
                <a:t>Card</a:t>
              </a:r>
            </a:p>
          </p:txBody>
        </p:sp>
        <p:sp>
          <p:nvSpPr>
            <p:cNvPr id="265" name="Shape 265"/>
            <p:cNvSpPr/>
            <p:nvPr/>
          </p:nvSpPr>
          <p:spPr>
            <a:xfrm>
              <a:off x="-31030" y="3193646"/>
              <a:ext cx="9263000" cy="2321716"/>
            </a:xfrm>
            <a:prstGeom prst="rect">
              <a:avLst/>
            </a:prstGeom>
            <a:solidFill>
              <a:srgbClr val="EE5150"/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 lvl="3" algn="l" defTabSz="642937">
                <a:lnSpc>
                  <a:spcPts val="27900"/>
                </a:lnSpc>
                <a:defRPr sz="9600">
                  <a:solidFill>
                    <a:srgbClr val="FFFFFF"/>
                  </a:solidFill>
                  <a:latin typeface="Tw Cen MT"/>
                  <a:ea typeface="Tw Cen MT"/>
                  <a:cs typeface="Tw Cen MT"/>
                  <a:sym typeface="Tw Cen MT"/>
                </a:defRPr>
              </a:pPr>
              <a:endParaRPr/>
            </a:p>
          </p:txBody>
        </p:sp>
        <p:sp>
          <p:nvSpPr>
            <p:cNvPr id="266" name="Shape 266"/>
            <p:cNvSpPr/>
            <p:nvPr/>
          </p:nvSpPr>
          <p:spPr>
            <a:xfrm rot="5400000">
              <a:off x="8699918" y="3718807"/>
              <a:ext cx="2321716" cy="12713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EE5150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267" name="Shape 267"/>
            <p:cNvSpPr/>
            <p:nvPr/>
          </p:nvSpPr>
          <p:spPr>
            <a:xfrm>
              <a:off x="464517" y="2329200"/>
              <a:ext cx="8729034" cy="232410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0" tIns="0" rIns="0" bIns="0" anchor="ctr">
              <a:spAutoFit/>
            </a:bodyPr>
            <a:lstStyle/>
            <a:p>
              <a:pPr lvl="3" algn="l" defTabSz="642937">
                <a:lnSpc>
                  <a:spcPts val="34400"/>
                </a:lnSpc>
                <a:defRPr sz="15000" b="0" spc="-30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r>
                <a:rPr dirty="0"/>
                <a:t>Sorting</a:t>
              </a:r>
            </a:p>
          </p:txBody>
        </p:sp>
        <p:sp>
          <p:nvSpPr>
            <p:cNvPr id="268" name="Shape 268"/>
            <p:cNvSpPr/>
            <p:nvPr/>
          </p:nvSpPr>
          <p:spPr>
            <a:xfrm>
              <a:off x="12483350" y="12866813"/>
              <a:ext cx="11695304" cy="75247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71437" tIns="71437" rIns="71437" bIns="71437" anchor="ctr">
              <a:spAutoFit/>
            </a:bodyPr>
            <a:lstStyle/>
            <a:p>
              <a:pPr algn="r">
                <a:defRPr sz="2000" b="0">
                  <a:solidFill>
                    <a:srgbClr val="919191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defRPr>
              </a:pPr>
              <a:r>
                <a:t>Image Attribution:</a:t>
              </a:r>
            </a:p>
            <a:p>
              <a:pPr algn="r">
                <a:defRPr sz="2000" b="0">
                  <a:solidFill>
                    <a:srgbClr val="919191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defRPr>
              </a:pPr>
              <a:r>
                <a:t>Sarah Brooks, CC BY 2.0, https://www.flickr. com/photos/foodclothingshelter/3511435109/ </a:t>
              </a:r>
            </a:p>
          </p:txBody>
        </p:sp>
      </p:grpSp>
      <p:sp>
        <p:nvSpPr>
          <p:cNvPr id="261" name="Shape 261"/>
          <p:cNvSpPr/>
          <p:nvPr/>
        </p:nvSpPr>
        <p:spPr>
          <a:xfrm>
            <a:off x="10205606" y="11114347"/>
            <a:ext cx="3687764" cy="22352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902" y="0"/>
                </a:moveTo>
                <a:lnTo>
                  <a:pt x="8659" y="4150"/>
                </a:lnTo>
                <a:lnTo>
                  <a:pt x="1492" y="4150"/>
                </a:lnTo>
                <a:cubicBezTo>
                  <a:pt x="668" y="4150"/>
                  <a:pt x="0" y="5252"/>
                  <a:pt x="0" y="6612"/>
                </a:cubicBezTo>
                <a:lnTo>
                  <a:pt x="0" y="19138"/>
                </a:lnTo>
                <a:cubicBezTo>
                  <a:pt x="0" y="20498"/>
                  <a:pt x="668" y="21600"/>
                  <a:pt x="1492" y="21600"/>
                </a:cubicBezTo>
                <a:lnTo>
                  <a:pt x="20108" y="21600"/>
                </a:lnTo>
                <a:cubicBezTo>
                  <a:pt x="20932" y="21600"/>
                  <a:pt x="21600" y="20498"/>
                  <a:pt x="21600" y="19138"/>
                </a:cubicBezTo>
                <a:lnTo>
                  <a:pt x="21600" y="6612"/>
                </a:lnTo>
                <a:cubicBezTo>
                  <a:pt x="21600" y="5252"/>
                  <a:pt x="20932" y="4150"/>
                  <a:pt x="20108" y="4150"/>
                </a:cubicBezTo>
                <a:lnTo>
                  <a:pt x="13143" y="4150"/>
                </a:lnTo>
                <a:lnTo>
                  <a:pt x="10902" y="0"/>
                </a:lnTo>
                <a:close/>
              </a:path>
            </a:pathLst>
          </a:custGeom>
          <a:solidFill>
            <a:srgbClr val="EE5150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>
              <a:defRPr sz="3000" b="0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Lorum ipsum dolor sit amet</a:t>
            </a:r>
          </a:p>
        </p:txBody>
      </p:sp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/>
          <p:nvPr/>
        </p:nvSpPr>
        <p:spPr>
          <a:xfrm>
            <a:off x="945158" y="10470228"/>
            <a:ext cx="2104652" cy="638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>
            <a:lvl1pPr>
              <a:defRPr b="0">
                <a:solidFill>
                  <a:srgbClr val="FF283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[2 mins] </a:t>
            </a:r>
          </a:p>
        </p:txBody>
      </p:sp>
      <p:sp>
        <p:nvSpPr>
          <p:cNvPr id="288" name="Shape 288"/>
          <p:cNvSpPr/>
          <p:nvPr/>
        </p:nvSpPr>
        <p:spPr>
          <a:xfrm>
            <a:off x="4308292" y="10470228"/>
            <a:ext cx="2104652" cy="638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>
            <a:lvl1pPr>
              <a:defRPr b="0">
                <a:solidFill>
                  <a:srgbClr val="FF283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[4 mins] </a:t>
            </a:r>
          </a:p>
        </p:txBody>
      </p:sp>
      <p:sp>
        <p:nvSpPr>
          <p:cNvPr id="289" name="Shape 289"/>
          <p:cNvSpPr/>
          <p:nvPr/>
        </p:nvSpPr>
        <p:spPr>
          <a:xfrm>
            <a:off x="7634027" y="10470228"/>
            <a:ext cx="2104652" cy="638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>
            <a:lvl1pPr>
              <a:defRPr b="0">
                <a:solidFill>
                  <a:srgbClr val="FF283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[4 mins] </a:t>
            </a:r>
          </a:p>
        </p:txBody>
      </p:sp>
      <p:sp>
        <p:nvSpPr>
          <p:cNvPr id="290" name="Shape 290"/>
          <p:cNvSpPr/>
          <p:nvPr/>
        </p:nvSpPr>
        <p:spPr>
          <a:xfrm>
            <a:off x="10959762" y="10470228"/>
            <a:ext cx="2104652" cy="638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>
            <a:lvl1pPr>
              <a:defRPr b="0">
                <a:solidFill>
                  <a:srgbClr val="FF283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[5 mins] </a:t>
            </a:r>
          </a:p>
        </p:txBody>
      </p:sp>
      <p:sp>
        <p:nvSpPr>
          <p:cNvPr id="291" name="Shape 291"/>
          <p:cNvSpPr/>
          <p:nvPr/>
        </p:nvSpPr>
        <p:spPr>
          <a:xfrm>
            <a:off x="14360295" y="10470228"/>
            <a:ext cx="2104652" cy="638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>
            <a:lvl1pPr>
              <a:defRPr b="0">
                <a:solidFill>
                  <a:srgbClr val="FF283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[15 mins] </a:t>
            </a:r>
          </a:p>
        </p:txBody>
      </p:sp>
      <p:sp>
        <p:nvSpPr>
          <p:cNvPr id="292" name="Shape 292"/>
          <p:cNvSpPr/>
          <p:nvPr/>
        </p:nvSpPr>
        <p:spPr>
          <a:xfrm>
            <a:off x="17611233" y="10470228"/>
            <a:ext cx="2104652" cy="638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>
            <a:lvl1pPr>
              <a:defRPr b="0">
                <a:solidFill>
                  <a:srgbClr val="FF283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[10 mins] </a:t>
            </a:r>
          </a:p>
        </p:txBody>
      </p:sp>
      <p:sp>
        <p:nvSpPr>
          <p:cNvPr id="293" name="Shape 293"/>
          <p:cNvSpPr/>
          <p:nvPr/>
        </p:nvSpPr>
        <p:spPr>
          <a:xfrm>
            <a:off x="20785284" y="10470228"/>
            <a:ext cx="2104652" cy="638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>
            <a:lvl1pPr>
              <a:defRPr b="0">
                <a:solidFill>
                  <a:srgbClr val="FF283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[flexible] 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4457F96B-6CDC-DB45-9BEF-AC9887764174}"/>
              </a:ext>
            </a:extLst>
          </p:cNvPr>
          <p:cNvGrpSpPr/>
          <p:nvPr/>
        </p:nvGrpSpPr>
        <p:grpSpPr>
          <a:xfrm>
            <a:off x="-62345" y="-313200"/>
            <a:ext cx="24526242" cy="13932489"/>
            <a:chOff x="-62345" y="-313200"/>
            <a:chExt cx="24526242" cy="13932489"/>
          </a:xfrm>
        </p:grpSpPr>
        <p:pic>
          <p:nvPicPr>
            <p:cNvPr id="270" name="Cardsorting.jpg"/>
            <p:cNvPicPr>
              <a:picLocks noChangeAspect="1"/>
            </p:cNvPicPr>
            <p:nvPr/>
          </p:nvPicPr>
          <p:blipFill>
            <a:blip r:embed="rId2"/>
            <a:srcRect t="29770" b="29770"/>
            <a:stretch>
              <a:fillRect/>
            </a:stretch>
          </p:blipFill>
          <p:spPr>
            <a:xfrm>
              <a:off x="1212" y="-9608"/>
              <a:ext cx="19473580" cy="5909701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271" name="Shape 271"/>
            <p:cNvSpPr/>
            <p:nvPr/>
          </p:nvSpPr>
          <p:spPr>
            <a:xfrm rot="16200000">
              <a:off x="14734463" y="1317089"/>
              <a:ext cx="6120259" cy="33603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FFFFFF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272" name="Shape 272"/>
            <p:cNvSpPr/>
            <p:nvPr/>
          </p:nvSpPr>
          <p:spPr>
            <a:xfrm rot="16200000">
              <a:off x="17562253" y="609418"/>
              <a:ext cx="3063687" cy="16821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EE5150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273" name="Shape 273"/>
            <p:cNvSpPr/>
            <p:nvPr/>
          </p:nvSpPr>
          <p:spPr>
            <a:xfrm>
              <a:off x="19899076" y="-60452"/>
              <a:ext cx="4496226" cy="3047293"/>
            </a:xfrm>
            <a:prstGeom prst="rect">
              <a:avLst/>
            </a:prstGeom>
            <a:solidFill>
              <a:srgbClr val="EE5150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274" name="Shape 274"/>
            <p:cNvSpPr/>
            <p:nvPr/>
          </p:nvSpPr>
          <p:spPr>
            <a:xfrm>
              <a:off x="19213200" y="129600"/>
              <a:ext cx="5250697" cy="109220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0" tIns="0" rIns="0" bIns="0" anchor="ctr">
              <a:spAutoFit/>
            </a:bodyPr>
            <a:lstStyle/>
            <a:p>
              <a:pPr lvl="3" algn="l" defTabSz="642937">
                <a:lnSpc>
                  <a:spcPts val="24800"/>
                </a:lnSpc>
                <a:defRPr sz="7000" b="0" spc="-14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r>
                <a:rPr dirty="0"/>
                <a:t>PAGE 34</a:t>
              </a:r>
            </a:p>
          </p:txBody>
        </p:sp>
        <p:sp>
          <p:nvSpPr>
            <p:cNvPr id="275" name="Shape 275"/>
            <p:cNvSpPr/>
            <p:nvPr/>
          </p:nvSpPr>
          <p:spPr>
            <a:xfrm>
              <a:off x="1334644" y="6636377"/>
              <a:ext cx="21354888" cy="261937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71437" tIns="71437" rIns="71437" bIns="71437">
              <a:spAutoFit/>
            </a:bodyPr>
            <a:lstStyle/>
            <a:p>
              <a:pPr algn="l">
                <a:defRPr b="0">
                  <a:latin typeface="Montserrat Medium"/>
                  <a:ea typeface="Montserrat Medium"/>
                  <a:cs typeface="Montserrat Medium"/>
                  <a:sym typeface="Montserrat Medium"/>
                </a:defRPr>
              </a:pPr>
              <a:r>
                <a:t>In this exercise, you will carry out card sorting to inform the redesign of an existing website or mobile app. Use the template on the companion website to create your </a:t>
              </a:r>
            </a:p>
            <a:p>
              <a:pPr algn="l">
                <a:defRPr b="0">
                  <a:latin typeface="Montserrat Medium"/>
                  <a:ea typeface="Montserrat Medium"/>
                  <a:cs typeface="Montserrat Medium"/>
                  <a:sym typeface="Montserrat Medium"/>
                </a:defRPr>
              </a:pPr>
              <a:r>
                <a:t>cards and the provided template (p.169) to take notes. Use an existing website or app, or choose a site map from the resources on the companion website. </a:t>
              </a:r>
            </a:p>
          </p:txBody>
        </p:sp>
        <p:sp>
          <p:nvSpPr>
            <p:cNvPr id="276" name="Shape 276"/>
            <p:cNvSpPr/>
            <p:nvPr/>
          </p:nvSpPr>
          <p:spPr>
            <a:xfrm rot="16200000">
              <a:off x="16480800" y="3733200"/>
              <a:ext cx="2107691" cy="1157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212121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277" name="Shape 277"/>
            <p:cNvSpPr/>
            <p:nvPr/>
          </p:nvSpPr>
          <p:spPr>
            <a:xfrm>
              <a:off x="18112142" y="3266047"/>
              <a:ext cx="6294408" cy="2107692"/>
            </a:xfrm>
            <a:prstGeom prst="rect">
              <a:avLst/>
            </a:prstGeom>
            <a:solidFill>
              <a:srgbClr val="212121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 marR="254000" algn="r">
                <a:defRPr sz="3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endParaRPr/>
            </a:p>
          </p:txBody>
        </p:sp>
        <p:sp>
          <p:nvSpPr>
            <p:cNvPr id="278" name="Shape 278"/>
            <p:cNvSpPr/>
            <p:nvPr/>
          </p:nvSpPr>
          <p:spPr>
            <a:xfrm>
              <a:off x="20542437" y="3539506"/>
              <a:ext cx="3679445" cy="155257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71437" tIns="71437" rIns="71437" bIns="71437" anchor="ctr">
              <a:spAutoFit/>
            </a:bodyPr>
            <a:lstStyle/>
            <a:p>
              <a:pPr marR="254000" algn="r">
                <a:defRPr sz="3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r>
                <a:t>YOU WILL NEED</a:t>
              </a:r>
              <a:br/>
              <a:r>
                <a:rPr>
                  <a:latin typeface="Montserrat Medium"/>
                  <a:ea typeface="Montserrat Medium"/>
                  <a:cs typeface="Montserrat Medium"/>
                  <a:sym typeface="Montserrat Medium"/>
                </a:rPr>
                <a:t>4 people, scissors,</a:t>
              </a:r>
            </a:p>
            <a:p>
              <a:pPr marR="254000" algn="r">
                <a:defRPr sz="3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r>
                <a:rPr>
                  <a:latin typeface="Montserrat Medium"/>
                  <a:ea typeface="Montserrat Medium"/>
                  <a:cs typeface="Montserrat Medium"/>
                  <a:sym typeface="Montserrat Medium"/>
                </a:rPr>
                <a:t>pen</a:t>
              </a:r>
            </a:p>
          </p:txBody>
        </p:sp>
        <p:sp>
          <p:nvSpPr>
            <p:cNvPr id="280" name="Shape 280"/>
            <p:cNvSpPr/>
            <p:nvPr/>
          </p:nvSpPr>
          <p:spPr>
            <a:xfrm>
              <a:off x="2479707" y="9714356"/>
              <a:ext cx="19139561" cy="1"/>
            </a:xfrm>
            <a:prstGeom prst="line">
              <a:avLst/>
            </a:prstGeom>
            <a:ln w="88900">
              <a:solidFill>
                <a:srgbClr val="000000"/>
              </a:solidFill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281" name="Shape 281"/>
            <p:cNvSpPr/>
            <p:nvPr/>
          </p:nvSpPr>
          <p:spPr>
            <a:xfrm>
              <a:off x="1478213" y="9195086"/>
              <a:ext cx="1038542" cy="1038541"/>
            </a:xfrm>
            <a:prstGeom prst="ellipse">
              <a:avLst/>
            </a:prstGeom>
            <a:solidFill>
              <a:srgbClr val="D6D6D6"/>
            </a:solidFill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71437" tIns="71437" rIns="71437" bIns="71437" anchor="ctr"/>
            <a:lstStyle>
              <a:lvl1pPr>
                <a:defRPr sz="4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lvl1pPr>
            </a:lstStyle>
            <a:p>
              <a:r>
                <a:t>1</a:t>
              </a:r>
            </a:p>
          </p:txBody>
        </p:sp>
        <p:sp>
          <p:nvSpPr>
            <p:cNvPr id="282" name="Shape 282"/>
            <p:cNvSpPr/>
            <p:nvPr/>
          </p:nvSpPr>
          <p:spPr>
            <a:xfrm>
              <a:off x="21318340" y="9195086"/>
              <a:ext cx="1038542" cy="1038541"/>
            </a:xfrm>
            <a:prstGeom prst="ellipse">
              <a:avLst/>
            </a:prstGeom>
            <a:solidFill>
              <a:srgbClr val="D6D6D6"/>
            </a:solidFill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71437" tIns="71437" rIns="71437" bIns="71437" anchor="ctr"/>
            <a:lstStyle>
              <a:lvl1pPr>
                <a:defRPr sz="4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lvl1pPr>
            </a:lstStyle>
            <a:p>
              <a:r>
                <a:t>7</a:t>
              </a:r>
            </a:p>
          </p:txBody>
        </p:sp>
        <p:sp>
          <p:nvSpPr>
            <p:cNvPr id="283" name="Shape 283"/>
            <p:cNvSpPr/>
            <p:nvPr/>
          </p:nvSpPr>
          <p:spPr>
            <a:xfrm>
              <a:off x="11530217" y="9195086"/>
              <a:ext cx="1038541" cy="1038541"/>
            </a:xfrm>
            <a:prstGeom prst="ellipse">
              <a:avLst/>
            </a:prstGeom>
            <a:solidFill>
              <a:srgbClr val="D6D6D6"/>
            </a:solidFill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71437" tIns="71437" rIns="71437" bIns="71437" anchor="ctr"/>
            <a:lstStyle>
              <a:lvl1pPr>
                <a:defRPr sz="4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lvl1pPr>
            </a:lstStyle>
            <a:p>
              <a:r>
                <a:t>4</a:t>
              </a:r>
            </a:p>
          </p:txBody>
        </p:sp>
        <p:sp>
          <p:nvSpPr>
            <p:cNvPr id="284" name="Shape 284"/>
            <p:cNvSpPr/>
            <p:nvPr/>
          </p:nvSpPr>
          <p:spPr>
            <a:xfrm>
              <a:off x="4841347" y="9195086"/>
              <a:ext cx="1038542" cy="1038541"/>
            </a:xfrm>
            <a:prstGeom prst="ellipse">
              <a:avLst/>
            </a:prstGeom>
            <a:solidFill>
              <a:srgbClr val="D6D6D6"/>
            </a:solidFill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71437" tIns="71437" rIns="71437" bIns="71437" anchor="ctr"/>
            <a:lstStyle>
              <a:lvl1pPr>
                <a:defRPr sz="4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lvl1pPr>
            </a:lstStyle>
            <a:p>
              <a:r>
                <a:t>2</a:t>
              </a:r>
            </a:p>
          </p:txBody>
        </p:sp>
        <p:sp>
          <p:nvSpPr>
            <p:cNvPr id="285" name="Shape 285"/>
            <p:cNvSpPr/>
            <p:nvPr/>
          </p:nvSpPr>
          <p:spPr>
            <a:xfrm>
              <a:off x="8167082" y="9195086"/>
              <a:ext cx="1038542" cy="1038541"/>
            </a:xfrm>
            <a:prstGeom prst="ellipse">
              <a:avLst/>
            </a:prstGeom>
            <a:solidFill>
              <a:srgbClr val="D6D6D6"/>
            </a:solidFill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71437" tIns="71437" rIns="71437" bIns="71437" anchor="ctr"/>
            <a:lstStyle>
              <a:lvl1pPr>
                <a:defRPr sz="4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lvl1pPr>
            </a:lstStyle>
            <a:p>
              <a:r>
                <a:t>3</a:t>
              </a:r>
            </a:p>
          </p:txBody>
        </p:sp>
        <p:sp>
          <p:nvSpPr>
            <p:cNvPr id="286" name="Shape 286"/>
            <p:cNvSpPr/>
            <p:nvPr/>
          </p:nvSpPr>
          <p:spPr>
            <a:xfrm>
              <a:off x="14893351" y="9195086"/>
              <a:ext cx="1038541" cy="1038541"/>
            </a:xfrm>
            <a:prstGeom prst="ellipse">
              <a:avLst/>
            </a:prstGeom>
            <a:solidFill>
              <a:srgbClr val="EE5150"/>
            </a:solidFill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71437" tIns="71437" rIns="71437" bIns="71437" anchor="ctr"/>
            <a:lstStyle>
              <a:lvl1pPr>
                <a:defRPr sz="4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lvl1pPr>
            </a:lstStyle>
            <a:p>
              <a:r>
                <a:t>5</a:t>
              </a:r>
            </a:p>
          </p:txBody>
        </p:sp>
        <p:sp>
          <p:nvSpPr>
            <p:cNvPr id="287" name="Shape 287"/>
            <p:cNvSpPr/>
            <p:nvPr/>
          </p:nvSpPr>
          <p:spPr>
            <a:xfrm>
              <a:off x="18219086" y="9195086"/>
              <a:ext cx="1038541" cy="1038541"/>
            </a:xfrm>
            <a:prstGeom prst="ellipse">
              <a:avLst/>
            </a:prstGeom>
            <a:solidFill>
              <a:srgbClr val="D6D6D6"/>
            </a:solidFill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71437" tIns="71437" rIns="71437" bIns="71437" anchor="ctr"/>
            <a:lstStyle>
              <a:lvl1pPr>
                <a:defRPr sz="4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lvl1pPr>
            </a:lstStyle>
            <a:p>
              <a:r>
                <a:t>6</a:t>
              </a:r>
            </a:p>
          </p:txBody>
        </p:sp>
        <p:sp>
          <p:nvSpPr>
            <p:cNvPr id="295" name="Shape 295"/>
            <p:cNvSpPr/>
            <p:nvPr/>
          </p:nvSpPr>
          <p:spPr>
            <a:xfrm>
              <a:off x="-62345" y="375290"/>
              <a:ext cx="6443665" cy="2321716"/>
            </a:xfrm>
            <a:prstGeom prst="rect">
              <a:avLst/>
            </a:prstGeom>
            <a:solidFill>
              <a:srgbClr val="EE5150"/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 lvl="3" algn="l" defTabSz="642937">
                <a:lnSpc>
                  <a:spcPts val="27900"/>
                </a:lnSpc>
                <a:defRPr sz="9600">
                  <a:solidFill>
                    <a:srgbClr val="FFFFFF"/>
                  </a:solidFill>
                  <a:latin typeface="Tw Cen MT"/>
                  <a:ea typeface="Tw Cen MT"/>
                  <a:cs typeface="Tw Cen MT"/>
                  <a:sym typeface="Tw Cen MT"/>
                </a:defRPr>
              </a:pPr>
              <a:endParaRPr/>
            </a:p>
          </p:txBody>
        </p:sp>
        <p:sp>
          <p:nvSpPr>
            <p:cNvPr id="296" name="Shape 296"/>
            <p:cNvSpPr/>
            <p:nvPr/>
          </p:nvSpPr>
          <p:spPr>
            <a:xfrm rot="5400000">
              <a:off x="5857032" y="900451"/>
              <a:ext cx="2321716" cy="12713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EE5150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297" name="Shape 297"/>
            <p:cNvSpPr/>
            <p:nvPr/>
          </p:nvSpPr>
          <p:spPr>
            <a:xfrm>
              <a:off x="433202" y="-313200"/>
              <a:ext cx="5860142" cy="232410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0" tIns="0" rIns="0" bIns="0" anchor="ctr">
              <a:spAutoFit/>
            </a:bodyPr>
            <a:lstStyle/>
            <a:p>
              <a:pPr lvl="3" algn="l" defTabSz="642937">
                <a:lnSpc>
                  <a:spcPts val="34400"/>
                </a:lnSpc>
                <a:defRPr sz="15000" b="0" spc="-30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r>
                <a:rPr dirty="0"/>
                <a:t>Card</a:t>
              </a:r>
            </a:p>
          </p:txBody>
        </p:sp>
        <p:sp>
          <p:nvSpPr>
            <p:cNvPr id="298" name="Shape 298"/>
            <p:cNvSpPr/>
            <p:nvPr/>
          </p:nvSpPr>
          <p:spPr>
            <a:xfrm>
              <a:off x="-31030" y="3193646"/>
              <a:ext cx="9263000" cy="2321716"/>
            </a:xfrm>
            <a:prstGeom prst="rect">
              <a:avLst/>
            </a:prstGeom>
            <a:solidFill>
              <a:srgbClr val="EE5150"/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 lvl="3" algn="l" defTabSz="642937">
                <a:lnSpc>
                  <a:spcPts val="27900"/>
                </a:lnSpc>
                <a:defRPr sz="9600">
                  <a:solidFill>
                    <a:srgbClr val="FFFFFF"/>
                  </a:solidFill>
                  <a:latin typeface="Tw Cen MT"/>
                  <a:ea typeface="Tw Cen MT"/>
                  <a:cs typeface="Tw Cen MT"/>
                  <a:sym typeface="Tw Cen MT"/>
                </a:defRPr>
              </a:pPr>
              <a:endParaRPr/>
            </a:p>
          </p:txBody>
        </p:sp>
        <p:sp>
          <p:nvSpPr>
            <p:cNvPr id="299" name="Shape 299"/>
            <p:cNvSpPr/>
            <p:nvPr/>
          </p:nvSpPr>
          <p:spPr>
            <a:xfrm rot="5400000">
              <a:off x="8699918" y="3718807"/>
              <a:ext cx="2321716" cy="12713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EE5150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300" name="Shape 300"/>
            <p:cNvSpPr/>
            <p:nvPr/>
          </p:nvSpPr>
          <p:spPr>
            <a:xfrm>
              <a:off x="464517" y="2329200"/>
              <a:ext cx="8729034" cy="232410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0" tIns="0" rIns="0" bIns="0" anchor="ctr">
              <a:spAutoFit/>
            </a:bodyPr>
            <a:lstStyle/>
            <a:p>
              <a:pPr lvl="3" algn="l" defTabSz="642937">
                <a:lnSpc>
                  <a:spcPts val="34400"/>
                </a:lnSpc>
                <a:defRPr sz="15000" b="0" spc="-30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r>
                <a:rPr dirty="0"/>
                <a:t>Sorting</a:t>
              </a:r>
            </a:p>
          </p:txBody>
        </p:sp>
        <p:sp>
          <p:nvSpPr>
            <p:cNvPr id="301" name="Shape 301"/>
            <p:cNvSpPr/>
            <p:nvPr/>
          </p:nvSpPr>
          <p:spPr>
            <a:xfrm>
              <a:off x="12483350" y="12866813"/>
              <a:ext cx="11695304" cy="75247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71437" tIns="71437" rIns="71437" bIns="71437" anchor="ctr">
              <a:spAutoFit/>
            </a:bodyPr>
            <a:lstStyle/>
            <a:p>
              <a:pPr algn="r">
                <a:defRPr sz="2000" b="0">
                  <a:solidFill>
                    <a:srgbClr val="919191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defRPr>
              </a:pPr>
              <a:r>
                <a:t>Image Attribution:</a:t>
              </a:r>
            </a:p>
            <a:p>
              <a:pPr algn="r">
                <a:defRPr sz="2000" b="0">
                  <a:solidFill>
                    <a:srgbClr val="919191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defRPr>
              </a:pPr>
              <a:r>
                <a:t>Sarah Brooks, CC BY 2.0, https://www.flickr. com/photos/foodclothingshelter/3511435109/ </a:t>
              </a:r>
            </a:p>
          </p:txBody>
        </p:sp>
      </p:grpSp>
      <p:sp>
        <p:nvSpPr>
          <p:cNvPr id="294" name="Shape 294"/>
          <p:cNvSpPr/>
          <p:nvPr/>
        </p:nvSpPr>
        <p:spPr>
          <a:xfrm>
            <a:off x="13568740" y="11114347"/>
            <a:ext cx="3687764" cy="22352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902" y="0"/>
                </a:moveTo>
                <a:lnTo>
                  <a:pt x="8659" y="4150"/>
                </a:lnTo>
                <a:lnTo>
                  <a:pt x="1492" y="4150"/>
                </a:lnTo>
                <a:cubicBezTo>
                  <a:pt x="668" y="4150"/>
                  <a:pt x="0" y="5252"/>
                  <a:pt x="0" y="6612"/>
                </a:cubicBezTo>
                <a:lnTo>
                  <a:pt x="0" y="19138"/>
                </a:lnTo>
                <a:cubicBezTo>
                  <a:pt x="0" y="20498"/>
                  <a:pt x="668" y="21600"/>
                  <a:pt x="1492" y="21600"/>
                </a:cubicBezTo>
                <a:lnTo>
                  <a:pt x="20108" y="21600"/>
                </a:lnTo>
                <a:cubicBezTo>
                  <a:pt x="20932" y="21600"/>
                  <a:pt x="21600" y="20498"/>
                  <a:pt x="21600" y="19138"/>
                </a:cubicBezTo>
                <a:lnTo>
                  <a:pt x="21600" y="6612"/>
                </a:lnTo>
                <a:cubicBezTo>
                  <a:pt x="21600" y="5252"/>
                  <a:pt x="20932" y="4150"/>
                  <a:pt x="20108" y="4150"/>
                </a:cubicBezTo>
                <a:lnTo>
                  <a:pt x="13143" y="4150"/>
                </a:lnTo>
                <a:lnTo>
                  <a:pt x="10902" y="0"/>
                </a:lnTo>
                <a:close/>
              </a:path>
            </a:pathLst>
          </a:custGeom>
          <a:solidFill>
            <a:srgbClr val="EE5150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>
              <a:defRPr sz="3000" b="0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Lorum ipsum dolor sit amet</a:t>
            </a:r>
          </a:p>
        </p:txBody>
      </p:sp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Shape 312"/>
          <p:cNvSpPr/>
          <p:nvPr/>
        </p:nvSpPr>
        <p:spPr>
          <a:xfrm>
            <a:off x="945158" y="10470228"/>
            <a:ext cx="2104652" cy="638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>
            <a:lvl1pPr>
              <a:defRPr b="0">
                <a:solidFill>
                  <a:srgbClr val="FF283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[2 mins] </a:t>
            </a:r>
          </a:p>
        </p:txBody>
      </p:sp>
      <p:sp>
        <p:nvSpPr>
          <p:cNvPr id="321" name="Shape 321"/>
          <p:cNvSpPr/>
          <p:nvPr/>
        </p:nvSpPr>
        <p:spPr>
          <a:xfrm>
            <a:off x="4308292" y="10470228"/>
            <a:ext cx="2104652" cy="638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>
            <a:lvl1pPr>
              <a:defRPr b="0">
                <a:solidFill>
                  <a:srgbClr val="FF283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[4 mins] </a:t>
            </a:r>
          </a:p>
        </p:txBody>
      </p:sp>
      <p:sp>
        <p:nvSpPr>
          <p:cNvPr id="322" name="Shape 322"/>
          <p:cNvSpPr/>
          <p:nvPr/>
        </p:nvSpPr>
        <p:spPr>
          <a:xfrm>
            <a:off x="7634027" y="10470228"/>
            <a:ext cx="2104652" cy="638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>
            <a:lvl1pPr>
              <a:defRPr b="0">
                <a:solidFill>
                  <a:srgbClr val="FF283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[4 mins] </a:t>
            </a:r>
          </a:p>
        </p:txBody>
      </p:sp>
      <p:sp>
        <p:nvSpPr>
          <p:cNvPr id="323" name="Shape 323"/>
          <p:cNvSpPr/>
          <p:nvPr/>
        </p:nvSpPr>
        <p:spPr>
          <a:xfrm>
            <a:off x="10959762" y="10470228"/>
            <a:ext cx="2104652" cy="638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>
            <a:lvl1pPr>
              <a:defRPr b="0">
                <a:solidFill>
                  <a:srgbClr val="FF283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[5 mins] </a:t>
            </a:r>
          </a:p>
        </p:txBody>
      </p:sp>
      <p:sp>
        <p:nvSpPr>
          <p:cNvPr id="324" name="Shape 324"/>
          <p:cNvSpPr/>
          <p:nvPr/>
        </p:nvSpPr>
        <p:spPr>
          <a:xfrm>
            <a:off x="14360295" y="10470228"/>
            <a:ext cx="2104652" cy="638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>
            <a:lvl1pPr>
              <a:defRPr b="0">
                <a:solidFill>
                  <a:srgbClr val="FF283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[15 mins] </a:t>
            </a:r>
          </a:p>
        </p:txBody>
      </p:sp>
      <p:sp>
        <p:nvSpPr>
          <p:cNvPr id="325" name="Shape 325"/>
          <p:cNvSpPr/>
          <p:nvPr/>
        </p:nvSpPr>
        <p:spPr>
          <a:xfrm>
            <a:off x="17611233" y="10470228"/>
            <a:ext cx="2104652" cy="638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>
            <a:lvl1pPr>
              <a:defRPr b="0">
                <a:solidFill>
                  <a:srgbClr val="FF283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[10 mins] </a:t>
            </a:r>
          </a:p>
        </p:txBody>
      </p:sp>
      <p:sp>
        <p:nvSpPr>
          <p:cNvPr id="326" name="Shape 326"/>
          <p:cNvSpPr/>
          <p:nvPr/>
        </p:nvSpPr>
        <p:spPr>
          <a:xfrm>
            <a:off x="20785284" y="10470228"/>
            <a:ext cx="2104652" cy="638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>
            <a:lvl1pPr>
              <a:defRPr b="0">
                <a:solidFill>
                  <a:srgbClr val="FF283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[flexible] 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CCEC820D-B643-4946-BF7A-16B55E76DA95}"/>
              </a:ext>
            </a:extLst>
          </p:cNvPr>
          <p:cNvGrpSpPr/>
          <p:nvPr/>
        </p:nvGrpSpPr>
        <p:grpSpPr>
          <a:xfrm>
            <a:off x="-62345" y="-313200"/>
            <a:ext cx="24525304" cy="13932489"/>
            <a:chOff x="-62345" y="-313200"/>
            <a:chExt cx="24525304" cy="13932489"/>
          </a:xfrm>
        </p:grpSpPr>
        <p:pic>
          <p:nvPicPr>
            <p:cNvPr id="303" name="Cardsorting.jpg"/>
            <p:cNvPicPr>
              <a:picLocks noChangeAspect="1"/>
            </p:cNvPicPr>
            <p:nvPr/>
          </p:nvPicPr>
          <p:blipFill>
            <a:blip r:embed="rId2"/>
            <a:srcRect t="29770" b="29770"/>
            <a:stretch>
              <a:fillRect/>
            </a:stretch>
          </p:blipFill>
          <p:spPr>
            <a:xfrm>
              <a:off x="1212" y="-9608"/>
              <a:ext cx="19473580" cy="5909701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304" name="Shape 304"/>
            <p:cNvSpPr/>
            <p:nvPr/>
          </p:nvSpPr>
          <p:spPr>
            <a:xfrm rot="16200000">
              <a:off x="14734463" y="1317089"/>
              <a:ext cx="6120259" cy="33603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FFFFFF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305" name="Shape 305"/>
            <p:cNvSpPr/>
            <p:nvPr/>
          </p:nvSpPr>
          <p:spPr>
            <a:xfrm rot="16200000">
              <a:off x="17562253" y="609418"/>
              <a:ext cx="3063687" cy="16821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EE5150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306" name="Shape 306"/>
            <p:cNvSpPr/>
            <p:nvPr/>
          </p:nvSpPr>
          <p:spPr>
            <a:xfrm>
              <a:off x="19899076" y="-60452"/>
              <a:ext cx="4496226" cy="3047293"/>
            </a:xfrm>
            <a:prstGeom prst="rect">
              <a:avLst/>
            </a:prstGeom>
            <a:solidFill>
              <a:srgbClr val="EE5150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307" name="Shape 307"/>
            <p:cNvSpPr/>
            <p:nvPr/>
          </p:nvSpPr>
          <p:spPr>
            <a:xfrm>
              <a:off x="19212262" y="129600"/>
              <a:ext cx="5250697" cy="109220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0" tIns="0" rIns="0" bIns="0" anchor="ctr">
              <a:spAutoFit/>
            </a:bodyPr>
            <a:lstStyle/>
            <a:p>
              <a:pPr lvl="3" algn="l" defTabSz="642937">
                <a:lnSpc>
                  <a:spcPts val="24800"/>
                </a:lnSpc>
                <a:defRPr sz="7000" b="0" spc="-14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r>
                <a:rPr dirty="0"/>
                <a:t>PAGE 34</a:t>
              </a:r>
            </a:p>
          </p:txBody>
        </p:sp>
        <p:sp>
          <p:nvSpPr>
            <p:cNvPr id="308" name="Shape 308"/>
            <p:cNvSpPr/>
            <p:nvPr/>
          </p:nvSpPr>
          <p:spPr>
            <a:xfrm>
              <a:off x="1334644" y="6636377"/>
              <a:ext cx="21354888" cy="261937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71437" tIns="71437" rIns="71437" bIns="71437">
              <a:spAutoFit/>
            </a:bodyPr>
            <a:lstStyle/>
            <a:p>
              <a:pPr algn="l">
                <a:defRPr b="0">
                  <a:latin typeface="Montserrat Medium"/>
                  <a:ea typeface="Montserrat Medium"/>
                  <a:cs typeface="Montserrat Medium"/>
                  <a:sym typeface="Montserrat Medium"/>
                </a:defRPr>
              </a:pPr>
              <a:r>
                <a:t>In this exercise, you will carry out card sorting to inform the redesign of an existing website or mobile app. Use the template on the companion website to create your </a:t>
              </a:r>
            </a:p>
            <a:p>
              <a:pPr algn="l">
                <a:defRPr b="0">
                  <a:latin typeface="Montserrat Medium"/>
                  <a:ea typeface="Montserrat Medium"/>
                  <a:cs typeface="Montserrat Medium"/>
                  <a:sym typeface="Montserrat Medium"/>
                </a:defRPr>
              </a:pPr>
              <a:r>
                <a:t>cards and the provided template (p.169) to take notes. Use an existing website or app, or choose a site map from the resources on the companion website. </a:t>
              </a:r>
            </a:p>
          </p:txBody>
        </p:sp>
        <p:sp>
          <p:nvSpPr>
            <p:cNvPr id="309" name="Shape 309"/>
            <p:cNvSpPr/>
            <p:nvPr/>
          </p:nvSpPr>
          <p:spPr>
            <a:xfrm rot="16200000">
              <a:off x="16480800" y="3733200"/>
              <a:ext cx="2107691" cy="1157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212121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310" name="Shape 310"/>
            <p:cNvSpPr/>
            <p:nvPr/>
          </p:nvSpPr>
          <p:spPr>
            <a:xfrm>
              <a:off x="18112142" y="3266047"/>
              <a:ext cx="6294408" cy="2107692"/>
            </a:xfrm>
            <a:prstGeom prst="rect">
              <a:avLst/>
            </a:prstGeom>
            <a:solidFill>
              <a:srgbClr val="212121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 marR="254000" algn="r">
                <a:defRPr sz="3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endParaRPr/>
            </a:p>
          </p:txBody>
        </p:sp>
        <p:sp>
          <p:nvSpPr>
            <p:cNvPr id="311" name="Shape 311"/>
            <p:cNvSpPr/>
            <p:nvPr/>
          </p:nvSpPr>
          <p:spPr>
            <a:xfrm>
              <a:off x="20542437" y="3539506"/>
              <a:ext cx="3679445" cy="155257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71437" tIns="71437" rIns="71437" bIns="71437" anchor="ctr">
              <a:spAutoFit/>
            </a:bodyPr>
            <a:lstStyle/>
            <a:p>
              <a:pPr marR="254000" algn="r">
                <a:defRPr sz="3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r>
                <a:rPr dirty="0"/>
                <a:t>YOU WILL NEED</a:t>
              </a:r>
              <a:br>
                <a:rPr dirty="0"/>
              </a:br>
              <a:r>
                <a:rPr dirty="0">
                  <a:latin typeface="Montserrat Medium"/>
                  <a:ea typeface="Montserrat Medium"/>
                  <a:cs typeface="Montserrat Medium"/>
                  <a:sym typeface="Montserrat Medium"/>
                </a:rPr>
                <a:t>4 people, scissors,</a:t>
              </a:r>
            </a:p>
            <a:p>
              <a:pPr marR="254000" algn="r">
                <a:defRPr sz="3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r>
                <a:rPr dirty="0">
                  <a:latin typeface="Montserrat Medium"/>
                  <a:ea typeface="Montserrat Medium"/>
                  <a:cs typeface="Montserrat Medium"/>
                  <a:sym typeface="Montserrat Medium"/>
                </a:rPr>
                <a:t>pen</a:t>
              </a:r>
            </a:p>
          </p:txBody>
        </p:sp>
        <p:sp>
          <p:nvSpPr>
            <p:cNvPr id="313" name="Shape 313"/>
            <p:cNvSpPr/>
            <p:nvPr/>
          </p:nvSpPr>
          <p:spPr>
            <a:xfrm>
              <a:off x="2479707" y="9714356"/>
              <a:ext cx="19139561" cy="1"/>
            </a:xfrm>
            <a:prstGeom prst="line">
              <a:avLst/>
            </a:prstGeom>
            <a:ln w="88900">
              <a:solidFill>
                <a:srgbClr val="000000"/>
              </a:solidFill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314" name="Shape 314"/>
            <p:cNvSpPr/>
            <p:nvPr/>
          </p:nvSpPr>
          <p:spPr>
            <a:xfrm>
              <a:off x="1478213" y="9195086"/>
              <a:ext cx="1038542" cy="1038541"/>
            </a:xfrm>
            <a:prstGeom prst="ellipse">
              <a:avLst/>
            </a:prstGeom>
            <a:solidFill>
              <a:srgbClr val="D6D6D6"/>
            </a:solidFill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71437" tIns="71437" rIns="71437" bIns="71437" anchor="ctr"/>
            <a:lstStyle>
              <a:lvl1pPr>
                <a:defRPr sz="4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lvl1pPr>
            </a:lstStyle>
            <a:p>
              <a:r>
                <a:t>1</a:t>
              </a:r>
            </a:p>
          </p:txBody>
        </p:sp>
        <p:sp>
          <p:nvSpPr>
            <p:cNvPr id="315" name="Shape 315"/>
            <p:cNvSpPr/>
            <p:nvPr/>
          </p:nvSpPr>
          <p:spPr>
            <a:xfrm>
              <a:off x="21318340" y="9195086"/>
              <a:ext cx="1038542" cy="1038541"/>
            </a:xfrm>
            <a:prstGeom prst="ellipse">
              <a:avLst/>
            </a:prstGeom>
            <a:solidFill>
              <a:srgbClr val="D6D6D6"/>
            </a:solidFill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71437" tIns="71437" rIns="71437" bIns="71437" anchor="ctr"/>
            <a:lstStyle>
              <a:lvl1pPr>
                <a:defRPr sz="4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lvl1pPr>
            </a:lstStyle>
            <a:p>
              <a:r>
                <a:t>7</a:t>
              </a:r>
            </a:p>
          </p:txBody>
        </p:sp>
        <p:sp>
          <p:nvSpPr>
            <p:cNvPr id="316" name="Shape 316"/>
            <p:cNvSpPr/>
            <p:nvPr/>
          </p:nvSpPr>
          <p:spPr>
            <a:xfrm>
              <a:off x="11530217" y="9195086"/>
              <a:ext cx="1038541" cy="1038541"/>
            </a:xfrm>
            <a:prstGeom prst="ellipse">
              <a:avLst/>
            </a:prstGeom>
            <a:solidFill>
              <a:srgbClr val="D6D6D6"/>
            </a:solidFill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71437" tIns="71437" rIns="71437" bIns="71437" anchor="ctr"/>
            <a:lstStyle>
              <a:lvl1pPr>
                <a:defRPr sz="4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lvl1pPr>
            </a:lstStyle>
            <a:p>
              <a:r>
                <a:t>4</a:t>
              </a:r>
            </a:p>
          </p:txBody>
        </p:sp>
        <p:sp>
          <p:nvSpPr>
            <p:cNvPr id="317" name="Shape 317"/>
            <p:cNvSpPr/>
            <p:nvPr/>
          </p:nvSpPr>
          <p:spPr>
            <a:xfrm>
              <a:off x="4841347" y="9195086"/>
              <a:ext cx="1038542" cy="1038541"/>
            </a:xfrm>
            <a:prstGeom prst="ellipse">
              <a:avLst/>
            </a:prstGeom>
            <a:solidFill>
              <a:srgbClr val="D6D6D6"/>
            </a:solidFill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71437" tIns="71437" rIns="71437" bIns="71437" anchor="ctr"/>
            <a:lstStyle>
              <a:lvl1pPr>
                <a:defRPr sz="4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lvl1pPr>
            </a:lstStyle>
            <a:p>
              <a:r>
                <a:t>2</a:t>
              </a:r>
            </a:p>
          </p:txBody>
        </p:sp>
        <p:sp>
          <p:nvSpPr>
            <p:cNvPr id="318" name="Shape 318"/>
            <p:cNvSpPr/>
            <p:nvPr/>
          </p:nvSpPr>
          <p:spPr>
            <a:xfrm>
              <a:off x="8167082" y="9195086"/>
              <a:ext cx="1038542" cy="1038541"/>
            </a:xfrm>
            <a:prstGeom prst="ellipse">
              <a:avLst/>
            </a:prstGeom>
            <a:solidFill>
              <a:srgbClr val="D6D6D6"/>
            </a:solidFill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71437" tIns="71437" rIns="71437" bIns="71437" anchor="ctr"/>
            <a:lstStyle>
              <a:lvl1pPr>
                <a:defRPr sz="4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lvl1pPr>
            </a:lstStyle>
            <a:p>
              <a:r>
                <a:t>3</a:t>
              </a:r>
            </a:p>
          </p:txBody>
        </p:sp>
        <p:sp>
          <p:nvSpPr>
            <p:cNvPr id="319" name="Shape 319"/>
            <p:cNvSpPr/>
            <p:nvPr/>
          </p:nvSpPr>
          <p:spPr>
            <a:xfrm>
              <a:off x="14893351" y="9195086"/>
              <a:ext cx="1038541" cy="1038541"/>
            </a:xfrm>
            <a:prstGeom prst="ellipse">
              <a:avLst/>
            </a:prstGeom>
            <a:solidFill>
              <a:srgbClr val="D6D6D6"/>
            </a:solidFill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71437" tIns="71437" rIns="71437" bIns="71437" anchor="ctr"/>
            <a:lstStyle>
              <a:lvl1pPr>
                <a:defRPr sz="4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lvl1pPr>
            </a:lstStyle>
            <a:p>
              <a:r>
                <a:t>5</a:t>
              </a:r>
            </a:p>
          </p:txBody>
        </p:sp>
        <p:sp>
          <p:nvSpPr>
            <p:cNvPr id="320" name="Shape 320"/>
            <p:cNvSpPr/>
            <p:nvPr/>
          </p:nvSpPr>
          <p:spPr>
            <a:xfrm>
              <a:off x="18219086" y="9195086"/>
              <a:ext cx="1038541" cy="1038541"/>
            </a:xfrm>
            <a:prstGeom prst="ellipse">
              <a:avLst/>
            </a:prstGeom>
            <a:solidFill>
              <a:srgbClr val="EE5150"/>
            </a:solidFill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71437" tIns="71437" rIns="71437" bIns="71437" anchor="ctr"/>
            <a:lstStyle>
              <a:lvl1pPr>
                <a:defRPr sz="4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lvl1pPr>
            </a:lstStyle>
            <a:p>
              <a:r>
                <a:t>6</a:t>
              </a:r>
            </a:p>
          </p:txBody>
        </p:sp>
        <p:sp>
          <p:nvSpPr>
            <p:cNvPr id="328" name="Shape 328"/>
            <p:cNvSpPr/>
            <p:nvPr/>
          </p:nvSpPr>
          <p:spPr>
            <a:xfrm>
              <a:off x="-62345" y="375290"/>
              <a:ext cx="6443665" cy="2321716"/>
            </a:xfrm>
            <a:prstGeom prst="rect">
              <a:avLst/>
            </a:prstGeom>
            <a:solidFill>
              <a:srgbClr val="EE5150"/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 lvl="3" algn="l" defTabSz="642937">
                <a:lnSpc>
                  <a:spcPts val="27900"/>
                </a:lnSpc>
                <a:defRPr sz="9600">
                  <a:solidFill>
                    <a:srgbClr val="FFFFFF"/>
                  </a:solidFill>
                  <a:latin typeface="Tw Cen MT"/>
                  <a:ea typeface="Tw Cen MT"/>
                  <a:cs typeface="Tw Cen MT"/>
                  <a:sym typeface="Tw Cen MT"/>
                </a:defRPr>
              </a:pPr>
              <a:endParaRPr/>
            </a:p>
          </p:txBody>
        </p:sp>
        <p:sp>
          <p:nvSpPr>
            <p:cNvPr id="329" name="Shape 329"/>
            <p:cNvSpPr/>
            <p:nvPr/>
          </p:nvSpPr>
          <p:spPr>
            <a:xfrm rot="5400000">
              <a:off x="5857032" y="900451"/>
              <a:ext cx="2321716" cy="12713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EE5150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330" name="Shape 330"/>
            <p:cNvSpPr/>
            <p:nvPr/>
          </p:nvSpPr>
          <p:spPr>
            <a:xfrm>
              <a:off x="433202" y="-313200"/>
              <a:ext cx="5860142" cy="232410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0" tIns="0" rIns="0" bIns="0" anchor="ctr">
              <a:spAutoFit/>
            </a:bodyPr>
            <a:lstStyle/>
            <a:p>
              <a:pPr lvl="3" algn="l" defTabSz="642937">
                <a:lnSpc>
                  <a:spcPts val="34400"/>
                </a:lnSpc>
                <a:defRPr sz="15000" b="0" spc="-30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r>
                <a:rPr dirty="0"/>
                <a:t>Card</a:t>
              </a:r>
            </a:p>
          </p:txBody>
        </p:sp>
        <p:sp>
          <p:nvSpPr>
            <p:cNvPr id="331" name="Shape 331"/>
            <p:cNvSpPr/>
            <p:nvPr/>
          </p:nvSpPr>
          <p:spPr>
            <a:xfrm>
              <a:off x="-31030" y="3193646"/>
              <a:ext cx="9263000" cy="2321716"/>
            </a:xfrm>
            <a:prstGeom prst="rect">
              <a:avLst/>
            </a:prstGeom>
            <a:solidFill>
              <a:srgbClr val="EE5150"/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 lvl="3" algn="l" defTabSz="642937">
                <a:lnSpc>
                  <a:spcPts val="27900"/>
                </a:lnSpc>
                <a:defRPr sz="9600">
                  <a:solidFill>
                    <a:srgbClr val="FFFFFF"/>
                  </a:solidFill>
                  <a:latin typeface="Tw Cen MT"/>
                  <a:ea typeface="Tw Cen MT"/>
                  <a:cs typeface="Tw Cen MT"/>
                  <a:sym typeface="Tw Cen MT"/>
                </a:defRPr>
              </a:pPr>
              <a:endParaRPr/>
            </a:p>
          </p:txBody>
        </p:sp>
        <p:sp>
          <p:nvSpPr>
            <p:cNvPr id="332" name="Shape 332"/>
            <p:cNvSpPr/>
            <p:nvPr/>
          </p:nvSpPr>
          <p:spPr>
            <a:xfrm rot="5400000">
              <a:off x="8699918" y="3718807"/>
              <a:ext cx="2321716" cy="12713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EE5150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333" name="Shape 333"/>
            <p:cNvSpPr/>
            <p:nvPr/>
          </p:nvSpPr>
          <p:spPr>
            <a:xfrm>
              <a:off x="464517" y="2329200"/>
              <a:ext cx="8729034" cy="232410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0" tIns="0" rIns="0" bIns="0" anchor="ctr">
              <a:spAutoFit/>
            </a:bodyPr>
            <a:lstStyle/>
            <a:p>
              <a:pPr lvl="3" algn="l" defTabSz="642937">
                <a:lnSpc>
                  <a:spcPts val="34400"/>
                </a:lnSpc>
                <a:defRPr sz="15000" b="0" spc="-30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r>
                <a:rPr dirty="0"/>
                <a:t>Sorting</a:t>
              </a:r>
            </a:p>
          </p:txBody>
        </p:sp>
        <p:sp>
          <p:nvSpPr>
            <p:cNvPr id="334" name="Shape 334"/>
            <p:cNvSpPr/>
            <p:nvPr/>
          </p:nvSpPr>
          <p:spPr>
            <a:xfrm>
              <a:off x="12483350" y="12866813"/>
              <a:ext cx="11695304" cy="75247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71437" tIns="71437" rIns="71437" bIns="71437" anchor="ctr">
              <a:spAutoFit/>
            </a:bodyPr>
            <a:lstStyle/>
            <a:p>
              <a:pPr algn="r">
                <a:defRPr sz="2000" b="0">
                  <a:solidFill>
                    <a:srgbClr val="919191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defRPr>
              </a:pPr>
              <a:r>
                <a:t>Image Attribution:</a:t>
              </a:r>
            </a:p>
            <a:p>
              <a:pPr algn="r">
                <a:defRPr sz="2000" b="0">
                  <a:solidFill>
                    <a:srgbClr val="919191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defRPr>
              </a:pPr>
              <a:r>
                <a:t>Sarah Brooks, CC BY 2.0, https://www.flickr. com/photos/foodclothingshelter/3511435109/ </a:t>
              </a:r>
            </a:p>
          </p:txBody>
        </p:sp>
      </p:grpSp>
      <p:sp>
        <p:nvSpPr>
          <p:cNvPr id="327" name="Shape 327"/>
          <p:cNvSpPr/>
          <p:nvPr/>
        </p:nvSpPr>
        <p:spPr>
          <a:xfrm>
            <a:off x="16894475" y="11114347"/>
            <a:ext cx="3687764" cy="22352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902" y="0"/>
                </a:moveTo>
                <a:lnTo>
                  <a:pt x="8659" y="4150"/>
                </a:lnTo>
                <a:lnTo>
                  <a:pt x="1492" y="4150"/>
                </a:lnTo>
                <a:cubicBezTo>
                  <a:pt x="668" y="4150"/>
                  <a:pt x="0" y="5252"/>
                  <a:pt x="0" y="6612"/>
                </a:cubicBezTo>
                <a:lnTo>
                  <a:pt x="0" y="19138"/>
                </a:lnTo>
                <a:cubicBezTo>
                  <a:pt x="0" y="20498"/>
                  <a:pt x="668" y="21600"/>
                  <a:pt x="1492" y="21600"/>
                </a:cubicBezTo>
                <a:lnTo>
                  <a:pt x="20108" y="21600"/>
                </a:lnTo>
                <a:cubicBezTo>
                  <a:pt x="20932" y="21600"/>
                  <a:pt x="21600" y="20498"/>
                  <a:pt x="21600" y="19138"/>
                </a:cubicBezTo>
                <a:lnTo>
                  <a:pt x="21600" y="6612"/>
                </a:lnTo>
                <a:cubicBezTo>
                  <a:pt x="21600" y="5252"/>
                  <a:pt x="20932" y="4150"/>
                  <a:pt x="20108" y="4150"/>
                </a:cubicBezTo>
                <a:lnTo>
                  <a:pt x="13143" y="4150"/>
                </a:lnTo>
                <a:lnTo>
                  <a:pt x="10902" y="0"/>
                </a:lnTo>
                <a:close/>
              </a:path>
            </a:pathLst>
          </a:custGeom>
          <a:solidFill>
            <a:srgbClr val="EE5150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>
              <a:defRPr sz="3000" b="0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Lorum ipsum dolor sit amet</a:t>
            </a:r>
          </a:p>
        </p:txBody>
      </p:sp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Shape 346"/>
          <p:cNvSpPr/>
          <p:nvPr/>
        </p:nvSpPr>
        <p:spPr>
          <a:xfrm>
            <a:off x="945158" y="10470228"/>
            <a:ext cx="2104652" cy="638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>
            <a:lvl1pPr>
              <a:defRPr b="0">
                <a:solidFill>
                  <a:srgbClr val="FF283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[2 mins] </a:t>
            </a:r>
          </a:p>
        </p:txBody>
      </p:sp>
      <p:sp>
        <p:nvSpPr>
          <p:cNvPr id="355" name="Shape 355"/>
          <p:cNvSpPr/>
          <p:nvPr/>
        </p:nvSpPr>
        <p:spPr>
          <a:xfrm>
            <a:off x="4308292" y="10470228"/>
            <a:ext cx="2104652" cy="638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>
            <a:lvl1pPr>
              <a:defRPr b="0">
                <a:solidFill>
                  <a:srgbClr val="FF283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[4 mins] </a:t>
            </a:r>
          </a:p>
        </p:txBody>
      </p:sp>
      <p:sp>
        <p:nvSpPr>
          <p:cNvPr id="356" name="Shape 356"/>
          <p:cNvSpPr/>
          <p:nvPr/>
        </p:nvSpPr>
        <p:spPr>
          <a:xfrm>
            <a:off x="7634027" y="10470228"/>
            <a:ext cx="2104652" cy="638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>
            <a:lvl1pPr>
              <a:defRPr b="0">
                <a:solidFill>
                  <a:srgbClr val="FF283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[4 mins] </a:t>
            </a:r>
          </a:p>
        </p:txBody>
      </p:sp>
      <p:sp>
        <p:nvSpPr>
          <p:cNvPr id="357" name="Shape 357"/>
          <p:cNvSpPr/>
          <p:nvPr/>
        </p:nvSpPr>
        <p:spPr>
          <a:xfrm>
            <a:off x="10959762" y="10470228"/>
            <a:ext cx="2104652" cy="638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>
            <a:lvl1pPr>
              <a:defRPr b="0">
                <a:solidFill>
                  <a:srgbClr val="FF283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[5 mins] </a:t>
            </a:r>
          </a:p>
        </p:txBody>
      </p:sp>
      <p:sp>
        <p:nvSpPr>
          <p:cNvPr id="358" name="Shape 358"/>
          <p:cNvSpPr/>
          <p:nvPr/>
        </p:nvSpPr>
        <p:spPr>
          <a:xfrm>
            <a:off x="14360295" y="10470228"/>
            <a:ext cx="2104652" cy="638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>
            <a:lvl1pPr>
              <a:defRPr b="0">
                <a:solidFill>
                  <a:srgbClr val="FF283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[15 mins] </a:t>
            </a:r>
          </a:p>
        </p:txBody>
      </p:sp>
      <p:sp>
        <p:nvSpPr>
          <p:cNvPr id="359" name="Shape 359"/>
          <p:cNvSpPr/>
          <p:nvPr/>
        </p:nvSpPr>
        <p:spPr>
          <a:xfrm>
            <a:off x="17611233" y="10470228"/>
            <a:ext cx="2104652" cy="638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>
            <a:lvl1pPr>
              <a:defRPr b="0">
                <a:solidFill>
                  <a:srgbClr val="FF283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[10 mins] </a:t>
            </a:r>
          </a:p>
        </p:txBody>
      </p:sp>
      <p:sp>
        <p:nvSpPr>
          <p:cNvPr id="360" name="Shape 360"/>
          <p:cNvSpPr/>
          <p:nvPr/>
        </p:nvSpPr>
        <p:spPr>
          <a:xfrm>
            <a:off x="20785284" y="10470228"/>
            <a:ext cx="2104652" cy="638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>
            <a:lvl1pPr>
              <a:defRPr b="0">
                <a:solidFill>
                  <a:srgbClr val="FF283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[flexible] 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6F4F10E1-AF07-8545-B62C-8B0A1CBC1E6F}"/>
              </a:ext>
            </a:extLst>
          </p:cNvPr>
          <p:cNvGrpSpPr/>
          <p:nvPr/>
        </p:nvGrpSpPr>
        <p:grpSpPr>
          <a:xfrm>
            <a:off x="-62345" y="-313200"/>
            <a:ext cx="24525304" cy="13932489"/>
            <a:chOff x="-62345" y="-313200"/>
            <a:chExt cx="24525304" cy="13932489"/>
          </a:xfrm>
        </p:grpSpPr>
        <p:sp>
          <p:nvSpPr>
            <p:cNvPr id="336" name="Shape 336"/>
            <p:cNvSpPr/>
            <p:nvPr/>
          </p:nvSpPr>
          <p:spPr>
            <a:xfrm>
              <a:off x="12483350" y="12866813"/>
              <a:ext cx="11695304" cy="75247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71437" tIns="71437" rIns="71437" bIns="71437" anchor="ctr">
              <a:spAutoFit/>
            </a:bodyPr>
            <a:lstStyle/>
            <a:p>
              <a:pPr algn="r">
                <a:defRPr sz="2000" b="0">
                  <a:solidFill>
                    <a:srgbClr val="919191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defRPr>
              </a:pPr>
              <a:r>
                <a:t>Image Attribution:</a:t>
              </a:r>
            </a:p>
            <a:p>
              <a:pPr algn="r">
                <a:defRPr sz="2000" b="0">
                  <a:solidFill>
                    <a:srgbClr val="919191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defRPr>
              </a:pPr>
              <a:r>
                <a:t>Sarah Brooks, CC BY 2.0, https://www.flickr. com/photos/foodclothingshelter/3511435109/ </a:t>
              </a:r>
            </a:p>
          </p:txBody>
        </p:sp>
        <p:pic>
          <p:nvPicPr>
            <p:cNvPr id="337" name="Cardsorting.jpg"/>
            <p:cNvPicPr>
              <a:picLocks noChangeAspect="1"/>
            </p:cNvPicPr>
            <p:nvPr/>
          </p:nvPicPr>
          <p:blipFill>
            <a:blip r:embed="rId2"/>
            <a:srcRect t="29770" b="29770"/>
            <a:stretch>
              <a:fillRect/>
            </a:stretch>
          </p:blipFill>
          <p:spPr>
            <a:xfrm>
              <a:off x="1212" y="-9608"/>
              <a:ext cx="19473580" cy="5909701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338" name="Shape 338"/>
            <p:cNvSpPr/>
            <p:nvPr/>
          </p:nvSpPr>
          <p:spPr>
            <a:xfrm rot="16200000">
              <a:off x="14734463" y="1317089"/>
              <a:ext cx="6120259" cy="33603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FFFFFF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339" name="Shape 339"/>
            <p:cNvSpPr/>
            <p:nvPr/>
          </p:nvSpPr>
          <p:spPr>
            <a:xfrm rot="16200000">
              <a:off x="17562253" y="609418"/>
              <a:ext cx="3063687" cy="16821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EE5150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340" name="Shape 340"/>
            <p:cNvSpPr/>
            <p:nvPr/>
          </p:nvSpPr>
          <p:spPr>
            <a:xfrm>
              <a:off x="19899076" y="-60452"/>
              <a:ext cx="4496226" cy="3047293"/>
            </a:xfrm>
            <a:prstGeom prst="rect">
              <a:avLst/>
            </a:prstGeom>
            <a:solidFill>
              <a:srgbClr val="EE5150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341" name="Shape 341"/>
            <p:cNvSpPr/>
            <p:nvPr/>
          </p:nvSpPr>
          <p:spPr>
            <a:xfrm>
              <a:off x="19212262" y="129600"/>
              <a:ext cx="5250697" cy="109220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0" tIns="0" rIns="0" bIns="0" anchor="ctr">
              <a:spAutoFit/>
            </a:bodyPr>
            <a:lstStyle/>
            <a:p>
              <a:pPr lvl="3" algn="l" defTabSz="642937">
                <a:lnSpc>
                  <a:spcPts val="24800"/>
                </a:lnSpc>
                <a:defRPr sz="7000" b="0" spc="-14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r>
                <a:rPr dirty="0"/>
                <a:t>PAGE 34</a:t>
              </a:r>
            </a:p>
          </p:txBody>
        </p:sp>
        <p:sp>
          <p:nvSpPr>
            <p:cNvPr id="342" name="Shape 342"/>
            <p:cNvSpPr/>
            <p:nvPr/>
          </p:nvSpPr>
          <p:spPr>
            <a:xfrm>
              <a:off x="1334644" y="6636377"/>
              <a:ext cx="21354888" cy="261937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71437" tIns="71437" rIns="71437" bIns="71437">
              <a:spAutoFit/>
            </a:bodyPr>
            <a:lstStyle/>
            <a:p>
              <a:pPr algn="l">
                <a:defRPr b="0">
                  <a:latin typeface="Montserrat Medium"/>
                  <a:ea typeface="Montserrat Medium"/>
                  <a:cs typeface="Montserrat Medium"/>
                  <a:sym typeface="Montserrat Medium"/>
                </a:defRPr>
              </a:pPr>
              <a:r>
                <a:t>In this exercise, you will carry out card sorting to inform the redesign of an existing website or mobile app. Use the template on the companion website to create your </a:t>
              </a:r>
            </a:p>
            <a:p>
              <a:pPr algn="l">
                <a:defRPr b="0">
                  <a:latin typeface="Montserrat Medium"/>
                  <a:ea typeface="Montserrat Medium"/>
                  <a:cs typeface="Montserrat Medium"/>
                  <a:sym typeface="Montserrat Medium"/>
                </a:defRPr>
              </a:pPr>
              <a:r>
                <a:t>cards and the provided template (p.169) to take notes. Use an existing website or app, or choose a site map from the resources on the companion website. </a:t>
              </a:r>
            </a:p>
          </p:txBody>
        </p:sp>
        <p:sp>
          <p:nvSpPr>
            <p:cNvPr id="343" name="Shape 343"/>
            <p:cNvSpPr/>
            <p:nvPr/>
          </p:nvSpPr>
          <p:spPr>
            <a:xfrm rot="16200000">
              <a:off x="16480800" y="3733200"/>
              <a:ext cx="2107691" cy="1157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212121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344" name="Shape 344"/>
            <p:cNvSpPr/>
            <p:nvPr/>
          </p:nvSpPr>
          <p:spPr>
            <a:xfrm>
              <a:off x="18112142" y="3266047"/>
              <a:ext cx="6294408" cy="2107692"/>
            </a:xfrm>
            <a:prstGeom prst="rect">
              <a:avLst/>
            </a:prstGeom>
            <a:solidFill>
              <a:srgbClr val="212121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 marR="254000" algn="r">
                <a:defRPr sz="3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endParaRPr/>
            </a:p>
          </p:txBody>
        </p:sp>
        <p:sp>
          <p:nvSpPr>
            <p:cNvPr id="345" name="Shape 345"/>
            <p:cNvSpPr/>
            <p:nvPr/>
          </p:nvSpPr>
          <p:spPr>
            <a:xfrm>
              <a:off x="20542437" y="3539506"/>
              <a:ext cx="3679445" cy="155257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71437" tIns="71437" rIns="71437" bIns="71437" anchor="ctr">
              <a:spAutoFit/>
            </a:bodyPr>
            <a:lstStyle/>
            <a:p>
              <a:pPr marR="254000" algn="r">
                <a:defRPr sz="3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r>
                <a:t>YOU WILL NEED</a:t>
              </a:r>
              <a:br/>
              <a:r>
                <a:rPr>
                  <a:latin typeface="Montserrat Medium"/>
                  <a:ea typeface="Montserrat Medium"/>
                  <a:cs typeface="Montserrat Medium"/>
                  <a:sym typeface="Montserrat Medium"/>
                </a:rPr>
                <a:t>4 people, scissors,</a:t>
              </a:r>
            </a:p>
            <a:p>
              <a:pPr marR="254000" algn="r">
                <a:defRPr sz="3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r>
                <a:rPr>
                  <a:latin typeface="Montserrat Medium"/>
                  <a:ea typeface="Montserrat Medium"/>
                  <a:cs typeface="Montserrat Medium"/>
                  <a:sym typeface="Montserrat Medium"/>
                </a:rPr>
                <a:t>pen</a:t>
              </a:r>
            </a:p>
          </p:txBody>
        </p:sp>
        <p:sp>
          <p:nvSpPr>
            <p:cNvPr id="347" name="Shape 347"/>
            <p:cNvSpPr/>
            <p:nvPr/>
          </p:nvSpPr>
          <p:spPr>
            <a:xfrm>
              <a:off x="2479707" y="9714356"/>
              <a:ext cx="19139561" cy="1"/>
            </a:xfrm>
            <a:prstGeom prst="line">
              <a:avLst/>
            </a:prstGeom>
            <a:ln w="88900">
              <a:solidFill>
                <a:srgbClr val="000000"/>
              </a:solidFill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348" name="Shape 348"/>
            <p:cNvSpPr/>
            <p:nvPr/>
          </p:nvSpPr>
          <p:spPr>
            <a:xfrm>
              <a:off x="1478213" y="9195086"/>
              <a:ext cx="1038542" cy="1038541"/>
            </a:xfrm>
            <a:prstGeom prst="ellipse">
              <a:avLst/>
            </a:prstGeom>
            <a:solidFill>
              <a:srgbClr val="D6D6D6"/>
            </a:solidFill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71437" tIns="71437" rIns="71437" bIns="71437" anchor="ctr"/>
            <a:lstStyle>
              <a:lvl1pPr>
                <a:defRPr sz="4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lvl1pPr>
            </a:lstStyle>
            <a:p>
              <a:r>
                <a:t>1</a:t>
              </a:r>
            </a:p>
          </p:txBody>
        </p:sp>
        <p:sp>
          <p:nvSpPr>
            <p:cNvPr id="349" name="Shape 349"/>
            <p:cNvSpPr/>
            <p:nvPr/>
          </p:nvSpPr>
          <p:spPr>
            <a:xfrm>
              <a:off x="21318340" y="9195086"/>
              <a:ext cx="1038542" cy="1038541"/>
            </a:xfrm>
            <a:prstGeom prst="ellipse">
              <a:avLst/>
            </a:prstGeom>
            <a:solidFill>
              <a:srgbClr val="EE5150"/>
            </a:solidFill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71437" tIns="71437" rIns="71437" bIns="71437" anchor="ctr"/>
            <a:lstStyle>
              <a:lvl1pPr>
                <a:defRPr sz="4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lvl1pPr>
            </a:lstStyle>
            <a:p>
              <a:r>
                <a:t>7</a:t>
              </a:r>
            </a:p>
          </p:txBody>
        </p:sp>
        <p:sp>
          <p:nvSpPr>
            <p:cNvPr id="350" name="Shape 350"/>
            <p:cNvSpPr/>
            <p:nvPr/>
          </p:nvSpPr>
          <p:spPr>
            <a:xfrm>
              <a:off x="11530217" y="9195086"/>
              <a:ext cx="1038541" cy="1038541"/>
            </a:xfrm>
            <a:prstGeom prst="ellipse">
              <a:avLst/>
            </a:prstGeom>
            <a:solidFill>
              <a:srgbClr val="D6D6D6"/>
            </a:solidFill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71437" tIns="71437" rIns="71437" bIns="71437" anchor="ctr"/>
            <a:lstStyle>
              <a:lvl1pPr>
                <a:defRPr sz="4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lvl1pPr>
            </a:lstStyle>
            <a:p>
              <a:r>
                <a:t>4</a:t>
              </a:r>
            </a:p>
          </p:txBody>
        </p:sp>
        <p:sp>
          <p:nvSpPr>
            <p:cNvPr id="351" name="Shape 351"/>
            <p:cNvSpPr/>
            <p:nvPr/>
          </p:nvSpPr>
          <p:spPr>
            <a:xfrm>
              <a:off x="4841347" y="9195086"/>
              <a:ext cx="1038542" cy="1038541"/>
            </a:xfrm>
            <a:prstGeom prst="ellipse">
              <a:avLst/>
            </a:prstGeom>
            <a:solidFill>
              <a:srgbClr val="D6D6D6"/>
            </a:solidFill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71437" tIns="71437" rIns="71437" bIns="71437" anchor="ctr"/>
            <a:lstStyle>
              <a:lvl1pPr>
                <a:defRPr sz="4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lvl1pPr>
            </a:lstStyle>
            <a:p>
              <a:r>
                <a:t>2</a:t>
              </a:r>
            </a:p>
          </p:txBody>
        </p:sp>
        <p:sp>
          <p:nvSpPr>
            <p:cNvPr id="352" name="Shape 352"/>
            <p:cNvSpPr/>
            <p:nvPr/>
          </p:nvSpPr>
          <p:spPr>
            <a:xfrm>
              <a:off x="8167082" y="9195086"/>
              <a:ext cx="1038542" cy="1038541"/>
            </a:xfrm>
            <a:prstGeom prst="ellipse">
              <a:avLst/>
            </a:prstGeom>
            <a:solidFill>
              <a:srgbClr val="D6D6D6"/>
            </a:solidFill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71437" tIns="71437" rIns="71437" bIns="71437" anchor="ctr"/>
            <a:lstStyle>
              <a:lvl1pPr>
                <a:defRPr sz="4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lvl1pPr>
            </a:lstStyle>
            <a:p>
              <a:r>
                <a:t>3</a:t>
              </a:r>
            </a:p>
          </p:txBody>
        </p:sp>
        <p:sp>
          <p:nvSpPr>
            <p:cNvPr id="353" name="Shape 353"/>
            <p:cNvSpPr/>
            <p:nvPr/>
          </p:nvSpPr>
          <p:spPr>
            <a:xfrm>
              <a:off x="14893351" y="9195086"/>
              <a:ext cx="1038541" cy="1038541"/>
            </a:xfrm>
            <a:prstGeom prst="ellipse">
              <a:avLst/>
            </a:prstGeom>
            <a:solidFill>
              <a:srgbClr val="D6D6D6"/>
            </a:solidFill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71437" tIns="71437" rIns="71437" bIns="71437" anchor="ctr"/>
            <a:lstStyle>
              <a:lvl1pPr>
                <a:defRPr sz="4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lvl1pPr>
            </a:lstStyle>
            <a:p>
              <a:r>
                <a:t>5</a:t>
              </a:r>
            </a:p>
          </p:txBody>
        </p:sp>
        <p:sp>
          <p:nvSpPr>
            <p:cNvPr id="354" name="Shape 354"/>
            <p:cNvSpPr/>
            <p:nvPr/>
          </p:nvSpPr>
          <p:spPr>
            <a:xfrm>
              <a:off x="18219086" y="9195086"/>
              <a:ext cx="1038541" cy="1038541"/>
            </a:xfrm>
            <a:prstGeom prst="ellipse">
              <a:avLst/>
            </a:prstGeom>
            <a:solidFill>
              <a:srgbClr val="D6D6D6"/>
            </a:solidFill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71437" tIns="71437" rIns="71437" bIns="71437" anchor="ctr"/>
            <a:lstStyle>
              <a:lvl1pPr>
                <a:defRPr sz="4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lvl1pPr>
            </a:lstStyle>
            <a:p>
              <a:r>
                <a:t>6</a:t>
              </a:r>
            </a:p>
          </p:txBody>
        </p:sp>
        <p:sp>
          <p:nvSpPr>
            <p:cNvPr id="362" name="Shape 362"/>
            <p:cNvSpPr/>
            <p:nvPr/>
          </p:nvSpPr>
          <p:spPr>
            <a:xfrm>
              <a:off x="-62345" y="375290"/>
              <a:ext cx="6443665" cy="2321716"/>
            </a:xfrm>
            <a:prstGeom prst="rect">
              <a:avLst/>
            </a:prstGeom>
            <a:solidFill>
              <a:srgbClr val="EE5150"/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 lvl="3" algn="l" defTabSz="642937">
                <a:lnSpc>
                  <a:spcPts val="27900"/>
                </a:lnSpc>
                <a:defRPr sz="9600">
                  <a:solidFill>
                    <a:srgbClr val="FFFFFF"/>
                  </a:solidFill>
                  <a:latin typeface="Tw Cen MT"/>
                  <a:ea typeface="Tw Cen MT"/>
                  <a:cs typeface="Tw Cen MT"/>
                  <a:sym typeface="Tw Cen MT"/>
                </a:defRPr>
              </a:pPr>
              <a:endParaRPr/>
            </a:p>
          </p:txBody>
        </p:sp>
        <p:sp>
          <p:nvSpPr>
            <p:cNvPr id="363" name="Shape 363"/>
            <p:cNvSpPr/>
            <p:nvPr/>
          </p:nvSpPr>
          <p:spPr>
            <a:xfrm rot="5400000">
              <a:off x="5857032" y="900451"/>
              <a:ext cx="2321716" cy="12713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EE5150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364" name="Shape 364"/>
            <p:cNvSpPr/>
            <p:nvPr/>
          </p:nvSpPr>
          <p:spPr>
            <a:xfrm>
              <a:off x="433202" y="-313200"/>
              <a:ext cx="5860142" cy="232410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0" tIns="0" rIns="0" bIns="0" anchor="ctr">
              <a:spAutoFit/>
            </a:bodyPr>
            <a:lstStyle/>
            <a:p>
              <a:pPr lvl="3" algn="l" defTabSz="642937">
                <a:lnSpc>
                  <a:spcPts val="34400"/>
                </a:lnSpc>
                <a:defRPr sz="15000" b="0" spc="-30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r>
                <a:rPr dirty="0"/>
                <a:t>Card</a:t>
              </a:r>
            </a:p>
          </p:txBody>
        </p:sp>
        <p:sp>
          <p:nvSpPr>
            <p:cNvPr id="365" name="Shape 365"/>
            <p:cNvSpPr/>
            <p:nvPr/>
          </p:nvSpPr>
          <p:spPr>
            <a:xfrm>
              <a:off x="-31030" y="3193646"/>
              <a:ext cx="9263000" cy="2321716"/>
            </a:xfrm>
            <a:prstGeom prst="rect">
              <a:avLst/>
            </a:prstGeom>
            <a:solidFill>
              <a:srgbClr val="EE5150"/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 lvl="3" algn="l" defTabSz="642937">
                <a:lnSpc>
                  <a:spcPts val="27900"/>
                </a:lnSpc>
                <a:defRPr sz="9600">
                  <a:solidFill>
                    <a:srgbClr val="FFFFFF"/>
                  </a:solidFill>
                  <a:latin typeface="Tw Cen MT"/>
                  <a:ea typeface="Tw Cen MT"/>
                  <a:cs typeface="Tw Cen MT"/>
                  <a:sym typeface="Tw Cen MT"/>
                </a:defRPr>
              </a:pPr>
              <a:endParaRPr/>
            </a:p>
          </p:txBody>
        </p:sp>
        <p:sp>
          <p:nvSpPr>
            <p:cNvPr id="366" name="Shape 366"/>
            <p:cNvSpPr/>
            <p:nvPr/>
          </p:nvSpPr>
          <p:spPr>
            <a:xfrm rot="5400000">
              <a:off x="8699918" y="3718807"/>
              <a:ext cx="2321716" cy="12713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EE5150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367" name="Shape 367"/>
            <p:cNvSpPr/>
            <p:nvPr/>
          </p:nvSpPr>
          <p:spPr>
            <a:xfrm>
              <a:off x="464517" y="2329200"/>
              <a:ext cx="8729034" cy="232410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0" tIns="0" rIns="0" bIns="0" anchor="ctr">
              <a:spAutoFit/>
            </a:bodyPr>
            <a:lstStyle/>
            <a:p>
              <a:pPr lvl="3" algn="l" defTabSz="642937">
                <a:lnSpc>
                  <a:spcPts val="34400"/>
                </a:lnSpc>
                <a:defRPr sz="15000" b="0" spc="-30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r>
                <a:rPr dirty="0"/>
                <a:t>Sorting</a:t>
              </a:r>
            </a:p>
          </p:txBody>
        </p:sp>
      </p:grpSp>
      <p:sp>
        <p:nvSpPr>
          <p:cNvPr id="361" name="Shape 361"/>
          <p:cNvSpPr/>
          <p:nvPr/>
        </p:nvSpPr>
        <p:spPr>
          <a:xfrm>
            <a:off x="19993729" y="11114347"/>
            <a:ext cx="3687764" cy="22352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902" y="0"/>
                </a:moveTo>
                <a:lnTo>
                  <a:pt x="8659" y="4150"/>
                </a:lnTo>
                <a:lnTo>
                  <a:pt x="1492" y="4150"/>
                </a:lnTo>
                <a:cubicBezTo>
                  <a:pt x="668" y="4150"/>
                  <a:pt x="0" y="5252"/>
                  <a:pt x="0" y="6612"/>
                </a:cubicBezTo>
                <a:lnTo>
                  <a:pt x="0" y="19138"/>
                </a:lnTo>
                <a:cubicBezTo>
                  <a:pt x="0" y="20498"/>
                  <a:pt x="668" y="21600"/>
                  <a:pt x="1492" y="21600"/>
                </a:cubicBezTo>
                <a:lnTo>
                  <a:pt x="20108" y="21600"/>
                </a:lnTo>
                <a:cubicBezTo>
                  <a:pt x="20932" y="21600"/>
                  <a:pt x="21600" y="20498"/>
                  <a:pt x="21600" y="19138"/>
                </a:cubicBezTo>
                <a:lnTo>
                  <a:pt x="21600" y="6612"/>
                </a:lnTo>
                <a:cubicBezTo>
                  <a:pt x="21600" y="5252"/>
                  <a:pt x="20932" y="4150"/>
                  <a:pt x="20108" y="4150"/>
                </a:cubicBezTo>
                <a:lnTo>
                  <a:pt x="13143" y="4150"/>
                </a:lnTo>
                <a:lnTo>
                  <a:pt x="10902" y="0"/>
                </a:lnTo>
                <a:close/>
              </a:path>
            </a:pathLst>
          </a:custGeom>
          <a:solidFill>
            <a:srgbClr val="EE5150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>
              <a:defRPr sz="3000" b="0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Lorum ipsum dolor sit amet</a:t>
            </a:r>
          </a:p>
        </p:txBody>
      </p:sp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6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7" tIns="71437" rIns="71437" bIns="71437" numCol="1" spcCol="38100" rtlCol="0" anchor="ctr">
        <a:spAutoFit/>
      </a:bodyPr>
      <a:lstStyle>
        <a:defPPr marL="0" marR="0" indent="0" algn="ctr" defTabSz="82153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7" tIns="71437" rIns="71437" bIns="71437" numCol="1" spcCol="38100" rtlCol="0" anchor="ctr">
        <a:spAutoFit/>
      </a:bodyPr>
      <a:lstStyle>
        <a:defPPr marL="0" marR="0" indent="0" algn="ctr" defTabSz="82153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6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7" tIns="71437" rIns="71437" bIns="71437" numCol="1" spcCol="38100" rtlCol="0" anchor="ctr">
        <a:spAutoFit/>
      </a:bodyPr>
      <a:lstStyle>
        <a:defPPr marL="0" marR="0" indent="0" algn="ctr" defTabSz="82153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7" tIns="71437" rIns="71437" bIns="71437" numCol="1" spcCol="38100" rtlCol="0" anchor="ctr">
        <a:spAutoFit/>
      </a:bodyPr>
      <a:lstStyle>
        <a:defPPr marL="0" marR="0" indent="0" algn="ctr" defTabSz="82153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65</TotalTime>
  <Words>1333</Words>
  <Application>Microsoft Macintosh PowerPoint</Application>
  <PresentationFormat>Custom</PresentationFormat>
  <Paragraphs>202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23" baseType="lpstr">
      <vt:lpstr>Helvetica Neue Medium</vt:lpstr>
      <vt:lpstr>Montserrat-Italic</vt:lpstr>
      <vt:lpstr>Tw Cen MT</vt:lpstr>
      <vt:lpstr>Helvetica Neue</vt:lpstr>
      <vt:lpstr>Palatino</vt:lpstr>
      <vt:lpstr>Montserrat Medium</vt:lpstr>
      <vt:lpstr>Helvetica Light</vt:lpstr>
      <vt:lpstr>Helvetica Neue Light</vt:lpstr>
      <vt:lpstr>Helvetica Neue Thin</vt:lpstr>
      <vt:lpstr>Montserrat Bold</vt:lpstr>
      <vt:lpstr>Montserrat-BoldItalic</vt:lpstr>
      <vt:lpstr>White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Robert Dongas</cp:lastModifiedBy>
  <cp:revision>23</cp:revision>
  <dcterms:modified xsi:type="dcterms:W3CDTF">2020-01-09T04:34:48Z</dcterms:modified>
</cp:coreProperties>
</file>