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embeddedFontLst>
    <p:embeddedFont>
      <p:font typeface="Montserrat Bold" pitchFamily="2" charset="77"/>
      <p:bold r:id="rId17"/>
      <p:italic r:id="rId18"/>
      <p:boldItalic r:id="rId19"/>
    </p:embeddedFont>
    <p:embeddedFont>
      <p:font typeface="Montserrat Medium" pitchFamily="2" charset="77"/>
      <p:regular r:id="rId20"/>
      <p:italic r:id="rId21"/>
    </p:embeddedFont>
    <p:embeddedFont>
      <p:font typeface="Montserrat-BoldItalic" pitchFamily="2" charset="77"/>
      <p:bold r:id="rId22"/>
      <p:italic r:id="rId23"/>
      <p:boldItalic r:id="rId24"/>
    </p:embeddedFont>
    <p:embeddedFont>
      <p:font typeface="Montserrat-Italic" pitchFamily="2" charset="77"/>
      <p:italic r:id="rId25"/>
    </p:embeddedFont>
    <p:embeddedFont>
      <p:font typeface="Tw Cen MT" panose="020B0602020104020603" pitchFamily="34" charset="77"/>
      <p:regular r:id="rId26"/>
      <p:bold r:id="rId27"/>
      <p:italic r:id="rId28"/>
      <p:boldItalic r:id="rId2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1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6ACD4B-2DAF-DC47-8870-DEDD4ECE58AC}"/>
              </a:ext>
            </a:extLst>
          </p:cNvPr>
          <p:cNvGrpSpPr/>
          <p:nvPr/>
        </p:nvGrpSpPr>
        <p:grpSpPr>
          <a:xfrm>
            <a:off x="-22552" y="-46537"/>
            <a:ext cx="24442002" cy="13155390"/>
            <a:chOff x="-22552" y="-46537"/>
            <a:chExt cx="24442002" cy="13155390"/>
          </a:xfrm>
        </p:grpSpPr>
        <p:pic>
          <p:nvPicPr>
            <p:cNvPr id="119" name="Business Model Canvas.jpg"/>
            <p:cNvPicPr>
              <a:picLocks noChangeAspect="1"/>
            </p:cNvPicPr>
            <p:nvPr/>
          </p:nvPicPr>
          <p:blipFill>
            <a:blip r:embed="rId2"/>
            <a:srcRect t="15175" b="15175"/>
            <a:stretch>
              <a:fillRect/>
            </a:stretch>
          </p:blipFill>
          <p:spPr>
            <a:xfrm>
              <a:off x="-22552" y="-12382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6798083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30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-11196" y="-465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1296078" y="12661177"/>
              <a:ext cx="12568556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http://firstround.com/review/To-Go- Lean-Master-the-Business-Model-Canvas/ 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907006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8525081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5" y="916118"/>
              <a:ext cx="18887775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Business Model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7478275"/>
              <a:ext cx="10175299" cy="3038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dirty="0"/>
                <a:t>Visually designing the value a 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dirty="0"/>
                <a:t>company offers 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830801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7783914" y="50204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04899" y="3589228"/>
              <a:ext cx="845500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Canvas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26" name="Shape 426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4F32A0-DDE4-E342-919B-BEA2D9775C99}"/>
              </a:ext>
            </a:extLst>
          </p:cNvPr>
          <p:cNvGrpSpPr/>
          <p:nvPr/>
        </p:nvGrpSpPr>
        <p:grpSpPr>
          <a:xfrm>
            <a:off x="-347308" y="-79200"/>
            <a:ext cx="24810267" cy="13188053"/>
            <a:chOff x="-347308" y="-79200"/>
            <a:chExt cx="24810267" cy="13188053"/>
          </a:xfrm>
        </p:grpSpPr>
        <p:pic>
          <p:nvPicPr>
            <p:cNvPr id="411" name="Business Model Canvas.jpg"/>
            <p:cNvPicPr>
              <a:picLocks noChangeAspect="1"/>
            </p:cNvPicPr>
            <p:nvPr/>
          </p:nvPicPr>
          <p:blipFill>
            <a:blip r:embed="rId2"/>
            <a:srcRect t="27235" b="2723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12" name="Shape 41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19212262" y="2052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30</a:t>
              </a:r>
            </a:p>
          </p:txBody>
        </p:sp>
        <p:sp>
          <p:nvSpPr>
            <p:cNvPr id="416" name="Shape 416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fill out the business model canvas for an existing company using the provided template (p.166). If you don’t have a specific company in mind,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select one related to a design brief of your choice (p.138). </a:t>
              </a:r>
            </a:p>
          </p:txBody>
        </p:sp>
        <p:sp>
          <p:nvSpPr>
            <p:cNvPr id="417" name="Shape 417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20130576" y="3770358"/>
              <a:ext cx="4091306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en, internet access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424" name="Shape 424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427" name="Shape 427"/>
            <p:cNvSpPr/>
            <p:nvPr/>
          </p:nvSpPr>
          <p:spPr>
            <a:xfrm>
              <a:off x="11296078" y="12661177"/>
              <a:ext cx="12568556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http://firstround.com/review/To-Go- Lean-Master-the-Business-Model-Canvas/ </a:t>
              </a:r>
            </a:p>
          </p:txBody>
        </p:sp>
        <p:sp>
          <p:nvSpPr>
            <p:cNvPr id="429" name="Shape 429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-233723" y="-79200"/>
              <a:ext cx="1711550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Business Model</a:t>
              </a:r>
            </a:p>
          </p:txBody>
        </p:sp>
        <p:sp>
          <p:nvSpPr>
            <p:cNvPr id="432" name="Shape 432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 rot="5400000">
              <a:off x="6674716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-347308" y="2516400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  <p:sp>
          <p:nvSpPr>
            <p:cNvPr id="435" name="Shape 435"/>
            <p:cNvSpPr/>
            <p:nvPr/>
          </p:nvSpPr>
          <p:spPr>
            <a:xfrm>
              <a:off x="368267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436" name="Shape 436"/>
            <p:cNvSpPr/>
            <p:nvPr/>
          </p:nvSpPr>
          <p:spPr>
            <a:xfrm>
              <a:off x="588713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437" name="Shape 437"/>
            <p:cNvSpPr/>
            <p:nvPr/>
          </p:nvSpPr>
          <p:spPr>
            <a:xfrm>
              <a:off x="1029604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438" name="Shape 438"/>
            <p:cNvSpPr/>
            <p:nvPr/>
          </p:nvSpPr>
          <p:spPr>
            <a:xfrm>
              <a:off x="12500506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439" name="Shape 439"/>
            <p:cNvSpPr/>
            <p:nvPr/>
          </p:nvSpPr>
          <p:spPr>
            <a:xfrm>
              <a:off x="1690942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440" name="Shape 440"/>
            <p:cNvSpPr/>
            <p:nvPr/>
          </p:nvSpPr>
          <p:spPr>
            <a:xfrm>
              <a:off x="1911388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9</a:t>
              </a:r>
            </a:p>
          </p:txBody>
        </p:sp>
      </p:grpSp>
      <p:sp>
        <p:nvSpPr>
          <p:cNvPr id="428" name="Shape 428"/>
          <p:cNvSpPr/>
          <p:nvPr/>
        </p:nvSpPr>
        <p:spPr>
          <a:xfrm>
            <a:off x="15584813" y="11129852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441" name="Shape 441"/>
          <p:cNvSpPr/>
          <p:nvPr/>
        </p:nvSpPr>
        <p:spPr>
          <a:xfrm>
            <a:off x="314961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42" name="Shape 442"/>
          <p:cNvSpPr/>
          <p:nvPr/>
        </p:nvSpPr>
        <p:spPr>
          <a:xfrm>
            <a:off x="535407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43" name="Shape 443"/>
          <p:cNvSpPr/>
          <p:nvPr/>
        </p:nvSpPr>
        <p:spPr>
          <a:xfrm>
            <a:off x="755853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44" name="Shape 444"/>
          <p:cNvSpPr/>
          <p:nvPr/>
        </p:nvSpPr>
        <p:spPr>
          <a:xfrm>
            <a:off x="97629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45" name="Shape 445"/>
          <p:cNvSpPr/>
          <p:nvPr/>
        </p:nvSpPr>
        <p:spPr>
          <a:xfrm>
            <a:off x="1196745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46" name="Shape 446"/>
          <p:cNvSpPr/>
          <p:nvPr/>
        </p:nvSpPr>
        <p:spPr>
          <a:xfrm>
            <a:off x="1417191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47" name="Shape 447"/>
          <p:cNvSpPr/>
          <p:nvPr/>
        </p:nvSpPr>
        <p:spPr>
          <a:xfrm>
            <a:off x="1637636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48" name="Shape 448"/>
          <p:cNvSpPr/>
          <p:nvPr/>
        </p:nvSpPr>
        <p:spPr>
          <a:xfrm>
            <a:off x="185808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65" name="Shape 465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6D1E2D-0E01-C74D-85E8-772DCA0CE88E}"/>
              </a:ext>
            </a:extLst>
          </p:cNvPr>
          <p:cNvGrpSpPr/>
          <p:nvPr/>
        </p:nvGrpSpPr>
        <p:grpSpPr>
          <a:xfrm>
            <a:off x="-347308" y="-79200"/>
            <a:ext cx="24810267" cy="13188053"/>
            <a:chOff x="-347308" y="-79200"/>
            <a:chExt cx="24810267" cy="13188053"/>
          </a:xfrm>
        </p:grpSpPr>
        <p:pic>
          <p:nvPicPr>
            <p:cNvPr id="450" name="Business Model Canvas.jpg"/>
            <p:cNvPicPr>
              <a:picLocks noChangeAspect="1"/>
            </p:cNvPicPr>
            <p:nvPr/>
          </p:nvPicPr>
          <p:blipFill>
            <a:blip r:embed="rId2"/>
            <a:srcRect t="27235" b="2723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51" name="Shape 451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19212262" y="2052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30</a:t>
              </a:r>
            </a:p>
          </p:txBody>
        </p:sp>
        <p:sp>
          <p:nvSpPr>
            <p:cNvPr id="455" name="Shape 455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fill out the business model canvas for an existing company using the provided template (p.166). If you don’t have a specific company in mind,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select one related to a design brief of your choice (p.138). </a:t>
              </a:r>
            </a:p>
          </p:txBody>
        </p:sp>
        <p:sp>
          <p:nvSpPr>
            <p:cNvPr id="456" name="Shape 456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20130576" y="3770358"/>
              <a:ext cx="4091306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en, internet access</a:t>
              </a:r>
            </a:p>
          </p:txBody>
        </p:sp>
        <p:sp>
          <p:nvSpPr>
            <p:cNvPr id="459" name="Shape 459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461" name="Shape 461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462" name="Shape 462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463" name="Shape 463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466" name="Shape 466"/>
            <p:cNvSpPr/>
            <p:nvPr/>
          </p:nvSpPr>
          <p:spPr>
            <a:xfrm>
              <a:off x="11296078" y="12661177"/>
              <a:ext cx="12568556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http://firstround.com/review/To-Go- Lean-Master-the-Business-Model-Canvas/ </a:t>
              </a:r>
            </a:p>
          </p:txBody>
        </p:sp>
        <p:sp>
          <p:nvSpPr>
            <p:cNvPr id="468" name="Shape 468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0" name="Shape 470"/>
            <p:cNvSpPr/>
            <p:nvPr/>
          </p:nvSpPr>
          <p:spPr>
            <a:xfrm>
              <a:off x="-233723" y="-79200"/>
              <a:ext cx="1711550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Business Model</a:t>
              </a:r>
            </a:p>
          </p:txBody>
        </p:sp>
        <p:sp>
          <p:nvSpPr>
            <p:cNvPr id="471" name="Shape 471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72" name="Shape 472"/>
            <p:cNvSpPr/>
            <p:nvPr/>
          </p:nvSpPr>
          <p:spPr>
            <a:xfrm rot="5400000">
              <a:off x="6674716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3" name="Shape 473"/>
            <p:cNvSpPr/>
            <p:nvPr/>
          </p:nvSpPr>
          <p:spPr>
            <a:xfrm>
              <a:off x="-347308" y="2516400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  <p:sp>
          <p:nvSpPr>
            <p:cNvPr id="474" name="Shape 474"/>
            <p:cNvSpPr/>
            <p:nvPr/>
          </p:nvSpPr>
          <p:spPr>
            <a:xfrm>
              <a:off x="368267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475" name="Shape 475"/>
            <p:cNvSpPr/>
            <p:nvPr/>
          </p:nvSpPr>
          <p:spPr>
            <a:xfrm>
              <a:off x="588713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476" name="Shape 476"/>
            <p:cNvSpPr/>
            <p:nvPr/>
          </p:nvSpPr>
          <p:spPr>
            <a:xfrm>
              <a:off x="1029604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477" name="Shape 477"/>
            <p:cNvSpPr/>
            <p:nvPr/>
          </p:nvSpPr>
          <p:spPr>
            <a:xfrm>
              <a:off x="12500506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478" name="Shape 478"/>
            <p:cNvSpPr/>
            <p:nvPr/>
          </p:nvSpPr>
          <p:spPr>
            <a:xfrm>
              <a:off x="1690942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479" name="Shape 479"/>
            <p:cNvSpPr/>
            <p:nvPr/>
          </p:nvSpPr>
          <p:spPr>
            <a:xfrm>
              <a:off x="19113881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9</a:t>
              </a:r>
            </a:p>
          </p:txBody>
        </p:sp>
      </p:grpSp>
      <p:sp>
        <p:nvSpPr>
          <p:cNvPr id="467" name="Shape 467"/>
          <p:cNvSpPr/>
          <p:nvPr/>
        </p:nvSpPr>
        <p:spPr>
          <a:xfrm>
            <a:off x="17789270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480" name="Shape 480"/>
          <p:cNvSpPr/>
          <p:nvPr/>
        </p:nvSpPr>
        <p:spPr>
          <a:xfrm>
            <a:off x="314961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81" name="Shape 481"/>
          <p:cNvSpPr/>
          <p:nvPr/>
        </p:nvSpPr>
        <p:spPr>
          <a:xfrm>
            <a:off x="535407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82" name="Shape 482"/>
          <p:cNvSpPr/>
          <p:nvPr/>
        </p:nvSpPr>
        <p:spPr>
          <a:xfrm>
            <a:off x="755853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83" name="Shape 483"/>
          <p:cNvSpPr/>
          <p:nvPr/>
        </p:nvSpPr>
        <p:spPr>
          <a:xfrm>
            <a:off x="97629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84" name="Shape 484"/>
          <p:cNvSpPr/>
          <p:nvPr/>
        </p:nvSpPr>
        <p:spPr>
          <a:xfrm>
            <a:off x="1196745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85" name="Shape 485"/>
          <p:cNvSpPr/>
          <p:nvPr/>
        </p:nvSpPr>
        <p:spPr>
          <a:xfrm>
            <a:off x="1417191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86" name="Shape 486"/>
          <p:cNvSpPr/>
          <p:nvPr/>
        </p:nvSpPr>
        <p:spPr>
          <a:xfrm>
            <a:off x="1637636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87" name="Shape 487"/>
          <p:cNvSpPr/>
          <p:nvPr/>
        </p:nvSpPr>
        <p:spPr>
          <a:xfrm>
            <a:off x="185808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504" name="Shape 504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519" name="Shape 519"/>
          <p:cNvSpPr/>
          <p:nvPr/>
        </p:nvSpPr>
        <p:spPr>
          <a:xfrm>
            <a:off x="314961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520" name="Shape 520"/>
          <p:cNvSpPr/>
          <p:nvPr/>
        </p:nvSpPr>
        <p:spPr>
          <a:xfrm>
            <a:off x="535407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521" name="Shape 521"/>
          <p:cNvSpPr/>
          <p:nvPr/>
        </p:nvSpPr>
        <p:spPr>
          <a:xfrm>
            <a:off x="755853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522" name="Shape 522"/>
          <p:cNvSpPr/>
          <p:nvPr/>
        </p:nvSpPr>
        <p:spPr>
          <a:xfrm>
            <a:off x="97629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523" name="Shape 523"/>
          <p:cNvSpPr/>
          <p:nvPr/>
        </p:nvSpPr>
        <p:spPr>
          <a:xfrm>
            <a:off x="1196745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524" name="Shape 524"/>
          <p:cNvSpPr/>
          <p:nvPr/>
        </p:nvSpPr>
        <p:spPr>
          <a:xfrm>
            <a:off x="1417191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525" name="Shape 525"/>
          <p:cNvSpPr/>
          <p:nvPr/>
        </p:nvSpPr>
        <p:spPr>
          <a:xfrm>
            <a:off x="1637636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526" name="Shape 526"/>
          <p:cNvSpPr/>
          <p:nvPr/>
        </p:nvSpPr>
        <p:spPr>
          <a:xfrm>
            <a:off x="185808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2FB636-0895-F647-939F-F13A98D505EC}"/>
              </a:ext>
            </a:extLst>
          </p:cNvPr>
          <p:cNvGrpSpPr/>
          <p:nvPr/>
        </p:nvGrpSpPr>
        <p:grpSpPr>
          <a:xfrm>
            <a:off x="-347308" y="-79200"/>
            <a:ext cx="24810267" cy="13188053"/>
            <a:chOff x="-347308" y="-79200"/>
            <a:chExt cx="24810267" cy="13188053"/>
          </a:xfrm>
        </p:grpSpPr>
        <p:pic>
          <p:nvPicPr>
            <p:cNvPr id="489" name="Business Model Canvas.jpg"/>
            <p:cNvPicPr>
              <a:picLocks noChangeAspect="1"/>
            </p:cNvPicPr>
            <p:nvPr/>
          </p:nvPicPr>
          <p:blipFill>
            <a:blip r:embed="rId2"/>
            <a:srcRect t="27235" b="2723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90" name="Shape 490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fill out the business model canvas for an existing company using the provided template (p.166). If you don’t have a specific company in mind,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select one related to a design brief of your choice (p.138). </a:t>
              </a:r>
            </a:p>
          </p:txBody>
        </p:sp>
        <p:sp>
          <p:nvSpPr>
            <p:cNvPr id="495" name="Shape 495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20130576" y="3770358"/>
              <a:ext cx="4091306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/>
                <a:t> P</a:t>
              </a:r>
              <a:r>
                <a:rPr dirty="0">
                  <a:latin typeface="Montserrat Medium"/>
                  <a:ea typeface="Montserrat Medium"/>
                  <a:cs typeface="Montserrat Medium"/>
                  <a:sym typeface="Montserrat Medium"/>
                </a:rPr>
                <a:t>en, internet access</a:t>
              </a:r>
            </a:p>
          </p:txBody>
        </p:sp>
        <p:sp>
          <p:nvSpPr>
            <p:cNvPr id="498" name="Shape 49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500" name="Shape 500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501" name="Shape 501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502" name="Shape 502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505" name="Shape 505"/>
            <p:cNvSpPr/>
            <p:nvPr/>
          </p:nvSpPr>
          <p:spPr>
            <a:xfrm>
              <a:off x="11296078" y="12661177"/>
              <a:ext cx="12568556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http://firstround.com/review/To-Go- Lean-Master-the-Business-Model-Canvas/ </a:t>
              </a:r>
            </a:p>
          </p:txBody>
        </p:sp>
        <p:sp>
          <p:nvSpPr>
            <p:cNvPr id="507" name="Shape 507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-233723" y="-79200"/>
              <a:ext cx="1711550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Business Model</a:t>
              </a:r>
            </a:p>
          </p:txBody>
        </p:sp>
        <p:sp>
          <p:nvSpPr>
            <p:cNvPr id="510" name="Shape 510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 rot="5400000">
              <a:off x="6674716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368267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514" name="Shape 514"/>
            <p:cNvSpPr/>
            <p:nvPr/>
          </p:nvSpPr>
          <p:spPr>
            <a:xfrm>
              <a:off x="588713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515" name="Shape 515"/>
            <p:cNvSpPr/>
            <p:nvPr/>
          </p:nvSpPr>
          <p:spPr>
            <a:xfrm>
              <a:off x="1029604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516" name="Shape 516"/>
            <p:cNvSpPr/>
            <p:nvPr/>
          </p:nvSpPr>
          <p:spPr>
            <a:xfrm>
              <a:off x="12500506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517" name="Shape 517"/>
            <p:cNvSpPr/>
            <p:nvPr/>
          </p:nvSpPr>
          <p:spPr>
            <a:xfrm>
              <a:off x="1690942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518" name="Shape 518"/>
            <p:cNvSpPr/>
            <p:nvPr/>
          </p:nvSpPr>
          <p:spPr>
            <a:xfrm>
              <a:off x="1911388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40" name="Shape 473">
              <a:extLst>
                <a:ext uri="{FF2B5EF4-FFF2-40B4-BE49-F238E27FC236}">
                  <a16:creationId xmlns:a16="http://schemas.microsoft.com/office/drawing/2014/main" id="{EC9991A4-8506-F440-BA24-80B934CB9D2B}"/>
                </a:ext>
              </a:extLst>
            </p:cNvPr>
            <p:cNvSpPr/>
            <p:nvPr/>
          </p:nvSpPr>
          <p:spPr>
            <a:xfrm>
              <a:off x="-347308" y="2516400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  <p:sp>
          <p:nvSpPr>
            <p:cNvPr id="41" name="Shape 454">
              <a:extLst>
                <a:ext uri="{FF2B5EF4-FFF2-40B4-BE49-F238E27FC236}">
                  <a16:creationId xmlns:a16="http://schemas.microsoft.com/office/drawing/2014/main" id="{9100E7CB-B5C8-DE4D-9A9D-F729E9DF6F90}"/>
                </a:ext>
              </a:extLst>
            </p:cNvPr>
            <p:cNvSpPr/>
            <p:nvPr/>
          </p:nvSpPr>
          <p:spPr>
            <a:xfrm>
              <a:off x="19212262" y="2052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30</a:t>
              </a:r>
            </a:p>
          </p:txBody>
        </p:sp>
      </p:grpSp>
      <p:sp>
        <p:nvSpPr>
          <p:cNvPr id="506" name="Shape 506"/>
          <p:cNvSpPr/>
          <p:nvPr/>
        </p:nvSpPr>
        <p:spPr>
          <a:xfrm>
            <a:off x="19993729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3021E4-7BBD-8642-9009-91747BA98645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528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9" name="Shape 529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530" name="Shape 530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532" name="Shape 532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533" name="Shape 533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0763D0-8890-4043-AFEC-3C661984B629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535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36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7" name="Shape 537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8" name="Shape 538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539" name="Shape 539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540" name="Shape 540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541" name="Shape 541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B4F1C5F-6025-0D45-B8AF-4B912A9C671A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6365929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4936400" y="1429342"/>
              <a:ext cx="5169185" cy="228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DFFFD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59140"/>
              <a:ext cx="16693804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defRPr sz="15000" b="0" spc="-300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Business Model</a:t>
              </a:r>
              <a:r>
                <a:rPr lang="zh-CN" altLang="en-US" sz="16000" spc="-319" dirty="0"/>
                <a:t> </a:t>
              </a:r>
              <a:r>
                <a:rPr lang="en-AU" altLang="zh-CN" sz="16000" spc="-319" dirty="0"/>
                <a:t>	</a:t>
              </a:r>
              <a:r>
                <a:rPr sz="16000" spc="-319" dirty="0"/>
                <a:t>Canvas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53" name="Shape 153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55" name="Shape 155"/>
          <p:cNvSpPr/>
          <p:nvPr/>
        </p:nvSpPr>
        <p:spPr>
          <a:xfrm>
            <a:off x="153602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54" name="Shape 154"/>
          <p:cNvSpPr/>
          <p:nvPr/>
        </p:nvSpPr>
        <p:spPr>
          <a:xfrm>
            <a:off x="11296078" y="12661177"/>
            <a:ext cx="12568556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2000" b="0">
                <a:solidFill>
                  <a:srgbClr val="91919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dirty="0"/>
              <a:t>Image Attribution:  http://</a:t>
            </a:r>
            <a:r>
              <a:rPr dirty="0" err="1"/>
              <a:t>firstround.com</a:t>
            </a:r>
            <a:r>
              <a:rPr dirty="0"/>
              <a:t>/review/To-Go- Lean-Master-the-Business-Model-Canvas/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C4F68A-655B-1646-93B2-6B2CDAEB41F4}"/>
              </a:ext>
            </a:extLst>
          </p:cNvPr>
          <p:cNvGrpSpPr/>
          <p:nvPr/>
        </p:nvGrpSpPr>
        <p:grpSpPr>
          <a:xfrm>
            <a:off x="-347308" y="-80144"/>
            <a:ext cx="24810267" cy="8840597"/>
            <a:chOff x="-347308" y="-80144"/>
            <a:chExt cx="24810267" cy="8840597"/>
          </a:xfrm>
        </p:grpSpPr>
        <p:pic>
          <p:nvPicPr>
            <p:cNvPr id="138" name="Business Model Canvas.jpg"/>
            <p:cNvPicPr>
              <a:picLocks noChangeAspect="1"/>
            </p:cNvPicPr>
            <p:nvPr/>
          </p:nvPicPr>
          <p:blipFill>
            <a:blip r:embed="rId2"/>
            <a:srcRect t="27235" b="2723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058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30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fill out the business model canvas for an existing company using the provided template (p.166). If you don’t have a specific company in mind,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select one related to a design brief of your choice (p.138).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20130576" y="3770358"/>
              <a:ext cx="4091306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en, internet access</a:t>
              </a:r>
            </a:p>
          </p:txBody>
        </p:sp>
        <p:sp>
          <p:nvSpPr>
            <p:cNvPr id="156" name="Shape 156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-233723" y="-80144"/>
              <a:ext cx="1711550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Business Model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 rot="5400000">
              <a:off x="6674716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>
              <a:off x="-347308" y="2516766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3250760-95C6-2044-B840-230973477C2C}"/>
              </a:ext>
            </a:extLst>
          </p:cNvPr>
          <p:cNvGrpSpPr/>
          <p:nvPr/>
        </p:nvGrpSpPr>
        <p:grpSpPr>
          <a:xfrm>
            <a:off x="1478213" y="9195086"/>
            <a:ext cx="20878669" cy="1038541"/>
            <a:chOff x="1478213" y="9195086"/>
            <a:chExt cx="20878669" cy="1038541"/>
          </a:xfrm>
        </p:grpSpPr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368267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588713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4" name="Shape 164"/>
            <p:cNvSpPr/>
            <p:nvPr/>
          </p:nvSpPr>
          <p:spPr>
            <a:xfrm>
              <a:off x="1029604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12500506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66" name="Shape 166"/>
            <p:cNvSpPr/>
            <p:nvPr/>
          </p:nvSpPr>
          <p:spPr>
            <a:xfrm>
              <a:off x="1690942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67" name="Shape 167"/>
            <p:cNvSpPr/>
            <p:nvPr/>
          </p:nvSpPr>
          <p:spPr>
            <a:xfrm>
              <a:off x="1911388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9</a:t>
              </a:r>
            </a:p>
          </p:txBody>
        </p:sp>
      </p:grpSp>
      <p:sp>
        <p:nvSpPr>
          <p:cNvPr id="168" name="Shape 168"/>
          <p:cNvSpPr/>
          <p:nvPr/>
        </p:nvSpPr>
        <p:spPr>
          <a:xfrm>
            <a:off x="314961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69" name="Shape 169"/>
          <p:cNvSpPr/>
          <p:nvPr/>
        </p:nvSpPr>
        <p:spPr>
          <a:xfrm>
            <a:off x="535407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70" name="Shape 170"/>
          <p:cNvSpPr/>
          <p:nvPr/>
        </p:nvSpPr>
        <p:spPr>
          <a:xfrm>
            <a:off x="755853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71" name="Shape 171"/>
          <p:cNvSpPr/>
          <p:nvPr/>
        </p:nvSpPr>
        <p:spPr>
          <a:xfrm>
            <a:off x="97629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72" name="Shape 172"/>
          <p:cNvSpPr/>
          <p:nvPr/>
        </p:nvSpPr>
        <p:spPr>
          <a:xfrm>
            <a:off x="1196745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73" name="Shape 173"/>
          <p:cNvSpPr/>
          <p:nvPr/>
        </p:nvSpPr>
        <p:spPr>
          <a:xfrm>
            <a:off x="1417191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74" name="Shape 174"/>
          <p:cNvSpPr/>
          <p:nvPr/>
        </p:nvSpPr>
        <p:spPr>
          <a:xfrm>
            <a:off x="1637636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75" name="Shape 175"/>
          <p:cNvSpPr/>
          <p:nvPr/>
        </p:nvSpPr>
        <p:spPr>
          <a:xfrm>
            <a:off x="185808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92" name="Shape 192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94" name="Shape 194"/>
          <p:cNvSpPr/>
          <p:nvPr/>
        </p:nvSpPr>
        <p:spPr>
          <a:xfrm>
            <a:off x="2358061" y="11114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DBAE61-BD26-3C4F-9040-FE22C1EA4840}"/>
              </a:ext>
            </a:extLst>
          </p:cNvPr>
          <p:cNvGrpSpPr/>
          <p:nvPr/>
        </p:nvGrpSpPr>
        <p:grpSpPr>
          <a:xfrm>
            <a:off x="1478213" y="9195086"/>
            <a:ext cx="20878669" cy="1038541"/>
            <a:chOff x="1478213" y="9195086"/>
            <a:chExt cx="20878669" cy="1038541"/>
          </a:xfrm>
        </p:grpSpPr>
        <p:sp>
          <p:nvSpPr>
            <p:cNvPr id="186" name="Shape 18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01" name="Shape 201"/>
            <p:cNvSpPr/>
            <p:nvPr/>
          </p:nvSpPr>
          <p:spPr>
            <a:xfrm>
              <a:off x="3682672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588713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03" name="Shape 203"/>
            <p:cNvSpPr/>
            <p:nvPr/>
          </p:nvSpPr>
          <p:spPr>
            <a:xfrm>
              <a:off x="1029604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04" name="Shape 204"/>
            <p:cNvSpPr/>
            <p:nvPr/>
          </p:nvSpPr>
          <p:spPr>
            <a:xfrm>
              <a:off x="12500506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05" name="Shape 205"/>
            <p:cNvSpPr/>
            <p:nvPr/>
          </p:nvSpPr>
          <p:spPr>
            <a:xfrm>
              <a:off x="1690942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06" name="Shape 206"/>
            <p:cNvSpPr/>
            <p:nvPr/>
          </p:nvSpPr>
          <p:spPr>
            <a:xfrm>
              <a:off x="1911388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9</a:t>
              </a:r>
            </a:p>
          </p:txBody>
        </p:sp>
      </p:grpSp>
      <p:sp>
        <p:nvSpPr>
          <p:cNvPr id="207" name="Shape 207"/>
          <p:cNvSpPr/>
          <p:nvPr/>
        </p:nvSpPr>
        <p:spPr>
          <a:xfrm>
            <a:off x="314961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08" name="Shape 208"/>
          <p:cNvSpPr/>
          <p:nvPr/>
        </p:nvSpPr>
        <p:spPr>
          <a:xfrm>
            <a:off x="535407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09" name="Shape 209"/>
          <p:cNvSpPr/>
          <p:nvPr/>
        </p:nvSpPr>
        <p:spPr>
          <a:xfrm>
            <a:off x="755853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10" name="Shape 210"/>
          <p:cNvSpPr/>
          <p:nvPr/>
        </p:nvSpPr>
        <p:spPr>
          <a:xfrm>
            <a:off x="97629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11" name="Shape 211"/>
          <p:cNvSpPr/>
          <p:nvPr/>
        </p:nvSpPr>
        <p:spPr>
          <a:xfrm>
            <a:off x="1196745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12" name="Shape 212"/>
          <p:cNvSpPr/>
          <p:nvPr/>
        </p:nvSpPr>
        <p:spPr>
          <a:xfrm>
            <a:off x="1417191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13" name="Shape 213"/>
          <p:cNvSpPr/>
          <p:nvPr/>
        </p:nvSpPr>
        <p:spPr>
          <a:xfrm>
            <a:off x="1637636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14" name="Shape 214"/>
          <p:cNvSpPr/>
          <p:nvPr/>
        </p:nvSpPr>
        <p:spPr>
          <a:xfrm>
            <a:off x="185808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23C6DB-CE21-3E49-813B-EF3E3BA07207}"/>
              </a:ext>
            </a:extLst>
          </p:cNvPr>
          <p:cNvGrpSpPr/>
          <p:nvPr/>
        </p:nvGrpSpPr>
        <p:grpSpPr>
          <a:xfrm>
            <a:off x="-347308" y="-80144"/>
            <a:ext cx="24810267" cy="8840597"/>
            <a:chOff x="-347308" y="-80144"/>
            <a:chExt cx="24810267" cy="8840597"/>
          </a:xfrm>
        </p:grpSpPr>
        <p:pic>
          <p:nvPicPr>
            <p:cNvPr id="41" name="Business Model Canvas.jpg">
              <a:extLst>
                <a:ext uri="{FF2B5EF4-FFF2-40B4-BE49-F238E27FC236}">
                  <a16:creationId xmlns:a16="http://schemas.microsoft.com/office/drawing/2014/main" id="{51ACD839-DF92-0146-8144-8B29664EC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235" b="2723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2" name="Shape 139">
              <a:extLst>
                <a:ext uri="{FF2B5EF4-FFF2-40B4-BE49-F238E27FC236}">
                  <a16:creationId xmlns:a16="http://schemas.microsoft.com/office/drawing/2014/main" id="{EEC326F7-CC5D-D144-BA3E-F0B9375728D8}"/>
                </a:ext>
              </a:extLst>
            </p:cNvPr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" name="Shape 140">
              <a:extLst>
                <a:ext uri="{FF2B5EF4-FFF2-40B4-BE49-F238E27FC236}">
                  <a16:creationId xmlns:a16="http://schemas.microsoft.com/office/drawing/2014/main" id="{33B0CFCE-7F24-5245-81A7-7D4AED37FD34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" name="Shape 141">
              <a:extLst>
                <a:ext uri="{FF2B5EF4-FFF2-40B4-BE49-F238E27FC236}">
                  <a16:creationId xmlns:a16="http://schemas.microsoft.com/office/drawing/2014/main" id="{EAB6DE70-83D5-ED4D-9716-FBA05BF7AA97}"/>
                </a:ext>
              </a:extLst>
            </p:cNvPr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" name="Shape 142">
              <a:extLst>
                <a:ext uri="{FF2B5EF4-FFF2-40B4-BE49-F238E27FC236}">
                  <a16:creationId xmlns:a16="http://schemas.microsoft.com/office/drawing/2014/main" id="{2E26EF5E-5F15-A94D-B6B4-FBD72029023F}"/>
                </a:ext>
              </a:extLst>
            </p:cNvPr>
            <p:cNvSpPr/>
            <p:nvPr/>
          </p:nvSpPr>
          <p:spPr>
            <a:xfrm>
              <a:off x="19212262" y="2058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30</a:t>
              </a:r>
            </a:p>
          </p:txBody>
        </p:sp>
        <p:sp>
          <p:nvSpPr>
            <p:cNvPr id="46" name="Shape 143">
              <a:extLst>
                <a:ext uri="{FF2B5EF4-FFF2-40B4-BE49-F238E27FC236}">
                  <a16:creationId xmlns:a16="http://schemas.microsoft.com/office/drawing/2014/main" id="{006126A6-EF22-4143-A1D8-0E212FEEE4CD}"/>
                </a:ext>
              </a:extLst>
            </p:cNvPr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dirty="0"/>
                <a:t>In this exercise, you will fill out the business model canvas for an existing company using the provided template (p.166). If you don’t have a specific company in mind,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dirty="0"/>
                <a:t>select one related to a design brief of your choice (p.138). </a:t>
              </a:r>
            </a:p>
          </p:txBody>
        </p:sp>
        <p:sp>
          <p:nvSpPr>
            <p:cNvPr id="47" name="Shape 144">
              <a:extLst>
                <a:ext uri="{FF2B5EF4-FFF2-40B4-BE49-F238E27FC236}">
                  <a16:creationId xmlns:a16="http://schemas.microsoft.com/office/drawing/2014/main" id="{95AE41E5-736E-A94C-9085-D8F547E8B84E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" name="Shape 145">
              <a:extLst>
                <a:ext uri="{FF2B5EF4-FFF2-40B4-BE49-F238E27FC236}">
                  <a16:creationId xmlns:a16="http://schemas.microsoft.com/office/drawing/2014/main" id="{E30F6520-8C9E-DA47-9C07-835F70E21BDA}"/>
                </a:ext>
              </a:extLst>
            </p:cNvPr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49" name="Shape 146">
              <a:extLst>
                <a:ext uri="{FF2B5EF4-FFF2-40B4-BE49-F238E27FC236}">
                  <a16:creationId xmlns:a16="http://schemas.microsoft.com/office/drawing/2014/main" id="{26B8694D-8775-0D41-837F-449339D01642}"/>
                </a:ext>
              </a:extLst>
            </p:cNvPr>
            <p:cNvSpPr/>
            <p:nvPr/>
          </p:nvSpPr>
          <p:spPr>
            <a:xfrm>
              <a:off x="20130576" y="3770358"/>
              <a:ext cx="4091306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en, internet access</a:t>
              </a:r>
            </a:p>
          </p:txBody>
        </p:sp>
        <p:sp>
          <p:nvSpPr>
            <p:cNvPr id="50" name="Shape 156">
              <a:extLst>
                <a:ext uri="{FF2B5EF4-FFF2-40B4-BE49-F238E27FC236}">
                  <a16:creationId xmlns:a16="http://schemas.microsoft.com/office/drawing/2014/main" id="{1BB71B74-420A-8547-9E8F-BC1EDB5ADA47}"/>
                </a:ext>
              </a:extLst>
            </p:cNvPr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1" name="Shape 157">
              <a:extLst>
                <a:ext uri="{FF2B5EF4-FFF2-40B4-BE49-F238E27FC236}">
                  <a16:creationId xmlns:a16="http://schemas.microsoft.com/office/drawing/2014/main" id="{2FA5BD38-B63B-9149-88B4-B91D3DC27527}"/>
                </a:ext>
              </a:extLst>
            </p:cNvPr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" name="Shape 158">
              <a:extLst>
                <a:ext uri="{FF2B5EF4-FFF2-40B4-BE49-F238E27FC236}">
                  <a16:creationId xmlns:a16="http://schemas.microsoft.com/office/drawing/2014/main" id="{585DA72C-D25E-6240-88A0-16CF2DE713B8}"/>
                </a:ext>
              </a:extLst>
            </p:cNvPr>
            <p:cNvSpPr/>
            <p:nvPr/>
          </p:nvSpPr>
          <p:spPr>
            <a:xfrm>
              <a:off x="-233723" y="-80144"/>
              <a:ext cx="1711550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Business Model</a:t>
              </a:r>
            </a:p>
          </p:txBody>
        </p:sp>
        <p:sp>
          <p:nvSpPr>
            <p:cNvPr id="53" name="Shape 159">
              <a:extLst>
                <a:ext uri="{FF2B5EF4-FFF2-40B4-BE49-F238E27FC236}">
                  <a16:creationId xmlns:a16="http://schemas.microsoft.com/office/drawing/2014/main" id="{73B4BAA0-EF83-C94A-96FB-A6A3D5C076E0}"/>
                </a:ext>
              </a:extLst>
            </p:cNvPr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4" name="Shape 160">
              <a:extLst>
                <a:ext uri="{FF2B5EF4-FFF2-40B4-BE49-F238E27FC236}">
                  <a16:creationId xmlns:a16="http://schemas.microsoft.com/office/drawing/2014/main" id="{65040AB3-9B60-B740-A460-0BF1024EAB99}"/>
                </a:ext>
              </a:extLst>
            </p:cNvPr>
            <p:cNvSpPr/>
            <p:nvPr/>
          </p:nvSpPr>
          <p:spPr>
            <a:xfrm rot="5400000">
              <a:off x="6674716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" name="Shape 161">
              <a:extLst>
                <a:ext uri="{FF2B5EF4-FFF2-40B4-BE49-F238E27FC236}">
                  <a16:creationId xmlns:a16="http://schemas.microsoft.com/office/drawing/2014/main" id="{7015B739-FCD8-124B-8E96-F8ABC976497A}"/>
                </a:ext>
              </a:extLst>
            </p:cNvPr>
            <p:cNvSpPr/>
            <p:nvPr/>
          </p:nvSpPr>
          <p:spPr>
            <a:xfrm>
              <a:off x="-347308" y="2516766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</p:grpSp>
      <p:sp>
        <p:nvSpPr>
          <p:cNvPr id="73" name="Shape 154">
            <a:extLst>
              <a:ext uri="{FF2B5EF4-FFF2-40B4-BE49-F238E27FC236}">
                <a16:creationId xmlns:a16="http://schemas.microsoft.com/office/drawing/2014/main" id="{B2BA9C65-D945-1148-B7B9-DD0CF58658A9}"/>
              </a:ext>
            </a:extLst>
          </p:cNvPr>
          <p:cNvSpPr/>
          <p:nvPr/>
        </p:nvSpPr>
        <p:spPr>
          <a:xfrm>
            <a:off x="11296078" y="12661177"/>
            <a:ext cx="12568556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2000" b="0">
                <a:solidFill>
                  <a:srgbClr val="91919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dirty="0"/>
              <a:t>Image Attribution:  http://</a:t>
            </a:r>
            <a:r>
              <a:rPr dirty="0" err="1"/>
              <a:t>firstround.com</a:t>
            </a:r>
            <a:r>
              <a:rPr dirty="0"/>
              <a:t>/review/To-Go- Lean-Master-the-Business-Model-Canvas/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1D9A906-F23E-D847-B11C-F5DE3AFDD8E6}"/>
              </a:ext>
            </a:extLst>
          </p:cNvPr>
          <p:cNvGrpSpPr/>
          <p:nvPr/>
        </p:nvGrpSpPr>
        <p:grpSpPr>
          <a:xfrm>
            <a:off x="1478213" y="9195086"/>
            <a:ext cx="20878669" cy="1038541"/>
            <a:chOff x="1478213" y="9195086"/>
            <a:chExt cx="20878669" cy="1038541"/>
          </a:xfrm>
        </p:grpSpPr>
        <p:sp>
          <p:nvSpPr>
            <p:cNvPr id="225" name="Shape 22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228" name="Shape 228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230" name="Shape 230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31" name="Shape 231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32" name="Shape 232"/>
          <p:cNvSpPr/>
          <p:nvPr/>
        </p:nvSpPr>
        <p:spPr>
          <a:xfrm>
            <a:off x="11296078" y="12661177"/>
            <a:ext cx="12568556" cy="44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2000" b="0">
                <a:solidFill>
                  <a:srgbClr val="91919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Image Attribution:  http://firstround.com/review/To-Go- Lean-Master-the-Business-Model-Canvas/ </a:t>
            </a:r>
          </a:p>
        </p:txBody>
      </p:sp>
      <p:sp>
        <p:nvSpPr>
          <p:cNvPr id="233" name="Shape 233"/>
          <p:cNvSpPr/>
          <p:nvPr/>
        </p:nvSpPr>
        <p:spPr>
          <a:xfrm>
            <a:off x="4562519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E9493B-1D55-9946-855E-FE806C64B721}"/>
              </a:ext>
            </a:extLst>
          </p:cNvPr>
          <p:cNvGrpSpPr/>
          <p:nvPr/>
        </p:nvGrpSpPr>
        <p:grpSpPr>
          <a:xfrm>
            <a:off x="3682672" y="9195086"/>
            <a:ext cx="16469750" cy="1038541"/>
            <a:chOff x="3682672" y="9195086"/>
            <a:chExt cx="16469750" cy="1038541"/>
          </a:xfrm>
        </p:grpSpPr>
        <p:sp>
          <p:nvSpPr>
            <p:cNvPr id="240" name="Shape 240"/>
            <p:cNvSpPr/>
            <p:nvPr/>
          </p:nvSpPr>
          <p:spPr>
            <a:xfrm>
              <a:off x="368267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588713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1029604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12500506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690942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45" name="Shape 245"/>
            <p:cNvSpPr/>
            <p:nvPr/>
          </p:nvSpPr>
          <p:spPr>
            <a:xfrm>
              <a:off x="1911388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9</a:t>
              </a:r>
            </a:p>
          </p:txBody>
        </p:sp>
      </p:grpSp>
      <p:sp>
        <p:nvSpPr>
          <p:cNvPr id="246" name="Shape 246"/>
          <p:cNvSpPr/>
          <p:nvPr/>
        </p:nvSpPr>
        <p:spPr>
          <a:xfrm>
            <a:off x="314961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47" name="Shape 247"/>
          <p:cNvSpPr/>
          <p:nvPr/>
        </p:nvSpPr>
        <p:spPr>
          <a:xfrm>
            <a:off x="535407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48" name="Shape 248"/>
          <p:cNvSpPr/>
          <p:nvPr/>
        </p:nvSpPr>
        <p:spPr>
          <a:xfrm>
            <a:off x="755853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49" name="Shape 249"/>
          <p:cNvSpPr/>
          <p:nvPr/>
        </p:nvSpPr>
        <p:spPr>
          <a:xfrm>
            <a:off x="97629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50" name="Shape 250"/>
          <p:cNvSpPr/>
          <p:nvPr/>
        </p:nvSpPr>
        <p:spPr>
          <a:xfrm>
            <a:off x="1196745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51" name="Shape 251"/>
          <p:cNvSpPr/>
          <p:nvPr/>
        </p:nvSpPr>
        <p:spPr>
          <a:xfrm>
            <a:off x="1417191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52" name="Shape 252"/>
          <p:cNvSpPr/>
          <p:nvPr/>
        </p:nvSpPr>
        <p:spPr>
          <a:xfrm>
            <a:off x="1637636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53" name="Shape 253"/>
          <p:cNvSpPr/>
          <p:nvPr/>
        </p:nvSpPr>
        <p:spPr>
          <a:xfrm>
            <a:off x="185808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75E6AE-6B99-4240-8FCB-AD4F1B72C843}"/>
              </a:ext>
            </a:extLst>
          </p:cNvPr>
          <p:cNvGrpSpPr/>
          <p:nvPr/>
        </p:nvGrpSpPr>
        <p:grpSpPr>
          <a:xfrm>
            <a:off x="-347308" y="-79200"/>
            <a:ext cx="24810267" cy="8839653"/>
            <a:chOff x="-347308" y="-79200"/>
            <a:chExt cx="24810267" cy="8839653"/>
          </a:xfrm>
        </p:grpSpPr>
        <p:pic>
          <p:nvPicPr>
            <p:cNvPr id="42" name="Business Model Canvas.jpg">
              <a:extLst>
                <a:ext uri="{FF2B5EF4-FFF2-40B4-BE49-F238E27FC236}">
                  <a16:creationId xmlns:a16="http://schemas.microsoft.com/office/drawing/2014/main" id="{96ABD6A4-0B67-D049-A4D1-26D5119B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235" b="2723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3" name="Shape 139">
              <a:extLst>
                <a:ext uri="{FF2B5EF4-FFF2-40B4-BE49-F238E27FC236}">
                  <a16:creationId xmlns:a16="http://schemas.microsoft.com/office/drawing/2014/main" id="{D11468A8-699F-8746-9713-A015A3F42B09}"/>
                </a:ext>
              </a:extLst>
            </p:cNvPr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" name="Shape 140">
              <a:extLst>
                <a:ext uri="{FF2B5EF4-FFF2-40B4-BE49-F238E27FC236}">
                  <a16:creationId xmlns:a16="http://schemas.microsoft.com/office/drawing/2014/main" id="{DE40A970-8F96-9E4B-BB21-A2AB0479F1F9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" name="Shape 141">
              <a:extLst>
                <a:ext uri="{FF2B5EF4-FFF2-40B4-BE49-F238E27FC236}">
                  <a16:creationId xmlns:a16="http://schemas.microsoft.com/office/drawing/2014/main" id="{47B4E16D-417E-6348-8616-B4BA2CC42F53}"/>
                </a:ext>
              </a:extLst>
            </p:cNvPr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" name="Shape 142">
              <a:extLst>
                <a:ext uri="{FF2B5EF4-FFF2-40B4-BE49-F238E27FC236}">
                  <a16:creationId xmlns:a16="http://schemas.microsoft.com/office/drawing/2014/main" id="{B11F8F0B-B446-5547-8168-090E27208C1F}"/>
                </a:ext>
              </a:extLst>
            </p:cNvPr>
            <p:cNvSpPr/>
            <p:nvPr/>
          </p:nvSpPr>
          <p:spPr>
            <a:xfrm>
              <a:off x="19212262" y="2052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30</a:t>
              </a:r>
            </a:p>
          </p:txBody>
        </p:sp>
        <p:sp>
          <p:nvSpPr>
            <p:cNvPr id="47" name="Shape 143">
              <a:extLst>
                <a:ext uri="{FF2B5EF4-FFF2-40B4-BE49-F238E27FC236}">
                  <a16:creationId xmlns:a16="http://schemas.microsoft.com/office/drawing/2014/main" id="{A563C93B-FE55-C245-9341-1C31C843FD43}"/>
                </a:ext>
              </a:extLst>
            </p:cNvPr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dirty="0"/>
                <a:t>In this exercise, you will fill out the business model canvas for an existing company using the provided template (p.166). If you don’t have a specific company in mind,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dirty="0"/>
                <a:t>select one related to a design brief of your choice (p.138). </a:t>
              </a:r>
            </a:p>
          </p:txBody>
        </p:sp>
        <p:sp>
          <p:nvSpPr>
            <p:cNvPr id="48" name="Shape 144">
              <a:extLst>
                <a:ext uri="{FF2B5EF4-FFF2-40B4-BE49-F238E27FC236}">
                  <a16:creationId xmlns:a16="http://schemas.microsoft.com/office/drawing/2014/main" id="{337AA15E-118F-8442-B615-AF10B1D5AA8C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" name="Shape 145">
              <a:extLst>
                <a:ext uri="{FF2B5EF4-FFF2-40B4-BE49-F238E27FC236}">
                  <a16:creationId xmlns:a16="http://schemas.microsoft.com/office/drawing/2014/main" id="{8F8EC636-548F-8A4E-9A7D-BC7861C3B71D}"/>
                </a:ext>
              </a:extLst>
            </p:cNvPr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50" name="Shape 146">
              <a:extLst>
                <a:ext uri="{FF2B5EF4-FFF2-40B4-BE49-F238E27FC236}">
                  <a16:creationId xmlns:a16="http://schemas.microsoft.com/office/drawing/2014/main" id="{8158CD74-27D3-F74A-AC9F-7D7A27A051A2}"/>
                </a:ext>
              </a:extLst>
            </p:cNvPr>
            <p:cNvSpPr/>
            <p:nvPr/>
          </p:nvSpPr>
          <p:spPr>
            <a:xfrm>
              <a:off x="20130576" y="3770358"/>
              <a:ext cx="4091306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en, internet access</a:t>
              </a:r>
            </a:p>
          </p:txBody>
        </p:sp>
        <p:sp>
          <p:nvSpPr>
            <p:cNvPr id="51" name="Shape 156">
              <a:extLst>
                <a:ext uri="{FF2B5EF4-FFF2-40B4-BE49-F238E27FC236}">
                  <a16:creationId xmlns:a16="http://schemas.microsoft.com/office/drawing/2014/main" id="{B559B887-A5A3-AE4D-A979-53BB63E9A18A}"/>
                </a:ext>
              </a:extLst>
            </p:cNvPr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2" name="Shape 157">
              <a:extLst>
                <a:ext uri="{FF2B5EF4-FFF2-40B4-BE49-F238E27FC236}">
                  <a16:creationId xmlns:a16="http://schemas.microsoft.com/office/drawing/2014/main" id="{26BDAB92-BB4B-D44D-A3FF-8F00680E9B7D}"/>
                </a:ext>
              </a:extLst>
            </p:cNvPr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" name="Shape 158">
              <a:extLst>
                <a:ext uri="{FF2B5EF4-FFF2-40B4-BE49-F238E27FC236}">
                  <a16:creationId xmlns:a16="http://schemas.microsoft.com/office/drawing/2014/main" id="{F2756917-48A9-A34A-826D-B396191BADC8}"/>
                </a:ext>
              </a:extLst>
            </p:cNvPr>
            <p:cNvSpPr/>
            <p:nvPr/>
          </p:nvSpPr>
          <p:spPr>
            <a:xfrm>
              <a:off x="-233723" y="-79200"/>
              <a:ext cx="1711550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Business Model</a:t>
              </a:r>
            </a:p>
          </p:txBody>
        </p:sp>
        <p:sp>
          <p:nvSpPr>
            <p:cNvPr id="54" name="Shape 159">
              <a:extLst>
                <a:ext uri="{FF2B5EF4-FFF2-40B4-BE49-F238E27FC236}">
                  <a16:creationId xmlns:a16="http://schemas.microsoft.com/office/drawing/2014/main" id="{3804D2EB-378B-8C4C-B244-41C480257F1C}"/>
                </a:ext>
              </a:extLst>
            </p:cNvPr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55" name="Shape 160">
              <a:extLst>
                <a:ext uri="{FF2B5EF4-FFF2-40B4-BE49-F238E27FC236}">
                  <a16:creationId xmlns:a16="http://schemas.microsoft.com/office/drawing/2014/main" id="{F0F4A242-2523-7041-8A1B-C7CE9FAC309B}"/>
                </a:ext>
              </a:extLst>
            </p:cNvPr>
            <p:cNvSpPr/>
            <p:nvPr/>
          </p:nvSpPr>
          <p:spPr>
            <a:xfrm rot="5400000">
              <a:off x="6674716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" name="Shape 161">
              <a:extLst>
                <a:ext uri="{FF2B5EF4-FFF2-40B4-BE49-F238E27FC236}">
                  <a16:creationId xmlns:a16="http://schemas.microsoft.com/office/drawing/2014/main" id="{834E7FE7-FF5C-7448-9329-83A1C9E889D9}"/>
                </a:ext>
              </a:extLst>
            </p:cNvPr>
            <p:cNvSpPr/>
            <p:nvPr/>
          </p:nvSpPr>
          <p:spPr>
            <a:xfrm>
              <a:off x="-347308" y="2516400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70" name="Shape 270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72" name="Shape 272"/>
          <p:cNvSpPr/>
          <p:nvPr/>
        </p:nvSpPr>
        <p:spPr>
          <a:xfrm>
            <a:off x="6766978" y="11114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E669C5-EBC7-1C4C-8A3F-54FD10B36F97}"/>
              </a:ext>
            </a:extLst>
          </p:cNvPr>
          <p:cNvGrpSpPr/>
          <p:nvPr/>
        </p:nvGrpSpPr>
        <p:grpSpPr>
          <a:xfrm>
            <a:off x="-347308" y="-79200"/>
            <a:ext cx="24810267" cy="13188053"/>
            <a:chOff x="-347308" y="-79200"/>
            <a:chExt cx="24810267" cy="13188053"/>
          </a:xfrm>
        </p:grpSpPr>
        <p:pic>
          <p:nvPicPr>
            <p:cNvPr id="255" name="Business Model Canvas.jpg"/>
            <p:cNvPicPr>
              <a:picLocks noChangeAspect="1"/>
            </p:cNvPicPr>
            <p:nvPr/>
          </p:nvPicPr>
          <p:blipFill>
            <a:blip r:embed="rId2"/>
            <a:srcRect t="27235" b="2723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6" name="Shape 256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19212262" y="2052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30</a:t>
              </a:r>
            </a:p>
          </p:txBody>
        </p:sp>
        <p:sp>
          <p:nvSpPr>
            <p:cNvPr id="260" name="Shape 260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fill out the business model canvas for an existing company using the provided template (p.166). If you don’t have a specific company in mind,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select one related to a design brief of your choice (p.138). </a:t>
              </a:r>
            </a:p>
          </p:txBody>
        </p:sp>
        <p:sp>
          <p:nvSpPr>
            <p:cNvPr id="261" name="Shape 261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20130576" y="3770358"/>
              <a:ext cx="4091306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en, internet access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66" name="Shape 266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267" name="Shape 267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68" name="Shape 268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71" name="Shape 271"/>
            <p:cNvSpPr/>
            <p:nvPr/>
          </p:nvSpPr>
          <p:spPr>
            <a:xfrm>
              <a:off x="11296078" y="12661177"/>
              <a:ext cx="12568556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http://firstround.com/review/To-Go- Lean-Master-the-Business-Model-Canvas/ </a:t>
              </a:r>
            </a:p>
          </p:txBody>
        </p:sp>
        <p:sp>
          <p:nvSpPr>
            <p:cNvPr id="273" name="Shape 273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-233723" y="-79200"/>
              <a:ext cx="1711550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Business Model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 rot="5400000">
              <a:off x="6674716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-347308" y="2516400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  <p:sp>
          <p:nvSpPr>
            <p:cNvPr id="279" name="Shape 279"/>
            <p:cNvSpPr/>
            <p:nvPr/>
          </p:nvSpPr>
          <p:spPr>
            <a:xfrm>
              <a:off x="368267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588713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81" name="Shape 281"/>
            <p:cNvSpPr/>
            <p:nvPr/>
          </p:nvSpPr>
          <p:spPr>
            <a:xfrm>
              <a:off x="1029604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12500506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83" name="Shape 283"/>
            <p:cNvSpPr/>
            <p:nvPr/>
          </p:nvSpPr>
          <p:spPr>
            <a:xfrm>
              <a:off x="1690942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84" name="Shape 284"/>
            <p:cNvSpPr/>
            <p:nvPr/>
          </p:nvSpPr>
          <p:spPr>
            <a:xfrm>
              <a:off x="1911388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9</a:t>
              </a:r>
            </a:p>
          </p:txBody>
        </p:sp>
      </p:grpSp>
      <p:sp>
        <p:nvSpPr>
          <p:cNvPr id="285" name="Shape 285"/>
          <p:cNvSpPr/>
          <p:nvPr/>
        </p:nvSpPr>
        <p:spPr>
          <a:xfrm>
            <a:off x="314961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86" name="Shape 286"/>
          <p:cNvSpPr/>
          <p:nvPr/>
        </p:nvSpPr>
        <p:spPr>
          <a:xfrm>
            <a:off x="535407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87" name="Shape 287"/>
          <p:cNvSpPr/>
          <p:nvPr/>
        </p:nvSpPr>
        <p:spPr>
          <a:xfrm>
            <a:off x="755853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88" name="Shape 288"/>
          <p:cNvSpPr/>
          <p:nvPr/>
        </p:nvSpPr>
        <p:spPr>
          <a:xfrm>
            <a:off x="97629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89" name="Shape 289"/>
          <p:cNvSpPr/>
          <p:nvPr/>
        </p:nvSpPr>
        <p:spPr>
          <a:xfrm>
            <a:off x="1196745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90" name="Shape 290"/>
          <p:cNvSpPr/>
          <p:nvPr/>
        </p:nvSpPr>
        <p:spPr>
          <a:xfrm>
            <a:off x="1417191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91" name="Shape 291"/>
          <p:cNvSpPr/>
          <p:nvPr/>
        </p:nvSpPr>
        <p:spPr>
          <a:xfrm>
            <a:off x="1637636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92" name="Shape 292"/>
          <p:cNvSpPr/>
          <p:nvPr/>
        </p:nvSpPr>
        <p:spPr>
          <a:xfrm>
            <a:off x="185808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09" name="Shape 309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7AB740-CC08-4E43-9C83-175CB035BD04}"/>
              </a:ext>
            </a:extLst>
          </p:cNvPr>
          <p:cNvGrpSpPr/>
          <p:nvPr/>
        </p:nvGrpSpPr>
        <p:grpSpPr>
          <a:xfrm>
            <a:off x="-347308" y="-79200"/>
            <a:ext cx="24810267" cy="13188053"/>
            <a:chOff x="-347308" y="-79200"/>
            <a:chExt cx="24810267" cy="13188053"/>
          </a:xfrm>
        </p:grpSpPr>
        <p:pic>
          <p:nvPicPr>
            <p:cNvPr id="294" name="Business Model Canvas.jpg"/>
            <p:cNvPicPr>
              <a:picLocks noChangeAspect="1"/>
            </p:cNvPicPr>
            <p:nvPr/>
          </p:nvPicPr>
          <p:blipFill>
            <a:blip r:embed="rId2"/>
            <a:srcRect t="27235" b="2723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5" name="Shape 295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9212262" y="2052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30</a:t>
              </a:r>
            </a:p>
          </p:txBody>
        </p:sp>
        <p:sp>
          <p:nvSpPr>
            <p:cNvPr id="299" name="Shape 299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fill out the business model canvas for an existing company using the provided template (p.166). If you don’t have a specific company in mind,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select one related to a design brief of your choice (p.138). </a:t>
              </a:r>
            </a:p>
          </p:txBody>
        </p:sp>
        <p:sp>
          <p:nvSpPr>
            <p:cNvPr id="300" name="Shape 300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20130576" y="3770358"/>
              <a:ext cx="4091306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en, internet access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05" name="Shape 305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306" name="Shape 306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07" name="Shape 307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10" name="Shape 310"/>
            <p:cNvSpPr/>
            <p:nvPr/>
          </p:nvSpPr>
          <p:spPr>
            <a:xfrm>
              <a:off x="11296078" y="12661177"/>
              <a:ext cx="12568556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http://firstround.com/review/To-Go- Lean-Master-the-Business-Model-Canvas/ </a:t>
              </a:r>
            </a:p>
          </p:txBody>
        </p:sp>
        <p:sp>
          <p:nvSpPr>
            <p:cNvPr id="312" name="Shape 312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-233723" y="-79200"/>
              <a:ext cx="1711550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Business Model</a:t>
              </a:r>
            </a:p>
          </p:txBody>
        </p:sp>
        <p:sp>
          <p:nvSpPr>
            <p:cNvPr id="315" name="Shape 315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 rot="5400000">
              <a:off x="6674716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-347308" y="2516400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  <p:sp>
          <p:nvSpPr>
            <p:cNvPr id="318" name="Shape 318"/>
            <p:cNvSpPr/>
            <p:nvPr/>
          </p:nvSpPr>
          <p:spPr>
            <a:xfrm>
              <a:off x="368267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19" name="Shape 319"/>
            <p:cNvSpPr/>
            <p:nvPr/>
          </p:nvSpPr>
          <p:spPr>
            <a:xfrm>
              <a:off x="588713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20" name="Shape 320"/>
            <p:cNvSpPr/>
            <p:nvPr/>
          </p:nvSpPr>
          <p:spPr>
            <a:xfrm>
              <a:off x="10296048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21" name="Shape 321"/>
            <p:cNvSpPr/>
            <p:nvPr/>
          </p:nvSpPr>
          <p:spPr>
            <a:xfrm>
              <a:off x="12500506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22" name="Shape 322"/>
            <p:cNvSpPr/>
            <p:nvPr/>
          </p:nvSpPr>
          <p:spPr>
            <a:xfrm>
              <a:off x="1690942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323" name="Shape 323"/>
            <p:cNvSpPr/>
            <p:nvPr/>
          </p:nvSpPr>
          <p:spPr>
            <a:xfrm>
              <a:off x="1911388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9</a:t>
              </a:r>
            </a:p>
          </p:txBody>
        </p:sp>
      </p:grpSp>
      <p:sp>
        <p:nvSpPr>
          <p:cNvPr id="311" name="Shape 311"/>
          <p:cNvSpPr/>
          <p:nvPr/>
        </p:nvSpPr>
        <p:spPr>
          <a:xfrm>
            <a:off x="8971436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324" name="Shape 324"/>
          <p:cNvSpPr/>
          <p:nvPr/>
        </p:nvSpPr>
        <p:spPr>
          <a:xfrm>
            <a:off x="314961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25" name="Shape 325"/>
          <p:cNvSpPr/>
          <p:nvPr/>
        </p:nvSpPr>
        <p:spPr>
          <a:xfrm>
            <a:off x="535407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26" name="Shape 326"/>
          <p:cNvSpPr/>
          <p:nvPr/>
        </p:nvSpPr>
        <p:spPr>
          <a:xfrm>
            <a:off x="755853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27" name="Shape 327"/>
          <p:cNvSpPr/>
          <p:nvPr/>
        </p:nvSpPr>
        <p:spPr>
          <a:xfrm>
            <a:off x="97629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28" name="Shape 328"/>
          <p:cNvSpPr/>
          <p:nvPr/>
        </p:nvSpPr>
        <p:spPr>
          <a:xfrm>
            <a:off x="1196745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29" name="Shape 329"/>
          <p:cNvSpPr/>
          <p:nvPr/>
        </p:nvSpPr>
        <p:spPr>
          <a:xfrm>
            <a:off x="1417191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30" name="Shape 330"/>
          <p:cNvSpPr/>
          <p:nvPr/>
        </p:nvSpPr>
        <p:spPr>
          <a:xfrm>
            <a:off x="1637636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31" name="Shape 331"/>
          <p:cNvSpPr/>
          <p:nvPr/>
        </p:nvSpPr>
        <p:spPr>
          <a:xfrm>
            <a:off x="185808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48" name="Shape 348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67992B-6A86-2D46-B594-34A12BF97DF1}"/>
              </a:ext>
            </a:extLst>
          </p:cNvPr>
          <p:cNvGrpSpPr/>
          <p:nvPr/>
        </p:nvGrpSpPr>
        <p:grpSpPr>
          <a:xfrm>
            <a:off x="-347308" y="-79200"/>
            <a:ext cx="24810267" cy="13188053"/>
            <a:chOff x="-347308" y="-79200"/>
            <a:chExt cx="24810267" cy="13188053"/>
          </a:xfrm>
        </p:grpSpPr>
        <p:pic>
          <p:nvPicPr>
            <p:cNvPr id="333" name="Business Model Canvas.jpg"/>
            <p:cNvPicPr>
              <a:picLocks noChangeAspect="1"/>
            </p:cNvPicPr>
            <p:nvPr/>
          </p:nvPicPr>
          <p:blipFill>
            <a:blip r:embed="rId2"/>
            <a:srcRect t="27235" b="2723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4" name="Shape 33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19212262" y="2052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30</a:t>
              </a:r>
            </a:p>
          </p:txBody>
        </p:sp>
        <p:sp>
          <p:nvSpPr>
            <p:cNvPr id="338" name="Shape 338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fill out the business model canvas for an existing company using the provided template (p.166). If you don’t have a specific company in mind,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select one related to a design brief of your choice (p.138). </a:t>
              </a:r>
            </a:p>
          </p:txBody>
        </p:sp>
        <p:sp>
          <p:nvSpPr>
            <p:cNvPr id="339" name="Shape 339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20130576" y="3770358"/>
              <a:ext cx="4091306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en, internet access</a:t>
              </a:r>
            </a:p>
          </p:txBody>
        </p:sp>
        <p:sp>
          <p:nvSpPr>
            <p:cNvPr id="342" name="Shape 34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44" name="Shape 34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345" name="Shape 345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46" name="Shape 346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49" name="Shape 349"/>
            <p:cNvSpPr/>
            <p:nvPr/>
          </p:nvSpPr>
          <p:spPr>
            <a:xfrm>
              <a:off x="11296078" y="12661177"/>
              <a:ext cx="12568556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http://firstround.com/review/To-Go- Lean-Master-the-Business-Model-Canvas/ </a:t>
              </a:r>
            </a:p>
          </p:txBody>
        </p:sp>
        <p:sp>
          <p:nvSpPr>
            <p:cNvPr id="351" name="Shape 351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-233723" y="-79200"/>
              <a:ext cx="1711550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Business Model</a:t>
              </a:r>
            </a:p>
          </p:txBody>
        </p:sp>
        <p:sp>
          <p:nvSpPr>
            <p:cNvPr id="354" name="Shape 354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 rot="5400000">
              <a:off x="6674716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-347308" y="2516400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  <p:sp>
          <p:nvSpPr>
            <p:cNvPr id="357" name="Shape 357"/>
            <p:cNvSpPr/>
            <p:nvPr/>
          </p:nvSpPr>
          <p:spPr>
            <a:xfrm>
              <a:off x="368267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58" name="Shape 358"/>
            <p:cNvSpPr/>
            <p:nvPr/>
          </p:nvSpPr>
          <p:spPr>
            <a:xfrm>
              <a:off x="588713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59" name="Shape 359"/>
            <p:cNvSpPr/>
            <p:nvPr/>
          </p:nvSpPr>
          <p:spPr>
            <a:xfrm>
              <a:off x="1029604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60" name="Shape 360"/>
            <p:cNvSpPr/>
            <p:nvPr/>
          </p:nvSpPr>
          <p:spPr>
            <a:xfrm>
              <a:off x="12500506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61" name="Shape 361"/>
            <p:cNvSpPr/>
            <p:nvPr/>
          </p:nvSpPr>
          <p:spPr>
            <a:xfrm>
              <a:off x="1690942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362" name="Shape 362"/>
            <p:cNvSpPr/>
            <p:nvPr/>
          </p:nvSpPr>
          <p:spPr>
            <a:xfrm>
              <a:off x="1911388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9</a:t>
              </a:r>
            </a:p>
          </p:txBody>
        </p:sp>
      </p:grpSp>
      <p:sp>
        <p:nvSpPr>
          <p:cNvPr id="350" name="Shape 350"/>
          <p:cNvSpPr/>
          <p:nvPr/>
        </p:nvSpPr>
        <p:spPr>
          <a:xfrm>
            <a:off x="11175895" y="11114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363" name="Shape 363"/>
          <p:cNvSpPr/>
          <p:nvPr/>
        </p:nvSpPr>
        <p:spPr>
          <a:xfrm>
            <a:off x="314961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64" name="Shape 364"/>
          <p:cNvSpPr/>
          <p:nvPr/>
        </p:nvSpPr>
        <p:spPr>
          <a:xfrm>
            <a:off x="535407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65" name="Shape 365"/>
          <p:cNvSpPr/>
          <p:nvPr/>
        </p:nvSpPr>
        <p:spPr>
          <a:xfrm>
            <a:off x="755853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66" name="Shape 366"/>
          <p:cNvSpPr/>
          <p:nvPr/>
        </p:nvSpPr>
        <p:spPr>
          <a:xfrm>
            <a:off x="97629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67" name="Shape 367"/>
          <p:cNvSpPr/>
          <p:nvPr/>
        </p:nvSpPr>
        <p:spPr>
          <a:xfrm>
            <a:off x="1196745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68" name="Shape 368"/>
          <p:cNvSpPr/>
          <p:nvPr/>
        </p:nvSpPr>
        <p:spPr>
          <a:xfrm>
            <a:off x="1417191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69" name="Shape 369"/>
          <p:cNvSpPr/>
          <p:nvPr/>
        </p:nvSpPr>
        <p:spPr>
          <a:xfrm>
            <a:off x="1637636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70" name="Shape 370"/>
          <p:cNvSpPr/>
          <p:nvPr/>
        </p:nvSpPr>
        <p:spPr>
          <a:xfrm>
            <a:off x="185808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87" name="Shape 387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A061AA-3A9E-1448-8C73-28210A8D0AB7}"/>
              </a:ext>
            </a:extLst>
          </p:cNvPr>
          <p:cNvGrpSpPr/>
          <p:nvPr/>
        </p:nvGrpSpPr>
        <p:grpSpPr>
          <a:xfrm>
            <a:off x="-347308" y="-79200"/>
            <a:ext cx="24810267" cy="13188053"/>
            <a:chOff x="-347308" y="-79200"/>
            <a:chExt cx="24810267" cy="13188053"/>
          </a:xfrm>
        </p:grpSpPr>
        <p:pic>
          <p:nvPicPr>
            <p:cNvPr id="372" name="Business Model Canvas.jpg"/>
            <p:cNvPicPr>
              <a:picLocks noChangeAspect="1"/>
            </p:cNvPicPr>
            <p:nvPr/>
          </p:nvPicPr>
          <p:blipFill>
            <a:blip r:embed="rId2"/>
            <a:srcRect t="27235" b="2723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3" name="Shape 373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19212262" y="2052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30</a:t>
              </a:r>
            </a:p>
          </p:txBody>
        </p:sp>
        <p:sp>
          <p:nvSpPr>
            <p:cNvPr id="377" name="Shape 377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fill out the business model canvas for an existing company using the provided template (p.166). If you don’t have a specific company in mind,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select one related to a design brief of your choice (p.138). </a:t>
              </a:r>
            </a:p>
          </p:txBody>
        </p:sp>
        <p:sp>
          <p:nvSpPr>
            <p:cNvPr id="378" name="Shape 378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20130576" y="3770358"/>
              <a:ext cx="4091306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en, internet access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83" name="Shape 383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384" name="Shape 384"/>
            <p:cNvSpPr/>
            <p:nvPr/>
          </p:nvSpPr>
          <p:spPr>
            <a:xfrm>
              <a:off x="809158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14704964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88" name="Shape 388"/>
            <p:cNvSpPr/>
            <p:nvPr/>
          </p:nvSpPr>
          <p:spPr>
            <a:xfrm>
              <a:off x="11296078" y="12661177"/>
              <a:ext cx="12568556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 http://firstround.com/review/To-Go- Lean-Master-the-Business-Model-Canvas/ 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-233723" y="-79200"/>
              <a:ext cx="1711550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Business Model</a:t>
              </a:r>
            </a:p>
          </p:txBody>
        </p:sp>
        <p:sp>
          <p:nvSpPr>
            <p:cNvPr id="393" name="Shape 393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 rot="5400000">
              <a:off x="6674716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-347308" y="2516400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  <p:sp>
          <p:nvSpPr>
            <p:cNvPr id="396" name="Shape 396"/>
            <p:cNvSpPr/>
            <p:nvPr/>
          </p:nvSpPr>
          <p:spPr>
            <a:xfrm>
              <a:off x="3682672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97" name="Shape 397"/>
            <p:cNvSpPr/>
            <p:nvPr/>
          </p:nvSpPr>
          <p:spPr>
            <a:xfrm>
              <a:off x="588713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98" name="Shape 398"/>
            <p:cNvSpPr/>
            <p:nvPr/>
          </p:nvSpPr>
          <p:spPr>
            <a:xfrm>
              <a:off x="1029604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99" name="Shape 399"/>
            <p:cNvSpPr/>
            <p:nvPr/>
          </p:nvSpPr>
          <p:spPr>
            <a:xfrm>
              <a:off x="12500506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400" name="Shape 400"/>
            <p:cNvSpPr/>
            <p:nvPr/>
          </p:nvSpPr>
          <p:spPr>
            <a:xfrm>
              <a:off x="1690942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401" name="Shape 401"/>
            <p:cNvSpPr/>
            <p:nvPr/>
          </p:nvSpPr>
          <p:spPr>
            <a:xfrm>
              <a:off x="19113881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9</a:t>
              </a:r>
            </a:p>
          </p:txBody>
        </p:sp>
      </p:grpSp>
      <p:sp>
        <p:nvSpPr>
          <p:cNvPr id="389" name="Shape 389"/>
          <p:cNvSpPr/>
          <p:nvPr/>
        </p:nvSpPr>
        <p:spPr>
          <a:xfrm>
            <a:off x="13380353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402" name="Shape 402"/>
          <p:cNvSpPr/>
          <p:nvPr/>
        </p:nvSpPr>
        <p:spPr>
          <a:xfrm>
            <a:off x="314961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03" name="Shape 403"/>
          <p:cNvSpPr/>
          <p:nvPr/>
        </p:nvSpPr>
        <p:spPr>
          <a:xfrm>
            <a:off x="5354075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04" name="Shape 404"/>
          <p:cNvSpPr/>
          <p:nvPr/>
        </p:nvSpPr>
        <p:spPr>
          <a:xfrm>
            <a:off x="755853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05" name="Shape 405"/>
          <p:cNvSpPr/>
          <p:nvPr/>
        </p:nvSpPr>
        <p:spPr>
          <a:xfrm>
            <a:off x="976299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06" name="Shape 406"/>
          <p:cNvSpPr/>
          <p:nvPr/>
        </p:nvSpPr>
        <p:spPr>
          <a:xfrm>
            <a:off x="1196745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07" name="Shape 407"/>
          <p:cNvSpPr/>
          <p:nvPr/>
        </p:nvSpPr>
        <p:spPr>
          <a:xfrm>
            <a:off x="1417191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08" name="Shape 408"/>
          <p:cNvSpPr/>
          <p:nvPr/>
        </p:nvSpPr>
        <p:spPr>
          <a:xfrm>
            <a:off x="1637636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09" name="Shape 409"/>
          <p:cNvSpPr/>
          <p:nvPr/>
        </p:nvSpPr>
        <p:spPr>
          <a:xfrm>
            <a:off x="1858082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1647</Words>
  <Application>Microsoft Macintosh PowerPoint</Application>
  <PresentationFormat>Custom</PresentationFormat>
  <Paragraphs>314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Helvetica Neue Medium</vt:lpstr>
      <vt:lpstr>Montserrat-Italic</vt:lpstr>
      <vt:lpstr>Tw Cen MT</vt:lpstr>
      <vt:lpstr>Helvetica Neue</vt:lpstr>
      <vt:lpstr>Palatino</vt:lpstr>
      <vt:lpstr>Montserrat Medium</vt:lpstr>
      <vt:lpstr>Helvetica Light</vt:lpstr>
      <vt:lpstr>Helvetica Neue Light</vt:lpstr>
      <vt:lpstr>Helvetica Neue Thin</vt:lpstr>
      <vt:lpstr>Montserrat Bold</vt:lpstr>
      <vt:lpstr>Montserrat-BoldItalic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23</cp:revision>
  <dcterms:modified xsi:type="dcterms:W3CDTF">2020-01-09T04:36:12Z</dcterms:modified>
</cp:coreProperties>
</file>