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24384000" cy="13716000"/>
  <p:notesSz cx="6858000" cy="9144000"/>
  <p:embeddedFontLst>
    <p:embeddedFont>
      <p:font typeface="Avenir Next" panose="020B0503020202020204" pitchFamily="34" charset="0"/>
      <p:regular r:id="rId14"/>
      <p:bold r:id="rId15"/>
      <p:italic r:id="rId16"/>
      <p:boldItalic r:id="rId17"/>
    </p:embeddedFont>
    <p:embeddedFont>
      <p:font typeface="Montserrat Bold" pitchFamily="2" charset="77"/>
      <p:bold r:id="rId18"/>
      <p:italic r:id="rId19"/>
      <p:boldItalic r:id="rId20"/>
    </p:embeddedFont>
    <p:embeddedFont>
      <p:font typeface="Montserrat Medium" pitchFamily="2" charset="77"/>
      <p:regular r:id="rId21"/>
      <p:italic r:id="rId22"/>
    </p:embeddedFont>
    <p:embeddedFont>
      <p:font typeface="Montserrat-BoldItalic" pitchFamily="2" charset="77"/>
      <p:bold r:id="rId23"/>
      <p:italic r:id="rId24"/>
      <p:boldItalic r:id="rId25"/>
    </p:embeddedFont>
    <p:embeddedFont>
      <p:font typeface="Montserrat-Italic" pitchFamily="2" charset="77"/>
      <p:italic r:id="rId26"/>
    </p:embeddedFont>
    <p:embeddedFont>
      <p:font typeface="Tw Cen MT" panose="020B0602020104020603" pitchFamily="34" charset="77"/>
      <p:regular r:id="rId27"/>
      <p:bold r:id="rId28"/>
      <p:italic r:id="rId29"/>
      <p:boldItalic r:id="rId30"/>
    </p:embeddedFont>
  </p:embeddedFontLst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11"/>
    <p:restoredTop sz="94694"/>
  </p:normalViewPr>
  <p:slideViewPr>
    <p:cSldViewPr snapToGrid="0" snapToObjects="1">
      <p:cViewPr varScale="1">
        <p:scale>
          <a:sx n="60" d="100"/>
          <a:sy n="60" d="100"/>
        </p:scale>
        <p:origin x="1064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4833937" y="7090171"/>
            <a:ext cx="14716126" cy="158948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  <a:lvl2pPr marL="0" indent="228600" algn="ctr">
              <a:spcBef>
                <a:spcPts val="0"/>
              </a:spcBef>
              <a:buSzTx/>
              <a:buNone/>
              <a:defRPr sz="5200"/>
            </a:lvl2pPr>
            <a:lvl3pPr marL="0" indent="457200" algn="ctr">
              <a:spcBef>
                <a:spcPts val="0"/>
              </a:spcBef>
              <a:buSzTx/>
              <a:buNone/>
              <a:defRPr sz="5200"/>
            </a:lvl3pPr>
            <a:lvl4pPr marL="0" indent="685800" algn="ctr">
              <a:spcBef>
                <a:spcPts val="0"/>
              </a:spcBef>
              <a:buSzTx/>
              <a:buNone/>
              <a:defRPr sz="5200"/>
            </a:lvl4pPr>
            <a:lvl5pPr marL="0" indent="914400" algn="ctr">
              <a:spcBef>
                <a:spcPts val="0"/>
              </a:spcBef>
              <a:buSzTx/>
              <a:buNone/>
              <a:defRPr sz="5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4833937" y="8947546"/>
            <a:ext cx="14716126" cy="64770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4833937" y="5997575"/>
            <a:ext cx="14716126" cy="8636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6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3047999" y="0"/>
            <a:ext cx="18288001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sz="half" idx="13"/>
          </p:nvPr>
        </p:nvSpPr>
        <p:spPr>
          <a:xfrm>
            <a:off x="5334000" y="946546"/>
            <a:ext cx="13716001" cy="830461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4833937" y="9447609"/>
            <a:ext cx="14716126" cy="2000251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4833937" y="11465718"/>
            <a:ext cx="14716126" cy="158948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  <a:lvl2pPr marL="0" indent="228600" algn="ctr">
              <a:spcBef>
                <a:spcPts val="0"/>
              </a:spcBef>
              <a:buSzTx/>
              <a:buNone/>
              <a:defRPr sz="5200"/>
            </a:lvl2pPr>
            <a:lvl3pPr marL="0" indent="457200" algn="ctr">
              <a:spcBef>
                <a:spcPts val="0"/>
              </a:spcBef>
              <a:buSzTx/>
              <a:buNone/>
              <a:defRPr sz="5200"/>
            </a:lvl3pPr>
            <a:lvl4pPr marL="0" indent="685800" algn="ctr">
              <a:spcBef>
                <a:spcPts val="0"/>
              </a:spcBef>
              <a:buSzTx/>
              <a:buNone/>
              <a:defRPr sz="5200"/>
            </a:lvl4pPr>
            <a:lvl5pPr marL="0" indent="914400" algn="ctr">
              <a:spcBef>
                <a:spcPts val="0"/>
              </a:spcBef>
              <a:buSzTx/>
              <a:buNone/>
              <a:defRPr sz="5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4833937" y="4536281"/>
            <a:ext cx="14716126" cy="464343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12495609" y="892968"/>
            <a:ext cx="7500938" cy="115550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4387453" y="892968"/>
            <a:ext cx="7500938" cy="5607845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4387453" y="6643687"/>
            <a:ext cx="7500938" cy="5786438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  <a:lvl2pPr marL="0" indent="228600" algn="ctr">
              <a:spcBef>
                <a:spcPts val="0"/>
              </a:spcBef>
              <a:buSzTx/>
              <a:buNone/>
              <a:defRPr sz="5200"/>
            </a:lvl2pPr>
            <a:lvl3pPr marL="0" indent="457200" algn="ctr">
              <a:spcBef>
                <a:spcPts val="0"/>
              </a:spcBef>
              <a:buSzTx/>
              <a:buNone/>
              <a:defRPr sz="5200"/>
            </a:lvl3pPr>
            <a:lvl4pPr marL="0" indent="685800" algn="ctr">
              <a:spcBef>
                <a:spcPts val="0"/>
              </a:spcBef>
              <a:buSzTx/>
              <a:buNone/>
              <a:defRPr sz="5200"/>
            </a:lvl4pPr>
            <a:lvl5pPr marL="0" indent="914400" algn="ctr">
              <a:spcBef>
                <a:spcPts val="0"/>
              </a:spcBef>
              <a:buSzTx/>
              <a:buNone/>
              <a:defRPr sz="5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quarter" idx="13"/>
          </p:nvPr>
        </p:nvSpPr>
        <p:spPr>
          <a:xfrm>
            <a:off x="12495609" y="3643312"/>
            <a:ext cx="7500938" cy="884039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quarter" idx="1"/>
          </p:nvPr>
        </p:nvSpPr>
        <p:spPr>
          <a:xfrm>
            <a:off x="4387453" y="3643312"/>
            <a:ext cx="7500938" cy="8840392"/>
          </a:xfrm>
          <a:prstGeom prst="rect">
            <a:avLst/>
          </a:prstGeom>
        </p:spPr>
        <p:txBody>
          <a:bodyPr/>
          <a:lstStyle>
            <a:lvl1pPr marL="465364" indent="-465364">
              <a:spcBef>
                <a:spcPts val="4500"/>
              </a:spcBef>
              <a:defRPr sz="3800"/>
            </a:lvl1pPr>
            <a:lvl2pPr marL="808264" indent="-465364">
              <a:spcBef>
                <a:spcPts val="4500"/>
              </a:spcBef>
              <a:defRPr sz="3800"/>
            </a:lvl2pPr>
            <a:lvl3pPr marL="1151164" indent="-465364">
              <a:spcBef>
                <a:spcPts val="4500"/>
              </a:spcBef>
              <a:defRPr sz="3800"/>
            </a:lvl3pPr>
            <a:lvl4pPr marL="1494064" indent="-465364">
              <a:spcBef>
                <a:spcPts val="4500"/>
              </a:spcBef>
              <a:defRPr sz="3800"/>
            </a:lvl4pPr>
            <a:lvl5pPr marL="1836964" indent="-465364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3076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4387453" y="1785937"/>
            <a:ext cx="15609094" cy="10144126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12495609" y="7161609"/>
            <a:ext cx="7500938" cy="53042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12495609" y="1250156"/>
            <a:ext cx="7500938" cy="53042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4387453" y="1250156"/>
            <a:ext cx="7500938" cy="1121568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4387453" y="357187"/>
            <a:ext cx="15609094" cy="30360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4387453" y="3643312"/>
            <a:ext cx="15609094" cy="8840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11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055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500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944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389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833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278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722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167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esignthinkmakebreakrepeat.com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5BDF08E-D654-DC48-B13F-FCFE61FC0CFA}"/>
              </a:ext>
            </a:extLst>
          </p:cNvPr>
          <p:cNvGrpSpPr/>
          <p:nvPr/>
        </p:nvGrpSpPr>
        <p:grpSpPr>
          <a:xfrm>
            <a:off x="-63142" y="-21137"/>
            <a:ext cx="24660249" cy="13282390"/>
            <a:chOff x="-63142" y="-21137"/>
            <a:chExt cx="24660249" cy="13282390"/>
          </a:xfrm>
        </p:grpSpPr>
        <p:pic>
          <p:nvPicPr>
            <p:cNvPr id="119" name="AffinityDiagramming.jpeg"/>
            <p:cNvPicPr>
              <a:picLocks noChangeAspect="1"/>
            </p:cNvPicPr>
            <p:nvPr/>
          </p:nvPicPr>
          <p:blipFill>
            <a:blip r:embed="rId2"/>
            <a:srcRect t="19743" b="19743"/>
            <a:stretch>
              <a:fillRect/>
            </a:stretch>
          </p:blipFill>
          <p:spPr>
            <a:xfrm>
              <a:off x="-42467" y="9400"/>
              <a:ext cx="24639574" cy="11182745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20" name="Shape 120"/>
            <p:cNvSpPr/>
            <p:nvPr/>
          </p:nvSpPr>
          <p:spPr>
            <a:xfrm>
              <a:off x="1504" y="-21137"/>
              <a:ext cx="24406392" cy="11221231"/>
            </a:xfrm>
            <a:prstGeom prst="rect">
              <a:avLst/>
            </a:prstGeom>
            <a:solidFill>
              <a:srgbClr val="000000">
                <a:alpha val="39844"/>
              </a:srgbClr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1" name="Shape 121"/>
            <p:cNvSpPr/>
            <p:nvPr/>
          </p:nvSpPr>
          <p:spPr>
            <a:xfrm>
              <a:off x="-11907" y="1730111"/>
              <a:ext cx="9693308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122" name="Shape 122"/>
            <p:cNvSpPr/>
            <p:nvPr/>
          </p:nvSpPr>
          <p:spPr>
            <a:xfrm rot="5400000">
              <a:off x="9146458" y="2240619"/>
              <a:ext cx="2321716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3" name="Shape 123"/>
            <p:cNvSpPr/>
            <p:nvPr/>
          </p:nvSpPr>
          <p:spPr>
            <a:xfrm>
              <a:off x="483640" y="849472"/>
              <a:ext cx="9215154" cy="24765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sz="16000" spc="-319" dirty="0"/>
                <a:t>Affinity</a:t>
              </a:r>
            </a:p>
          </p:txBody>
        </p:sp>
        <p:sp>
          <p:nvSpPr>
            <p:cNvPr id="124" name="Shape 124"/>
            <p:cNvSpPr/>
            <p:nvPr/>
          </p:nvSpPr>
          <p:spPr>
            <a:xfrm>
              <a:off x="1205292" y="7275075"/>
              <a:ext cx="8531325" cy="20732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71437" tIns="71437" rIns="71437" bIns="71437">
              <a:spAutoFit/>
            </a:bodyPr>
            <a:lstStyle/>
            <a:p>
              <a:pPr algn="l">
                <a:defRPr sz="5700" i="1">
                  <a:solidFill>
                    <a:srgbClr val="FFFFFF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r>
                <a:t>Translating research data</a:t>
              </a:r>
            </a:p>
            <a:p>
              <a:pPr algn="l">
                <a:defRPr sz="5700" i="1">
                  <a:solidFill>
                    <a:srgbClr val="FFFFFF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r>
                <a:t> into user needs</a:t>
              </a:r>
            </a:p>
          </p:txBody>
        </p:sp>
        <p:sp>
          <p:nvSpPr>
            <p:cNvPr id="125" name="Shape 125"/>
            <p:cNvSpPr/>
            <p:nvPr/>
          </p:nvSpPr>
          <p:spPr>
            <a:xfrm>
              <a:off x="-63142" y="11257466"/>
              <a:ext cx="24510284" cy="1"/>
            </a:xfrm>
            <a:prstGeom prst="line">
              <a:avLst/>
            </a:prstGeom>
            <a:ln w="203200">
              <a:solidFill>
                <a:srgbClr val="FF2830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6" name="Shape 126"/>
            <p:cNvSpPr/>
            <p:nvPr/>
          </p:nvSpPr>
          <p:spPr>
            <a:xfrm>
              <a:off x="585599" y="11969021"/>
              <a:ext cx="6538480" cy="10064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algn="l">
                <a:defRPr sz="5700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>
                  <a:solidFill>
                    <a:srgbClr val="EE5150"/>
                  </a:solidFill>
                </a:rPr>
                <a:t>TURN TO: </a:t>
              </a:r>
              <a:r>
                <a:t>Page 22</a:t>
              </a:r>
            </a:p>
          </p:txBody>
        </p:sp>
        <p:sp>
          <p:nvSpPr>
            <p:cNvPr id="127" name="Shape 127"/>
            <p:cNvSpPr/>
            <p:nvPr/>
          </p:nvSpPr>
          <p:spPr>
            <a:xfrm>
              <a:off x="9353" y="4495266"/>
              <a:ext cx="17115865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128" name="Shape 128"/>
            <p:cNvSpPr/>
            <p:nvPr/>
          </p:nvSpPr>
          <p:spPr>
            <a:xfrm rot="5400000">
              <a:off x="16574121" y="5020427"/>
              <a:ext cx="2321716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9" name="Shape 129"/>
            <p:cNvSpPr/>
            <p:nvPr/>
          </p:nvSpPr>
          <p:spPr>
            <a:xfrm>
              <a:off x="504899" y="3563828"/>
              <a:ext cx="15371116" cy="24765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sz="16000" spc="-319" dirty="0"/>
                <a:t>Diagramming</a:t>
              </a:r>
            </a:p>
          </p:txBody>
        </p:sp>
        <p:sp>
          <p:nvSpPr>
            <p:cNvPr id="130" name="Shape 130"/>
            <p:cNvSpPr/>
            <p:nvPr/>
          </p:nvSpPr>
          <p:spPr>
            <a:xfrm>
              <a:off x="16778050" y="12508777"/>
              <a:ext cx="7015608" cy="7524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Image Attribution: Chris Green, Rachel Montgomery, </a:t>
              </a:r>
            </a:p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Natalia Gulbranson-Diaz</a:t>
              </a:r>
            </a:p>
          </p:txBody>
        </p:sp>
      </p:grp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B54F909-D26C-F646-86B2-89BC0D074707}"/>
              </a:ext>
            </a:extLst>
          </p:cNvPr>
          <p:cNvGrpSpPr/>
          <p:nvPr/>
        </p:nvGrpSpPr>
        <p:grpSpPr>
          <a:xfrm>
            <a:off x="-36937" y="-2011"/>
            <a:ext cx="24496471" cy="12569404"/>
            <a:chOff x="-36937" y="-2011"/>
            <a:chExt cx="24496471" cy="12569404"/>
          </a:xfrm>
        </p:grpSpPr>
        <p:pic>
          <p:nvPicPr>
            <p:cNvPr id="376" name="pasted-image.pdf"/>
            <p:cNvPicPr>
              <a:picLocks noChangeAspect="1"/>
            </p:cNvPicPr>
            <p:nvPr/>
          </p:nvPicPr>
          <p:blipFill>
            <a:blip r:embed="rId2"/>
            <a:srcRect l="57245" t="62662" r="8715"/>
            <a:stretch>
              <a:fillRect/>
            </a:stretch>
          </p:blipFill>
          <p:spPr>
            <a:xfrm>
              <a:off x="1587" y="-2011"/>
              <a:ext cx="24457947" cy="12569404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77" name="Shape 377"/>
            <p:cNvSpPr/>
            <p:nvPr/>
          </p:nvSpPr>
          <p:spPr>
            <a:xfrm>
              <a:off x="765506" y="1801174"/>
              <a:ext cx="11256646" cy="16922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71437" tIns="71437" rIns="71437" bIns="71437">
              <a:spAutoFit/>
            </a:bodyPr>
            <a:lstStyle>
              <a:lvl1pPr algn="l">
                <a:defRPr sz="10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Share your work!</a:t>
              </a:r>
            </a:p>
          </p:txBody>
        </p:sp>
        <p:sp>
          <p:nvSpPr>
            <p:cNvPr id="378" name="Shape 378"/>
            <p:cNvSpPr/>
            <p:nvPr/>
          </p:nvSpPr>
          <p:spPr>
            <a:xfrm>
              <a:off x="-36937" y="3546077"/>
              <a:ext cx="24457874" cy="1"/>
            </a:xfrm>
            <a:prstGeom prst="line">
              <a:avLst/>
            </a:prstGeom>
            <a:ln w="215900">
              <a:solidFill>
                <a:srgbClr val="FFFFFF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79" name="Shape 379"/>
            <p:cNvSpPr/>
            <p:nvPr/>
          </p:nvSpPr>
          <p:spPr>
            <a:xfrm>
              <a:off x="855906" y="4285057"/>
              <a:ext cx="18232196" cy="7651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 anchor="ctr">
              <a:spAutoFit/>
            </a:bodyPr>
            <a:lstStyle>
              <a:lvl1pPr algn="l" defTabSz="457200"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Upload photos of your work:</a:t>
              </a:r>
            </a:p>
          </p:txBody>
        </p:sp>
        <p:sp>
          <p:nvSpPr>
            <p:cNvPr id="380" name="Shape 380"/>
            <p:cNvSpPr/>
            <p:nvPr/>
          </p:nvSpPr>
          <p:spPr>
            <a:xfrm>
              <a:off x="855906" y="5114881"/>
              <a:ext cx="18232196" cy="44989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 anchor="ctr">
              <a:spAutoFit/>
            </a:bodyPr>
            <a:lstStyle/>
            <a:p>
              <a:pPr algn="l" defTabSz="457200"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endParaRPr/>
            </a:p>
            <a:p>
              <a:pPr marL="793750" indent="-793750" algn="l" defTabSz="457200">
                <a:buSzPct val="100000"/>
                <a:buAutoNum type="arabicParenR"/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Go to: </a:t>
              </a:r>
              <a:r>
                <a:rPr i="1">
                  <a:latin typeface="Montserrat-Italic"/>
                  <a:ea typeface="Montserrat-Italic"/>
                  <a:cs typeface="Montserrat-Italic"/>
                  <a:sym typeface="Montserrat-Italic"/>
                </a:rPr>
                <a:t>add URL here</a:t>
              </a:r>
            </a:p>
            <a:p>
              <a:pPr marL="793750" indent="-793750" algn="l" defTabSz="457200">
                <a:buSzPct val="100000"/>
                <a:buAutoNum type="arabicParenR"/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Enter the password: </a:t>
              </a:r>
              <a:r>
                <a:rPr i="1">
                  <a:latin typeface="Montserrat-Italic"/>
                  <a:ea typeface="Montserrat-Italic"/>
                  <a:cs typeface="Montserrat-Italic"/>
                  <a:sym typeface="Montserrat-Italic"/>
                </a:rPr>
                <a:t>password</a:t>
              </a:r>
            </a:p>
            <a:p>
              <a:pPr marL="793750" indent="-793750" algn="l" defTabSz="457200">
                <a:buSzPct val="100000"/>
                <a:buAutoNum type="arabicParenR"/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Upload a photo and caption of your work</a:t>
              </a:r>
            </a:p>
            <a:p>
              <a:pPr marL="793750" indent="-793750" algn="l" defTabSz="457200">
                <a:buSzPct val="100000"/>
                <a:buAutoNum type="arabicParenR"/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Wait for moderation</a:t>
              </a:r>
            </a:p>
            <a:p>
              <a:pPr marL="793750" indent="-793750" algn="l" defTabSz="457200">
                <a:buSzPct val="100000"/>
                <a:buAutoNum type="arabicParenR"/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View others’ ideas  </a:t>
              </a:r>
            </a:p>
          </p:txBody>
        </p:sp>
        <p:sp>
          <p:nvSpPr>
            <p:cNvPr id="381" name="Shape 381"/>
            <p:cNvSpPr/>
            <p:nvPr/>
          </p:nvSpPr>
          <p:spPr>
            <a:xfrm>
              <a:off x="765719" y="9722610"/>
              <a:ext cx="18232198" cy="21240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 anchor="ctr">
              <a:spAutoFit/>
            </a:bodyPr>
            <a:lstStyle/>
            <a:p>
              <a:pPr algn="l" defTabSz="457200">
                <a:defRPr b="0" i="1">
                  <a:solidFill>
                    <a:srgbClr val="FFFFFF"/>
                  </a:solidFill>
                  <a:latin typeface="Montserrat-Italic"/>
                  <a:ea typeface="Montserrat-Italic"/>
                  <a:cs typeface="Montserrat-Italic"/>
                  <a:sym typeface="Montserrat-Italic"/>
                </a:defRPr>
              </a:pPr>
              <a:r>
                <a:t>A note to facilitators:</a:t>
              </a:r>
            </a:p>
            <a:p>
              <a:pPr algn="l" defTabSz="457200">
                <a:defRPr b="0" i="1">
                  <a:solidFill>
                    <a:srgbClr val="FFFFFF"/>
                  </a:solidFill>
                  <a:latin typeface="Montserrat-Italic"/>
                  <a:ea typeface="Montserrat-Italic"/>
                  <a:cs typeface="Montserrat-Italic"/>
                  <a:sym typeface="Montserrat-Italic"/>
                </a:defRPr>
              </a:pPr>
              <a:r>
                <a:t>Use this slide to give instructions for post-exercise sharing activities. These could take the form of facilitator-guided discussions, mini-presentations, or digital sharing via existing platforms (e.g. padlet) - as described here. Delete this paragraph when ready.</a:t>
              </a:r>
            </a:p>
          </p:txBody>
        </p:sp>
      </p:grp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F8FA2C3-B2E2-134B-8A93-48C99E859727}"/>
              </a:ext>
            </a:extLst>
          </p:cNvPr>
          <p:cNvGrpSpPr/>
          <p:nvPr/>
        </p:nvGrpSpPr>
        <p:grpSpPr>
          <a:xfrm>
            <a:off x="-36937" y="720955"/>
            <a:ext cx="24457874" cy="13025113"/>
            <a:chOff x="-36937" y="720955"/>
            <a:chExt cx="24457874" cy="13025113"/>
          </a:xfrm>
        </p:grpSpPr>
        <p:pic>
          <p:nvPicPr>
            <p:cNvPr id="383" name="pasted-image.pdf"/>
            <p:cNvPicPr>
              <a:picLocks noChangeAspect="1"/>
            </p:cNvPicPr>
            <p:nvPr/>
          </p:nvPicPr>
          <p:blipFill>
            <a:blip r:embed="rId2"/>
            <a:srcRect l="27630"/>
            <a:stretch>
              <a:fillRect/>
            </a:stretch>
          </p:blipFill>
          <p:spPr>
            <a:xfrm rot="10800000">
              <a:off x="4304849" y="720955"/>
              <a:ext cx="20114295" cy="1302163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384" name="pasted-image.pdf"/>
            <p:cNvPicPr>
              <a:picLocks noChangeAspect="1"/>
            </p:cNvPicPr>
            <p:nvPr/>
          </p:nvPicPr>
          <p:blipFill>
            <a:blip r:embed="rId2"/>
            <a:srcRect t="33454" r="50402"/>
            <a:stretch>
              <a:fillRect/>
            </a:stretch>
          </p:blipFill>
          <p:spPr>
            <a:xfrm rot="10800000">
              <a:off x="-4557" y="6312722"/>
              <a:ext cx="11825051" cy="7433346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85" name="Shape 385"/>
            <p:cNvSpPr/>
            <p:nvPr/>
          </p:nvSpPr>
          <p:spPr>
            <a:xfrm>
              <a:off x="-36937" y="12049959"/>
              <a:ext cx="24457874" cy="1"/>
            </a:xfrm>
            <a:prstGeom prst="line">
              <a:avLst/>
            </a:prstGeom>
            <a:ln w="215900">
              <a:solidFill>
                <a:srgbClr val="FFFFFF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86" name="Shape 386"/>
            <p:cNvSpPr/>
            <p:nvPr/>
          </p:nvSpPr>
          <p:spPr>
            <a:xfrm>
              <a:off x="975503" y="891390"/>
              <a:ext cx="3253868" cy="47783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71437" tIns="71437" rIns="71437" bIns="71437">
              <a:spAutoFit/>
            </a:bodyPr>
            <a:lstStyle/>
            <a:p>
              <a:pPr algn="l">
                <a:defRPr sz="6000" b="0"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Design.</a:t>
              </a:r>
            </a:p>
            <a:p>
              <a:pPr algn="l">
                <a:defRPr sz="6000" b="0"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Think</a:t>
              </a:r>
            </a:p>
            <a:p>
              <a:pPr algn="l">
                <a:defRPr sz="6000" b="0"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Make.</a:t>
              </a:r>
            </a:p>
            <a:p>
              <a:pPr algn="l">
                <a:defRPr sz="6000" b="0"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Break. </a:t>
              </a:r>
            </a:p>
            <a:p>
              <a:pPr algn="l">
                <a:defRPr sz="6000" b="0"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Repeat.</a:t>
              </a:r>
            </a:p>
          </p:txBody>
        </p:sp>
        <p:sp>
          <p:nvSpPr>
            <p:cNvPr id="387" name="Shape 387"/>
            <p:cNvSpPr/>
            <p:nvPr/>
          </p:nvSpPr>
          <p:spPr>
            <a:xfrm>
              <a:off x="8634748" y="2755150"/>
              <a:ext cx="14424722" cy="260648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 anchor="ctr">
              <a:spAutoFit/>
            </a:bodyPr>
            <a:lstStyle/>
            <a:p>
              <a:pPr algn="l" defTabSz="457200">
                <a:defRPr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This work is licensed under a Creative Commons Attribution-</a:t>
              </a:r>
              <a:r>
                <a:rPr dirty="0" err="1"/>
                <a:t>NonCommercial</a:t>
              </a:r>
              <a:r>
                <a:rPr dirty="0"/>
                <a:t>-</a:t>
              </a:r>
              <a:r>
                <a:rPr dirty="0" err="1"/>
                <a:t>ShareAlike</a:t>
              </a:r>
              <a:r>
                <a:rPr dirty="0"/>
                <a:t> 4.0 International License. Designed by the authors of “Design. Think. Make. Break. Repeat. A Handbook of Methods” (BIS Publishers).</a:t>
              </a:r>
            </a:p>
            <a:p>
              <a:pPr algn="l" defTabSz="457200">
                <a:defRPr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u="sng" dirty="0">
                  <a:solidFill>
                    <a:schemeClr val="bg1"/>
                  </a:solidFill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www.designthinkmakebreakrepeat.com</a:t>
              </a:r>
            </a:p>
          </p:txBody>
        </p:sp>
        <p:sp>
          <p:nvSpPr>
            <p:cNvPr id="388" name="Shape 388"/>
            <p:cNvSpPr/>
            <p:nvPr/>
          </p:nvSpPr>
          <p:spPr>
            <a:xfrm>
              <a:off x="746861" y="6774665"/>
              <a:ext cx="23078331" cy="47275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 anchor="ctr">
              <a:spAutoFit/>
            </a:bodyPr>
            <a:lstStyle/>
            <a:p>
              <a:pPr algn="l" defTabSz="457200">
                <a:defRPr sz="4000" b="0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How to use these slides</a:t>
              </a:r>
            </a:p>
            <a:p>
              <a:pPr algn="l" defTabSz="457200">
                <a:defRPr b="0" i="1">
                  <a:solidFill>
                    <a:srgbClr val="FFFFFF"/>
                  </a:solidFill>
                  <a:latin typeface="Montserrat-Italic"/>
                  <a:ea typeface="Montserrat-Italic"/>
                  <a:cs typeface="Montserrat-Italic"/>
                  <a:sym typeface="Montserrat-Italic"/>
                </a:defRPr>
              </a:pPr>
              <a:r>
                <a:t>These companion slides for the published book “Design Think Make Break Repeat: A Handbook of Methods”, support facilitation of the published exercises during workshops, tutorials or other guided design sessions. </a:t>
              </a:r>
            </a:p>
            <a:p>
              <a:pPr algn="l" defTabSz="457200">
                <a:defRPr b="0" i="1">
                  <a:solidFill>
                    <a:srgbClr val="FFFFFF"/>
                  </a:solidFill>
                  <a:latin typeface="Montserrat-Italic"/>
                  <a:ea typeface="Montserrat-Italic"/>
                  <a:cs typeface="Montserrat-Italic"/>
                  <a:sym typeface="Montserrat-Italic"/>
                </a:defRPr>
              </a:pPr>
              <a:endParaRPr/>
            </a:p>
            <a:p>
              <a:pPr algn="l" defTabSz="457200">
                <a:defRPr b="0" i="1">
                  <a:solidFill>
                    <a:srgbClr val="FFFFFF"/>
                  </a:solidFill>
                  <a:latin typeface="Montserrat-Italic"/>
                  <a:ea typeface="Montserrat-Italic"/>
                  <a:cs typeface="Montserrat-Italic"/>
                  <a:sym typeface="Montserrat-Italic"/>
                </a:defRPr>
              </a:pPr>
              <a:r>
                <a:rPr b="1">
                  <a:latin typeface="Montserrat-BoldItalic"/>
                  <a:ea typeface="Montserrat-BoldItalic"/>
                  <a:cs typeface="Montserrat-BoldItalic"/>
                  <a:sym typeface="Montserrat-BoldItalic"/>
                </a:rPr>
                <a:t>Slide 1: Title.</a:t>
              </a:r>
              <a:r>
                <a:t> Introduce the method, using the description from the book.</a:t>
              </a:r>
            </a:p>
            <a:p>
              <a:pPr algn="l" defTabSz="457200">
                <a:defRPr i="1">
                  <a:solidFill>
                    <a:srgbClr val="FFFFFF"/>
                  </a:solidFill>
                  <a:latin typeface="Montserrat-BoldItalic"/>
                  <a:ea typeface="Montserrat-BoldItalic"/>
                  <a:cs typeface="Montserrat-BoldItalic"/>
                  <a:sym typeface="Montserrat-BoldItalic"/>
                </a:defRPr>
              </a:pPr>
              <a:r>
                <a:t>Slide 2: Examples. </a:t>
              </a:r>
              <a:r>
                <a:rPr b="0">
                  <a:latin typeface="Montserrat-Italic"/>
                  <a:ea typeface="Montserrat-Italic"/>
                  <a:cs typeface="Montserrat-Italic"/>
                  <a:sym typeface="Montserrat-Italic"/>
                </a:rPr>
                <a:t>Use this slide to add your own images/examples of the method in use, or extra information.</a:t>
              </a:r>
              <a:r>
                <a:t> </a:t>
              </a:r>
            </a:p>
            <a:p>
              <a:pPr algn="l" defTabSz="457200">
                <a:defRPr i="1">
                  <a:solidFill>
                    <a:srgbClr val="FFFFFF"/>
                  </a:solidFill>
                  <a:latin typeface="Montserrat-BoldItalic"/>
                  <a:ea typeface="Montserrat-BoldItalic"/>
                  <a:cs typeface="Montserrat-BoldItalic"/>
                  <a:sym typeface="Montserrat-BoldItalic"/>
                </a:defRPr>
              </a:pPr>
              <a:r>
                <a:t>Slide 3+: Steps. </a:t>
              </a:r>
              <a:r>
                <a:rPr b="0">
                  <a:latin typeface="Montserrat-Italic"/>
                  <a:ea typeface="Montserrat-Italic"/>
                  <a:cs typeface="Montserrat-Italic"/>
                  <a:sym typeface="Montserrat-Italic"/>
                </a:rPr>
                <a:t>Use one slide for each step of the method, to track timing and progress. The tip boxes can be used to offer extra guidance for specific steps, where needed. </a:t>
              </a:r>
            </a:p>
            <a:p>
              <a:pPr algn="l" defTabSz="457200">
                <a:defRPr i="1">
                  <a:solidFill>
                    <a:srgbClr val="FFFFFF"/>
                  </a:solidFill>
                  <a:latin typeface="Montserrat-BoldItalic"/>
                  <a:ea typeface="Montserrat-BoldItalic"/>
                  <a:cs typeface="Montserrat-BoldItalic"/>
                  <a:sym typeface="Montserrat-BoldItalic"/>
                </a:defRPr>
              </a:pPr>
              <a:r>
                <a:t>Slide 4: Sharing. </a:t>
              </a:r>
              <a:r>
                <a:rPr b="0">
                  <a:latin typeface="Montserrat-Italic"/>
                  <a:ea typeface="Montserrat-Italic"/>
                  <a:cs typeface="Montserrat-Italic"/>
                  <a:sym typeface="Montserrat-Italic"/>
                </a:rPr>
                <a:t>Results of the exercise are shared and discussed, in an appropriate format.</a:t>
              </a:r>
            </a:p>
          </p:txBody>
        </p:sp>
        <p:sp>
          <p:nvSpPr>
            <p:cNvPr id="389" name="Shape 389"/>
            <p:cNvSpPr/>
            <p:nvPr/>
          </p:nvSpPr>
          <p:spPr>
            <a:xfrm>
              <a:off x="16322992" y="12661177"/>
              <a:ext cx="7541642" cy="4476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71437" tIns="71437" rIns="71437" bIns="71437" anchor="ctr">
              <a:spAutoFit/>
            </a:bodyPr>
            <a:lstStyle>
              <a:lvl1pPr algn="r">
                <a:defRPr sz="2000" b="0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r>
                <a:t>Slide design by: Hamish Henderson, Madeleine Borthwick</a:t>
              </a:r>
            </a:p>
          </p:txBody>
        </p:sp>
      </p:grp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51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4976C54-62F5-D544-91DA-06C056A2E649}"/>
              </a:ext>
            </a:extLst>
          </p:cNvPr>
          <p:cNvGrpSpPr/>
          <p:nvPr/>
        </p:nvGrpSpPr>
        <p:grpSpPr>
          <a:xfrm>
            <a:off x="-254236" y="-375470"/>
            <a:ext cx="24118870" cy="13484323"/>
            <a:chOff x="-254236" y="-375470"/>
            <a:chExt cx="24118870" cy="13484323"/>
          </a:xfrm>
        </p:grpSpPr>
        <p:sp>
          <p:nvSpPr>
            <p:cNvPr id="132" name="Shape 132"/>
            <p:cNvSpPr/>
            <p:nvPr/>
          </p:nvSpPr>
          <p:spPr>
            <a:xfrm>
              <a:off x="5037" y="-375470"/>
              <a:ext cx="17058978" cy="5562601"/>
            </a:xfrm>
            <a:prstGeom prst="rect">
              <a:avLst/>
            </a:prstGeom>
            <a:solidFill>
              <a:srgbClr val="FFFFFF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133" name="Shape 133"/>
            <p:cNvSpPr/>
            <p:nvPr/>
          </p:nvSpPr>
          <p:spPr>
            <a:xfrm rot="5400000">
              <a:off x="15628357" y="1429342"/>
              <a:ext cx="5169185" cy="2282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34" name="Shape 134"/>
            <p:cNvSpPr/>
            <p:nvPr/>
          </p:nvSpPr>
          <p:spPr>
            <a:xfrm>
              <a:off x="-254236" y="108340"/>
              <a:ext cx="18411876" cy="492442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defRPr sz="16000" b="0" spc="-319">
                  <a:solidFill>
                    <a:srgbClr val="EE5150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Affinity</a:t>
              </a:r>
              <a:r>
                <a:rPr lang="en-AU" dirty="0"/>
                <a:t>    	</a:t>
              </a:r>
              <a:r>
                <a:rPr dirty="0"/>
                <a:t>Diagramming</a:t>
              </a:r>
            </a:p>
          </p:txBody>
        </p:sp>
        <p:sp>
          <p:nvSpPr>
            <p:cNvPr id="135" name="Shape 135"/>
            <p:cNvSpPr/>
            <p:nvPr/>
          </p:nvSpPr>
          <p:spPr>
            <a:xfrm>
              <a:off x="18745136" y="12661177"/>
              <a:ext cx="5119498" cy="4476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rPr>
                  <a:solidFill>
                    <a:srgbClr val="FFFFFF"/>
                  </a:solidFill>
                </a:rPr>
                <a:t>Image Attribution: Lorum ipsum dolor</a:t>
              </a:r>
              <a:r>
                <a:t> </a:t>
              </a:r>
            </a:p>
          </p:txBody>
        </p:sp>
      </p:grpSp>
      <p:sp>
        <p:nvSpPr>
          <p:cNvPr id="136" name="Shape 136"/>
          <p:cNvSpPr/>
          <p:nvPr/>
        </p:nvSpPr>
        <p:spPr>
          <a:xfrm>
            <a:off x="688027" y="5976336"/>
            <a:ext cx="3419298" cy="981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457200">
              <a:lnSpc>
                <a:spcPts val="7500"/>
              </a:lnSpc>
              <a:defRPr sz="5400" b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Example: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/>
          <p:nvPr/>
        </p:nvSpPr>
        <p:spPr>
          <a:xfrm>
            <a:off x="945158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[30 mins] </a:t>
            </a:r>
          </a:p>
        </p:txBody>
      </p:sp>
      <p:sp>
        <p:nvSpPr>
          <p:cNvPr id="160" name="Shape 160"/>
          <p:cNvSpPr/>
          <p:nvPr/>
        </p:nvSpPr>
        <p:spPr>
          <a:xfrm>
            <a:off x="4308292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161" name="Shape 161"/>
          <p:cNvSpPr/>
          <p:nvPr/>
        </p:nvSpPr>
        <p:spPr>
          <a:xfrm>
            <a:off x="7634027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162" name="Shape 162"/>
          <p:cNvSpPr/>
          <p:nvPr/>
        </p:nvSpPr>
        <p:spPr>
          <a:xfrm>
            <a:off x="10959762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163" name="Shape 163"/>
          <p:cNvSpPr/>
          <p:nvPr/>
        </p:nvSpPr>
        <p:spPr>
          <a:xfrm>
            <a:off x="14360295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164" name="Shape 164"/>
          <p:cNvSpPr/>
          <p:nvPr/>
        </p:nvSpPr>
        <p:spPr>
          <a:xfrm>
            <a:off x="17611233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165" name="Shape 165"/>
          <p:cNvSpPr/>
          <p:nvPr/>
        </p:nvSpPr>
        <p:spPr>
          <a:xfrm>
            <a:off x="20785284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7BD3698-8EA3-2E4C-A751-4A9012F9740B}"/>
              </a:ext>
            </a:extLst>
          </p:cNvPr>
          <p:cNvGrpSpPr/>
          <p:nvPr/>
        </p:nvGrpSpPr>
        <p:grpSpPr>
          <a:xfrm>
            <a:off x="-118211" y="-420297"/>
            <a:ext cx="24581170" cy="13681550"/>
            <a:chOff x="-118211" y="-420297"/>
            <a:chExt cx="24581170" cy="13681550"/>
          </a:xfrm>
        </p:grpSpPr>
        <p:pic>
          <p:nvPicPr>
            <p:cNvPr id="138" name="AffinityDiagramming.JPG"/>
            <p:cNvPicPr>
              <a:picLocks noChangeAspect="1"/>
            </p:cNvPicPr>
            <p:nvPr/>
          </p:nvPicPr>
          <p:blipFill>
            <a:blip r:embed="rId2"/>
            <a:srcRect t="29754" b="29754"/>
            <a:stretch>
              <a:fillRect/>
            </a:stretch>
          </p:blipFill>
          <p:spPr>
            <a:xfrm>
              <a:off x="17200" y="12699"/>
              <a:ext cx="19457427" cy="5908848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39" name="Shape 139"/>
            <p:cNvSpPr/>
            <p:nvPr/>
          </p:nvSpPr>
          <p:spPr>
            <a:xfrm>
              <a:off x="-118211" y="587341"/>
              <a:ext cx="8771118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140" name="Shape 140"/>
            <p:cNvSpPr/>
            <p:nvPr/>
          </p:nvSpPr>
          <p:spPr>
            <a:xfrm rot="5400000">
              <a:off x="8130730" y="1112502"/>
              <a:ext cx="2321715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41" name="Shape 141"/>
            <p:cNvSpPr/>
            <p:nvPr/>
          </p:nvSpPr>
          <p:spPr>
            <a:xfrm>
              <a:off x="377335" y="-420297"/>
              <a:ext cx="8061088" cy="27813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5000" spc="-300">
                  <a:solidFill>
                    <a:srgbClr val="FFFFFF"/>
                  </a:solidFill>
                  <a:latin typeface="Avenir Next"/>
                  <a:ea typeface="Avenir Next"/>
                  <a:cs typeface="Avenir Next"/>
                  <a:sym typeface="Avenir Next"/>
                </a:defRPr>
              </a:pPr>
              <a:r>
                <a:rPr sz="16000" spc="-319" dirty="0"/>
                <a:t>Affinity </a:t>
              </a:r>
              <a:r>
                <a:rPr b="0" dirty="0">
                  <a:solidFill>
                    <a:srgbClr val="000000"/>
                  </a:solidFill>
                </a:rPr>
                <a:t> </a:t>
              </a:r>
            </a:p>
          </p:txBody>
        </p:sp>
        <p:sp>
          <p:nvSpPr>
            <p:cNvPr id="142" name="Shape 142"/>
            <p:cNvSpPr/>
            <p:nvPr/>
          </p:nvSpPr>
          <p:spPr>
            <a:xfrm rot="16200000">
              <a:off x="14734463" y="1317089"/>
              <a:ext cx="6120259" cy="3360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43" name="Shape 143"/>
            <p:cNvSpPr/>
            <p:nvPr/>
          </p:nvSpPr>
          <p:spPr>
            <a:xfrm rot="16200000">
              <a:off x="17562253" y="615600"/>
              <a:ext cx="3063687" cy="168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44" name="Shape 144"/>
            <p:cNvSpPr/>
            <p:nvPr/>
          </p:nvSpPr>
          <p:spPr>
            <a:xfrm>
              <a:off x="19899076" y="-60452"/>
              <a:ext cx="4496226" cy="3047293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45" name="Shape 145"/>
            <p:cNvSpPr/>
            <p:nvPr/>
          </p:nvSpPr>
          <p:spPr>
            <a:xfrm>
              <a:off x="19212262" y="142394"/>
              <a:ext cx="5250697" cy="11684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25400"/>
                </a:lnSpc>
                <a:defRPr sz="7500" b="0" spc="-15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PAGE 22</a:t>
              </a:r>
            </a:p>
          </p:txBody>
        </p:sp>
        <p:sp>
          <p:nvSpPr>
            <p:cNvPr id="147" name="Shape 147"/>
            <p:cNvSpPr/>
            <p:nvPr/>
          </p:nvSpPr>
          <p:spPr>
            <a:xfrm>
              <a:off x="-110394" y="3246983"/>
              <a:ext cx="14907640" cy="2321715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148" name="Shape 148"/>
            <p:cNvSpPr/>
            <p:nvPr/>
          </p:nvSpPr>
          <p:spPr>
            <a:xfrm rot="5400000">
              <a:off x="14259490" y="3772144"/>
              <a:ext cx="2321716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49" name="Shape 149"/>
            <p:cNvSpPr/>
            <p:nvPr/>
          </p:nvSpPr>
          <p:spPr>
            <a:xfrm>
              <a:off x="385152" y="2213944"/>
              <a:ext cx="14183621" cy="27813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5000" spc="-300">
                  <a:solidFill>
                    <a:srgbClr val="FFFFFF"/>
                  </a:solidFill>
                  <a:latin typeface="Avenir Next"/>
                  <a:ea typeface="Avenir Next"/>
                  <a:cs typeface="Avenir Next"/>
                  <a:sym typeface="Avenir Next"/>
                </a:defRPr>
              </a:pPr>
              <a:r>
                <a:rPr sz="16000" spc="-319" dirty="0"/>
                <a:t>Diagramming</a:t>
              </a:r>
            </a:p>
          </p:txBody>
        </p:sp>
        <p:sp>
          <p:nvSpPr>
            <p:cNvPr id="150" name="Shape 150"/>
            <p:cNvSpPr/>
            <p:nvPr/>
          </p:nvSpPr>
          <p:spPr>
            <a:xfrm>
              <a:off x="15350426" y="12508777"/>
              <a:ext cx="7015608" cy="7524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Image Attribution: Chris Green, Rachel Montgomery, </a:t>
              </a:r>
            </a:p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Natalia Gulbranson-Diaz</a:t>
              </a:r>
            </a:p>
          </p:txBody>
        </p:sp>
        <p:sp>
          <p:nvSpPr>
            <p:cNvPr id="151" name="Shape 151"/>
            <p:cNvSpPr/>
            <p:nvPr/>
          </p:nvSpPr>
          <p:spPr>
            <a:xfrm>
              <a:off x="2479707" y="9714356"/>
              <a:ext cx="19139561" cy="1"/>
            </a:xfrm>
            <a:prstGeom prst="line">
              <a:avLst/>
            </a:prstGeom>
            <a:ln w="88900">
              <a:solidFill>
                <a:srgbClr val="000000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52" name="Shape 152"/>
            <p:cNvSpPr/>
            <p:nvPr/>
          </p:nvSpPr>
          <p:spPr>
            <a:xfrm>
              <a:off x="1478213" y="9195086"/>
              <a:ext cx="1038542" cy="1038541"/>
            </a:xfrm>
            <a:prstGeom prst="ellipse">
              <a:avLst/>
            </a:prstGeom>
            <a:solidFill>
              <a:srgbClr val="EE5150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1</a:t>
              </a:r>
            </a:p>
          </p:txBody>
        </p:sp>
        <p:sp>
          <p:nvSpPr>
            <p:cNvPr id="153" name="Shape 153"/>
            <p:cNvSpPr/>
            <p:nvPr/>
          </p:nvSpPr>
          <p:spPr>
            <a:xfrm>
              <a:off x="1334644" y="6636377"/>
              <a:ext cx="21354888" cy="16287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>
              <a:spAutoFit/>
            </a:bodyPr>
            <a:lstStyle>
              <a:lvl1pPr algn="l">
                <a:defRPr b="0"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r>
                <a:t>In this exercise, you will analyse data from an interview transcript using a ‘bottom- up’ approach. Use the affinity diagramming method to cluster the data so that themes and patterns emerge. Focus on your own design problem, or use the resources on the companion website. </a:t>
              </a:r>
            </a:p>
          </p:txBody>
        </p:sp>
        <p:sp>
          <p:nvSpPr>
            <p:cNvPr id="154" name="Shape 154"/>
            <p:cNvSpPr/>
            <p:nvPr/>
          </p:nvSpPr>
          <p:spPr>
            <a:xfrm>
              <a:off x="21318340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7</a:t>
              </a:r>
            </a:p>
          </p:txBody>
        </p:sp>
        <p:sp>
          <p:nvSpPr>
            <p:cNvPr id="155" name="Shape 155"/>
            <p:cNvSpPr/>
            <p:nvPr/>
          </p:nvSpPr>
          <p:spPr>
            <a:xfrm>
              <a:off x="11530217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4</a:t>
              </a:r>
            </a:p>
          </p:txBody>
        </p:sp>
        <p:sp>
          <p:nvSpPr>
            <p:cNvPr id="156" name="Shape 156"/>
            <p:cNvSpPr/>
            <p:nvPr/>
          </p:nvSpPr>
          <p:spPr>
            <a:xfrm>
              <a:off x="4841347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157" name="Shape 157"/>
            <p:cNvSpPr/>
            <p:nvPr/>
          </p:nvSpPr>
          <p:spPr>
            <a:xfrm>
              <a:off x="8167082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3</a:t>
              </a:r>
            </a:p>
          </p:txBody>
        </p:sp>
        <p:sp>
          <p:nvSpPr>
            <p:cNvPr id="158" name="Shape 158"/>
            <p:cNvSpPr/>
            <p:nvPr/>
          </p:nvSpPr>
          <p:spPr>
            <a:xfrm>
              <a:off x="14893351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5</a:t>
              </a:r>
            </a:p>
          </p:txBody>
        </p:sp>
        <p:sp>
          <p:nvSpPr>
            <p:cNvPr id="159" name="Shape 159"/>
            <p:cNvSpPr/>
            <p:nvPr/>
          </p:nvSpPr>
          <p:spPr>
            <a:xfrm>
              <a:off x="18219086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6</a:t>
              </a:r>
            </a:p>
          </p:txBody>
        </p:sp>
        <p:sp>
          <p:nvSpPr>
            <p:cNvPr id="166" name="Shape 166"/>
            <p:cNvSpPr/>
            <p:nvPr/>
          </p:nvSpPr>
          <p:spPr>
            <a:xfrm rot="16200000">
              <a:off x="16480800" y="3733069"/>
              <a:ext cx="2107691" cy="1157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67" name="Shape 167"/>
            <p:cNvSpPr/>
            <p:nvPr/>
          </p:nvSpPr>
          <p:spPr>
            <a:xfrm>
              <a:off x="18112142" y="3266047"/>
              <a:ext cx="6328532" cy="2107692"/>
            </a:xfrm>
            <a:prstGeom prst="rect">
              <a:avLst/>
            </a:pr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endParaRPr/>
            </a:p>
          </p:txBody>
        </p:sp>
        <p:sp>
          <p:nvSpPr>
            <p:cNvPr id="168" name="Shape 168"/>
            <p:cNvSpPr/>
            <p:nvPr/>
          </p:nvSpPr>
          <p:spPr>
            <a:xfrm>
              <a:off x="19533140" y="4002601"/>
              <a:ext cx="953339" cy="626387"/>
            </a:xfrm>
            <a:prstGeom prst="rect">
              <a:avLst/>
            </a:prstGeom>
            <a:ln w="12700">
              <a:miter lim="400000"/>
            </a:ln>
          </p:spPr>
          <p:txBody>
            <a:bodyPr wrap="none" lIns="71437" tIns="71437" rIns="71437" bIns="71437" anchor="ctr">
              <a:spAutoFit/>
            </a:bodyPr>
            <a:lstStyle/>
            <a:p>
              <a:endParaRPr/>
            </a:p>
          </p:txBody>
        </p:sp>
        <p:sp>
          <p:nvSpPr>
            <p:cNvPr id="169" name="Shape 169"/>
            <p:cNvSpPr/>
            <p:nvPr/>
          </p:nvSpPr>
          <p:spPr>
            <a:xfrm>
              <a:off x="18011073" y="3539506"/>
              <a:ext cx="6210809" cy="15525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YOU WILL NEED</a:t>
              </a:r>
              <a:br/>
              <a:r>
                <a:rPr>
                  <a:latin typeface="Montserrat Medium"/>
                  <a:ea typeface="Montserrat Medium"/>
                  <a:cs typeface="Montserrat Medium"/>
                  <a:sym typeface="Montserrat Medium"/>
                </a:rPr>
                <a:t>2-6 people, pen, paper, post-its </a:t>
              </a:r>
              <a:br>
                <a:rPr>
                  <a:latin typeface="Montserrat Medium"/>
                  <a:ea typeface="Montserrat Medium"/>
                  <a:cs typeface="Montserrat Medium"/>
                  <a:sym typeface="Montserrat Medium"/>
                </a:rPr>
              </a:br>
              <a:r>
                <a:rPr>
                  <a:latin typeface="Montserrat Medium"/>
                  <a:ea typeface="Montserrat Medium"/>
                  <a:cs typeface="Montserrat Medium"/>
                  <a:sym typeface="Montserrat Medium"/>
                </a:rPr>
                <a:t>(yellow, blue, pink,), wall</a:t>
              </a:r>
            </a:p>
          </p:txBody>
        </p:sp>
      </p:grpSp>
      <p:sp>
        <p:nvSpPr>
          <p:cNvPr id="170" name="Shape 170"/>
          <p:cNvSpPr/>
          <p:nvPr/>
        </p:nvSpPr>
        <p:spPr>
          <a:xfrm>
            <a:off x="153602" y="10987347"/>
            <a:ext cx="3687764" cy="2235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02" y="0"/>
                </a:moveTo>
                <a:lnTo>
                  <a:pt x="8659" y="4150"/>
                </a:lnTo>
                <a:lnTo>
                  <a:pt x="1492" y="4150"/>
                </a:lnTo>
                <a:cubicBezTo>
                  <a:pt x="668" y="4150"/>
                  <a:pt x="0" y="5252"/>
                  <a:pt x="0" y="6612"/>
                </a:cubicBezTo>
                <a:lnTo>
                  <a:pt x="0" y="19138"/>
                </a:lnTo>
                <a:cubicBezTo>
                  <a:pt x="0" y="20498"/>
                  <a:pt x="668" y="21600"/>
                  <a:pt x="1492" y="21600"/>
                </a:cubicBezTo>
                <a:lnTo>
                  <a:pt x="20108" y="21600"/>
                </a:lnTo>
                <a:cubicBezTo>
                  <a:pt x="20932" y="21600"/>
                  <a:pt x="21600" y="20498"/>
                  <a:pt x="21600" y="19138"/>
                </a:cubicBezTo>
                <a:lnTo>
                  <a:pt x="21600" y="6612"/>
                </a:lnTo>
                <a:cubicBezTo>
                  <a:pt x="21600" y="5252"/>
                  <a:pt x="20932" y="4150"/>
                  <a:pt x="20108" y="4150"/>
                </a:cubicBezTo>
                <a:lnTo>
                  <a:pt x="13143" y="4150"/>
                </a:lnTo>
                <a:lnTo>
                  <a:pt x="10902" y="0"/>
                </a:lnTo>
                <a:close/>
              </a:path>
            </a:pathLst>
          </a:custGeom>
          <a:solidFill>
            <a:srgbClr val="EE515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/>
          <a:lstStyle>
            <a:lvl1pPr>
              <a:defRPr sz="3000" b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Lorum ipsum dolor sit amet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/>
          <p:nvPr/>
        </p:nvSpPr>
        <p:spPr>
          <a:xfrm>
            <a:off x="945158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[30 mins] </a:t>
            </a:r>
          </a:p>
        </p:txBody>
      </p:sp>
      <p:sp>
        <p:nvSpPr>
          <p:cNvPr id="194" name="Shape 194"/>
          <p:cNvSpPr/>
          <p:nvPr/>
        </p:nvSpPr>
        <p:spPr>
          <a:xfrm>
            <a:off x="4308292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195" name="Shape 195"/>
          <p:cNvSpPr/>
          <p:nvPr/>
        </p:nvSpPr>
        <p:spPr>
          <a:xfrm>
            <a:off x="7634027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196" name="Shape 196"/>
          <p:cNvSpPr/>
          <p:nvPr/>
        </p:nvSpPr>
        <p:spPr>
          <a:xfrm>
            <a:off x="10959762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197" name="Shape 197"/>
          <p:cNvSpPr/>
          <p:nvPr/>
        </p:nvSpPr>
        <p:spPr>
          <a:xfrm>
            <a:off x="14360295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198" name="Shape 198"/>
          <p:cNvSpPr/>
          <p:nvPr/>
        </p:nvSpPr>
        <p:spPr>
          <a:xfrm>
            <a:off x="17611233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199" name="Shape 199"/>
          <p:cNvSpPr/>
          <p:nvPr/>
        </p:nvSpPr>
        <p:spPr>
          <a:xfrm>
            <a:off x="20785284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BC73666-09C4-0941-B8ED-8A7A733D334C}"/>
              </a:ext>
            </a:extLst>
          </p:cNvPr>
          <p:cNvGrpSpPr/>
          <p:nvPr/>
        </p:nvGrpSpPr>
        <p:grpSpPr>
          <a:xfrm>
            <a:off x="-118211" y="-421200"/>
            <a:ext cx="24581170" cy="13682453"/>
            <a:chOff x="-118211" y="-421200"/>
            <a:chExt cx="24581170" cy="13682453"/>
          </a:xfrm>
        </p:grpSpPr>
        <p:pic>
          <p:nvPicPr>
            <p:cNvPr id="172" name="AffinityDiagramming.JPG"/>
            <p:cNvPicPr>
              <a:picLocks noChangeAspect="1"/>
            </p:cNvPicPr>
            <p:nvPr/>
          </p:nvPicPr>
          <p:blipFill>
            <a:blip r:embed="rId2"/>
            <a:srcRect t="29754" b="29754"/>
            <a:stretch>
              <a:fillRect/>
            </a:stretch>
          </p:blipFill>
          <p:spPr>
            <a:xfrm>
              <a:off x="13097" y="12699"/>
              <a:ext cx="19457427" cy="5908848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73" name="Shape 173"/>
            <p:cNvSpPr/>
            <p:nvPr/>
          </p:nvSpPr>
          <p:spPr>
            <a:xfrm>
              <a:off x="-118211" y="587341"/>
              <a:ext cx="8771118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174" name="Shape 174"/>
            <p:cNvSpPr/>
            <p:nvPr/>
          </p:nvSpPr>
          <p:spPr>
            <a:xfrm rot="5400000">
              <a:off x="8130730" y="1112502"/>
              <a:ext cx="2321715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75" name="Shape 175"/>
            <p:cNvSpPr/>
            <p:nvPr/>
          </p:nvSpPr>
          <p:spPr>
            <a:xfrm>
              <a:off x="377335" y="-421200"/>
              <a:ext cx="8061088" cy="27813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5000" spc="-300">
                  <a:solidFill>
                    <a:srgbClr val="FFFFFF"/>
                  </a:solidFill>
                  <a:latin typeface="Avenir Next"/>
                  <a:ea typeface="Avenir Next"/>
                  <a:cs typeface="Avenir Next"/>
                  <a:sym typeface="Avenir Next"/>
                </a:defRPr>
              </a:pPr>
              <a:r>
                <a:rPr sz="16000" spc="-319" dirty="0"/>
                <a:t>Affinity </a:t>
              </a:r>
              <a:r>
                <a:rPr b="0" dirty="0">
                  <a:solidFill>
                    <a:srgbClr val="000000"/>
                  </a:solidFill>
                </a:rPr>
                <a:t> </a:t>
              </a:r>
            </a:p>
          </p:txBody>
        </p:sp>
        <p:sp>
          <p:nvSpPr>
            <p:cNvPr id="176" name="Shape 176"/>
            <p:cNvSpPr/>
            <p:nvPr/>
          </p:nvSpPr>
          <p:spPr>
            <a:xfrm rot="16200000">
              <a:off x="14734463" y="1317089"/>
              <a:ext cx="6120259" cy="3360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77" name="Shape 177"/>
            <p:cNvSpPr/>
            <p:nvPr/>
          </p:nvSpPr>
          <p:spPr>
            <a:xfrm rot="16200000">
              <a:off x="17562253" y="615600"/>
              <a:ext cx="3063687" cy="168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78" name="Shape 178"/>
            <p:cNvSpPr/>
            <p:nvPr/>
          </p:nvSpPr>
          <p:spPr>
            <a:xfrm>
              <a:off x="19899076" y="-60452"/>
              <a:ext cx="4496226" cy="3047293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79" name="Shape 179"/>
            <p:cNvSpPr/>
            <p:nvPr/>
          </p:nvSpPr>
          <p:spPr>
            <a:xfrm>
              <a:off x="19212262" y="144000"/>
              <a:ext cx="5250697" cy="11684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25400"/>
                </a:lnSpc>
                <a:defRPr sz="7500" b="0" spc="-15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PAGE 22</a:t>
              </a:r>
            </a:p>
          </p:txBody>
        </p:sp>
        <p:sp>
          <p:nvSpPr>
            <p:cNvPr id="181" name="Shape 181"/>
            <p:cNvSpPr/>
            <p:nvPr/>
          </p:nvSpPr>
          <p:spPr>
            <a:xfrm>
              <a:off x="-110394" y="3246983"/>
              <a:ext cx="14907640" cy="2321715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182" name="Shape 182"/>
            <p:cNvSpPr/>
            <p:nvPr/>
          </p:nvSpPr>
          <p:spPr>
            <a:xfrm rot="5400000">
              <a:off x="14259490" y="3772144"/>
              <a:ext cx="2321716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83" name="Shape 183"/>
            <p:cNvSpPr/>
            <p:nvPr/>
          </p:nvSpPr>
          <p:spPr>
            <a:xfrm>
              <a:off x="385152" y="2214000"/>
              <a:ext cx="14183621" cy="27813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5000" spc="-300">
                  <a:solidFill>
                    <a:srgbClr val="FFFFFF"/>
                  </a:solidFill>
                  <a:latin typeface="Avenir Next"/>
                  <a:ea typeface="Avenir Next"/>
                  <a:cs typeface="Avenir Next"/>
                  <a:sym typeface="Avenir Next"/>
                </a:defRPr>
              </a:pPr>
              <a:r>
                <a:rPr sz="16000" spc="-319" dirty="0"/>
                <a:t>Diagramming</a:t>
              </a:r>
            </a:p>
          </p:txBody>
        </p:sp>
        <p:sp>
          <p:nvSpPr>
            <p:cNvPr id="184" name="Shape 184"/>
            <p:cNvSpPr/>
            <p:nvPr/>
          </p:nvSpPr>
          <p:spPr>
            <a:xfrm>
              <a:off x="15350426" y="12508777"/>
              <a:ext cx="7015608" cy="7524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Image Attribution: Chris Green, Rachel Montgomery, </a:t>
              </a:r>
            </a:p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Natalia Gulbranson-Diaz</a:t>
              </a:r>
            </a:p>
          </p:txBody>
        </p:sp>
        <p:sp>
          <p:nvSpPr>
            <p:cNvPr id="185" name="Shape 185"/>
            <p:cNvSpPr/>
            <p:nvPr/>
          </p:nvSpPr>
          <p:spPr>
            <a:xfrm>
              <a:off x="2479707" y="9714356"/>
              <a:ext cx="19139561" cy="1"/>
            </a:xfrm>
            <a:prstGeom prst="line">
              <a:avLst/>
            </a:prstGeom>
            <a:ln w="88900">
              <a:solidFill>
                <a:srgbClr val="000000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86" name="Shape 186"/>
            <p:cNvSpPr/>
            <p:nvPr/>
          </p:nvSpPr>
          <p:spPr>
            <a:xfrm>
              <a:off x="1478213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1</a:t>
              </a:r>
            </a:p>
          </p:txBody>
        </p:sp>
        <p:sp>
          <p:nvSpPr>
            <p:cNvPr id="187" name="Shape 187"/>
            <p:cNvSpPr/>
            <p:nvPr/>
          </p:nvSpPr>
          <p:spPr>
            <a:xfrm>
              <a:off x="1334644" y="6636377"/>
              <a:ext cx="21354888" cy="16287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>
              <a:spAutoFit/>
            </a:bodyPr>
            <a:lstStyle>
              <a:lvl1pPr algn="l">
                <a:defRPr b="0"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r>
                <a:t>In this exercise, you will analyse data from an interview transcript using a ‘bottom- up’ approach. Use the affinity diagramming method to cluster the data so that themes and patterns emerge. Focus on your own design problem, or use the resources on the companion website. </a:t>
              </a:r>
            </a:p>
          </p:txBody>
        </p:sp>
        <p:sp>
          <p:nvSpPr>
            <p:cNvPr id="188" name="Shape 188"/>
            <p:cNvSpPr/>
            <p:nvPr/>
          </p:nvSpPr>
          <p:spPr>
            <a:xfrm>
              <a:off x="21318340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7</a:t>
              </a:r>
            </a:p>
          </p:txBody>
        </p:sp>
        <p:sp>
          <p:nvSpPr>
            <p:cNvPr id="189" name="Shape 189"/>
            <p:cNvSpPr/>
            <p:nvPr/>
          </p:nvSpPr>
          <p:spPr>
            <a:xfrm>
              <a:off x="11530217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4</a:t>
              </a:r>
            </a:p>
          </p:txBody>
        </p:sp>
        <p:sp>
          <p:nvSpPr>
            <p:cNvPr id="190" name="Shape 190"/>
            <p:cNvSpPr/>
            <p:nvPr/>
          </p:nvSpPr>
          <p:spPr>
            <a:xfrm>
              <a:off x="4841347" y="9195086"/>
              <a:ext cx="1038542" cy="1038541"/>
            </a:xfrm>
            <a:prstGeom prst="ellipse">
              <a:avLst/>
            </a:prstGeom>
            <a:solidFill>
              <a:srgbClr val="EE5150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191" name="Shape 191"/>
            <p:cNvSpPr/>
            <p:nvPr/>
          </p:nvSpPr>
          <p:spPr>
            <a:xfrm>
              <a:off x="8167082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3</a:t>
              </a:r>
            </a:p>
          </p:txBody>
        </p:sp>
        <p:sp>
          <p:nvSpPr>
            <p:cNvPr id="192" name="Shape 192"/>
            <p:cNvSpPr/>
            <p:nvPr/>
          </p:nvSpPr>
          <p:spPr>
            <a:xfrm>
              <a:off x="14893351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5</a:t>
              </a:r>
            </a:p>
          </p:txBody>
        </p:sp>
        <p:sp>
          <p:nvSpPr>
            <p:cNvPr id="193" name="Shape 193"/>
            <p:cNvSpPr/>
            <p:nvPr/>
          </p:nvSpPr>
          <p:spPr>
            <a:xfrm>
              <a:off x="18219086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6</a:t>
              </a:r>
            </a:p>
          </p:txBody>
        </p:sp>
        <p:sp>
          <p:nvSpPr>
            <p:cNvPr id="200" name="Shape 200"/>
            <p:cNvSpPr/>
            <p:nvPr/>
          </p:nvSpPr>
          <p:spPr>
            <a:xfrm rot="16200000">
              <a:off x="16480800" y="3733069"/>
              <a:ext cx="2107691" cy="1157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18112142" y="3266047"/>
              <a:ext cx="6328532" cy="2107692"/>
            </a:xfrm>
            <a:prstGeom prst="rect">
              <a:avLst/>
            </a:pr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19533140" y="4002601"/>
              <a:ext cx="953339" cy="626387"/>
            </a:xfrm>
            <a:prstGeom prst="rect">
              <a:avLst/>
            </a:prstGeom>
            <a:ln w="12700">
              <a:miter lim="400000"/>
            </a:ln>
          </p:spPr>
          <p:txBody>
            <a:bodyPr wrap="none" lIns="71437" tIns="71437" rIns="71437" bIns="71437" anchor="ctr">
              <a:spAutoFit/>
            </a:bodyPr>
            <a:lstStyle/>
            <a:p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18011073" y="3539506"/>
              <a:ext cx="6210809" cy="15525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YOU WILL NEED</a:t>
              </a:r>
              <a:br/>
              <a:r>
                <a:rPr>
                  <a:latin typeface="Montserrat Medium"/>
                  <a:ea typeface="Montserrat Medium"/>
                  <a:cs typeface="Montserrat Medium"/>
                  <a:sym typeface="Montserrat Medium"/>
                </a:rPr>
                <a:t>2-6 people, pen, paper, post-its </a:t>
              </a:r>
              <a:br>
                <a:rPr>
                  <a:latin typeface="Montserrat Medium"/>
                  <a:ea typeface="Montserrat Medium"/>
                  <a:cs typeface="Montserrat Medium"/>
                  <a:sym typeface="Montserrat Medium"/>
                </a:rPr>
              </a:br>
              <a:r>
                <a:rPr>
                  <a:latin typeface="Montserrat Medium"/>
                  <a:ea typeface="Montserrat Medium"/>
                  <a:cs typeface="Montserrat Medium"/>
                  <a:sym typeface="Montserrat Medium"/>
                </a:rPr>
                <a:t>(yellow, blue, pink,), wall</a:t>
              </a:r>
            </a:p>
          </p:txBody>
        </p:sp>
      </p:grpSp>
      <p:sp>
        <p:nvSpPr>
          <p:cNvPr id="204" name="Shape 204"/>
          <p:cNvSpPr/>
          <p:nvPr/>
        </p:nvSpPr>
        <p:spPr>
          <a:xfrm>
            <a:off x="3516736" y="10987347"/>
            <a:ext cx="3687764" cy="2235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02" y="0"/>
                </a:moveTo>
                <a:lnTo>
                  <a:pt x="8659" y="4150"/>
                </a:lnTo>
                <a:lnTo>
                  <a:pt x="1492" y="4150"/>
                </a:lnTo>
                <a:cubicBezTo>
                  <a:pt x="668" y="4150"/>
                  <a:pt x="0" y="5252"/>
                  <a:pt x="0" y="6612"/>
                </a:cubicBezTo>
                <a:lnTo>
                  <a:pt x="0" y="19138"/>
                </a:lnTo>
                <a:cubicBezTo>
                  <a:pt x="0" y="20498"/>
                  <a:pt x="668" y="21600"/>
                  <a:pt x="1492" y="21600"/>
                </a:cubicBezTo>
                <a:lnTo>
                  <a:pt x="20108" y="21600"/>
                </a:lnTo>
                <a:cubicBezTo>
                  <a:pt x="20932" y="21600"/>
                  <a:pt x="21600" y="20498"/>
                  <a:pt x="21600" y="19138"/>
                </a:cubicBezTo>
                <a:lnTo>
                  <a:pt x="21600" y="6612"/>
                </a:lnTo>
                <a:cubicBezTo>
                  <a:pt x="21600" y="5252"/>
                  <a:pt x="20932" y="4150"/>
                  <a:pt x="20108" y="4150"/>
                </a:cubicBezTo>
                <a:lnTo>
                  <a:pt x="13143" y="4150"/>
                </a:lnTo>
                <a:lnTo>
                  <a:pt x="10902" y="0"/>
                </a:lnTo>
                <a:close/>
              </a:path>
            </a:pathLst>
          </a:custGeom>
          <a:solidFill>
            <a:srgbClr val="EE515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/>
          <a:lstStyle>
            <a:lvl1pPr>
              <a:defRPr sz="3000" b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Lorum ipsum dolor sit amet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/>
          <p:nvPr/>
        </p:nvSpPr>
        <p:spPr>
          <a:xfrm>
            <a:off x="945158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[30 mins] </a:t>
            </a:r>
          </a:p>
        </p:txBody>
      </p:sp>
      <p:sp>
        <p:nvSpPr>
          <p:cNvPr id="228" name="Shape 228"/>
          <p:cNvSpPr/>
          <p:nvPr/>
        </p:nvSpPr>
        <p:spPr>
          <a:xfrm>
            <a:off x="4308292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229" name="Shape 229"/>
          <p:cNvSpPr/>
          <p:nvPr/>
        </p:nvSpPr>
        <p:spPr>
          <a:xfrm>
            <a:off x="7634027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230" name="Shape 230"/>
          <p:cNvSpPr/>
          <p:nvPr/>
        </p:nvSpPr>
        <p:spPr>
          <a:xfrm>
            <a:off x="10959762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231" name="Shape 231"/>
          <p:cNvSpPr/>
          <p:nvPr/>
        </p:nvSpPr>
        <p:spPr>
          <a:xfrm>
            <a:off x="14360295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232" name="Shape 232"/>
          <p:cNvSpPr/>
          <p:nvPr/>
        </p:nvSpPr>
        <p:spPr>
          <a:xfrm>
            <a:off x="17611233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233" name="Shape 233"/>
          <p:cNvSpPr/>
          <p:nvPr/>
        </p:nvSpPr>
        <p:spPr>
          <a:xfrm>
            <a:off x="20785284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754FB31-3162-D94B-A109-CAA78DFE6B01}"/>
              </a:ext>
            </a:extLst>
          </p:cNvPr>
          <p:cNvGrpSpPr/>
          <p:nvPr/>
        </p:nvGrpSpPr>
        <p:grpSpPr>
          <a:xfrm>
            <a:off x="-118211" y="-421200"/>
            <a:ext cx="24581170" cy="13682453"/>
            <a:chOff x="-118211" y="-421200"/>
            <a:chExt cx="24581170" cy="13682453"/>
          </a:xfrm>
        </p:grpSpPr>
        <p:pic>
          <p:nvPicPr>
            <p:cNvPr id="206" name="AffinityDiagramming.JPG"/>
            <p:cNvPicPr>
              <a:picLocks noChangeAspect="1"/>
            </p:cNvPicPr>
            <p:nvPr/>
          </p:nvPicPr>
          <p:blipFill>
            <a:blip r:embed="rId2"/>
            <a:srcRect t="29754" b="29754"/>
            <a:stretch>
              <a:fillRect/>
            </a:stretch>
          </p:blipFill>
          <p:spPr>
            <a:xfrm>
              <a:off x="13097" y="12699"/>
              <a:ext cx="19457427" cy="5908848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07" name="Shape 207"/>
            <p:cNvSpPr/>
            <p:nvPr/>
          </p:nvSpPr>
          <p:spPr>
            <a:xfrm>
              <a:off x="-118211" y="587341"/>
              <a:ext cx="8771118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 rot="5400000">
              <a:off x="8130730" y="1112502"/>
              <a:ext cx="2321715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09" name="Shape 209"/>
            <p:cNvSpPr/>
            <p:nvPr/>
          </p:nvSpPr>
          <p:spPr>
            <a:xfrm>
              <a:off x="377335" y="-421200"/>
              <a:ext cx="8061088" cy="27813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5000" spc="-300">
                  <a:solidFill>
                    <a:srgbClr val="FFFFFF"/>
                  </a:solidFill>
                  <a:latin typeface="Avenir Next"/>
                  <a:ea typeface="Avenir Next"/>
                  <a:cs typeface="Avenir Next"/>
                  <a:sym typeface="Avenir Next"/>
                </a:defRPr>
              </a:pPr>
              <a:r>
                <a:rPr sz="16000" spc="-319" dirty="0"/>
                <a:t>Affinity </a:t>
              </a:r>
              <a:r>
                <a:rPr b="0" dirty="0">
                  <a:solidFill>
                    <a:srgbClr val="000000"/>
                  </a:solidFill>
                </a:rPr>
                <a:t> </a:t>
              </a:r>
            </a:p>
          </p:txBody>
        </p:sp>
        <p:sp>
          <p:nvSpPr>
            <p:cNvPr id="210" name="Shape 210"/>
            <p:cNvSpPr/>
            <p:nvPr/>
          </p:nvSpPr>
          <p:spPr>
            <a:xfrm rot="16200000">
              <a:off x="14734463" y="1317089"/>
              <a:ext cx="6120259" cy="3360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11" name="Shape 211"/>
            <p:cNvSpPr/>
            <p:nvPr/>
          </p:nvSpPr>
          <p:spPr>
            <a:xfrm rot="16200000">
              <a:off x="17562253" y="615600"/>
              <a:ext cx="3063687" cy="168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12" name="Shape 212"/>
            <p:cNvSpPr/>
            <p:nvPr/>
          </p:nvSpPr>
          <p:spPr>
            <a:xfrm>
              <a:off x="19899076" y="-60452"/>
              <a:ext cx="4496226" cy="3047293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13" name="Shape 213"/>
            <p:cNvSpPr/>
            <p:nvPr/>
          </p:nvSpPr>
          <p:spPr>
            <a:xfrm>
              <a:off x="19212262" y="144000"/>
              <a:ext cx="5250697" cy="11684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25400"/>
                </a:lnSpc>
                <a:defRPr sz="7500" b="0" spc="-15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PAGE 22</a:t>
              </a:r>
            </a:p>
          </p:txBody>
        </p:sp>
        <p:sp>
          <p:nvSpPr>
            <p:cNvPr id="215" name="Shape 215"/>
            <p:cNvSpPr/>
            <p:nvPr/>
          </p:nvSpPr>
          <p:spPr>
            <a:xfrm>
              <a:off x="-110394" y="3246983"/>
              <a:ext cx="14907640" cy="2321715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216" name="Shape 216"/>
            <p:cNvSpPr/>
            <p:nvPr/>
          </p:nvSpPr>
          <p:spPr>
            <a:xfrm rot="5400000">
              <a:off x="14259490" y="3772144"/>
              <a:ext cx="2321716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17" name="Shape 217"/>
            <p:cNvSpPr/>
            <p:nvPr/>
          </p:nvSpPr>
          <p:spPr>
            <a:xfrm>
              <a:off x="385152" y="2214000"/>
              <a:ext cx="14183621" cy="27813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5000" spc="-300">
                  <a:solidFill>
                    <a:srgbClr val="FFFFFF"/>
                  </a:solidFill>
                  <a:latin typeface="Avenir Next"/>
                  <a:ea typeface="Avenir Next"/>
                  <a:cs typeface="Avenir Next"/>
                  <a:sym typeface="Avenir Next"/>
                </a:defRPr>
              </a:pPr>
              <a:r>
                <a:rPr sz="16000" spc="-319" dirty="0"/>
                <a:t>Diagramming</a:t>
              </a:r>
            </a:p>
          </p:txBody>
        </p:sp>
        <p:sp>
          <p:nvSpPr>
            <p:cNvPr id="218" name="Shape 218"/>
            <p:cNvSpPr/>
            <p:nvPr/>
          </p:nvSpPr>
          <p:spPr>
            <a:xfrm>
              <a:off x="15350426" y="12508777"/>
              <a:ext cx="7015608" cy="7524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Image Attribution: Chris Green, Rachel Montgomery, </a:t>
              </a:r>
            </a:p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Natalia Gulbranson-Diaz</a:t>
              </a:r>
            </a:p>
          </p:txBody>
        </p:sp>
        <p:sp>
          <p:nvSpPr>
            <p:cNvPr id="219" name="Shape 219"/>
            <p:cNvSpPr/>
            <p:nvPr/>
          </p:nvSpPr>
          <p:spPr>
            <a:xfrm>
              <a:off x="2479707" y="9714356"/>
              <a:ext cx="19139561" cy="1"/>
            </a:xfrm>
            <a:prstGeom prst="line">
              <a:avLst/>
            </a:prstGeom>
            <a:ln w="88900">
              <a:solidFill>
                <a:srgbClr val="000000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20" name="Shape 220"/>
            <p:cNvSpPr/>
            <p:nvPr/>
          </p:nvSpPr>
          <p:spPr>
            <a:xfrm>
              <a:off x="1478213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1</a:t>
              </a:r>
            </a:p>
          </p:txBody>
        </p:sp>
        <p:sp>
          <p:nvSpPr>
            <p:cNvPr id="221" name="Shape 221"/>
            <p:cNvSpPr/>
            <p:nvPr/>
          </p:nvSpPr>
          <p:spPr>
            <a:xfrm>
              <a:off x="1334644" y="6636377"/>
              <a:ext cx="21354888" cy="16287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>
              <a:spAutoFit/>
            </a:bodyPr>
            <a:lstStyle>
              <a:lvl1pPr algn="l">
                <a:defRPr b="0"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r>
                <a:t>In this exercise, you will analyse data from an interview transcript using a ‘bottom- up’ approach. Use the affinity diagramming method to cluster the data so that themes and patterns emerge. Focus on your own design problem, or use the resources on the companion website. </a:t>
              </a:r>
            </a:p>
          </p:txBody>
        </p:sp>
        <p:sp>
          <p:nvSpPr>
            <p:cNvPr id="222" name="Shape 222"/>
            <p:cNvSpPr/>
            <p:nvPr/>
          </p:nvSpPr>
          <p:spPr>
            <a:xfrm>
              <a:off x="21318340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7</a:t>
              </a:r>
            </a:p>
          </p:txBody>
        </p:sp>
        <p:sp>
          <p:nvSpPr>
            <p:cNvPr id="223" name="Shape 223"/>
            <p:cNvSpPr/>
            <p:nvPr/>
          </p:nvSpPr>
          <p:spPr>
            <a:xfrm>
              <a:off x="11530217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4</a:t>
              </a:r>
            </a:p>
          </p:txBody>
        </p:sp>
        <p:sp>
          <p:nvSpPr>
            <p:cNvPr id="224" name="Shape 224"/>
            <p:cNvSpPr/>
            <p:nvPr/>
          </p:nvSpPr>
          <p:spPr>
            <a:xfrm>
              <a:off x="4841347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225" name="Shape 225"/>
            <p:cNvSpPr/>
            <p:nvPr/>
          </p:nvSpPr>
          <p:spPr>
            <a:xfrm>
              <a:off x="8167082" y="9195086"/>
              <a:ext cx="1038542" cy="1038541"/>
            </a:xfrm>
            <a:prstGeom prst="ellipse">
              <a:avLst/>
            </a:prstGeom>
            <a:solidFill>
              <a:srgbClr val="EE5150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3</a:t>
              </a:r>
            </a:p>
          </p:txBody>
        </p:sp>
        <p:sp>
          <p:nvSpPr>
            <p:cNvPr id="226" name="Shape 226"/>
            <p:cNvSpPr/>
            <p:nvPr/>
          </p:nvSpPr>
          <p:spPr>
            <a:xfrm>
              <a:off x="14893351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5</a:t>
              </a:r>
            </a:p>
          </p:txBody>
        </p:sp>
        <p:sp>
          <p:nvSpPr>
            <p:cNvPr id="227" name="Shape 227"/>
            <p:cNvSpPr/>
            <p:nvPr/>
          </p:nvSpPr>
          <p:spPr>
            <a:xfrm>
              <a:off x="18219086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6</a:t>
              </a:r>
            </a:p>
          </p:txBody>
        </p:sp>
        <p:sp>
          <p:nvSpPr>
            <p:cNvPr id="234" name="Shape 234"/>
            <p:cNvSpPr/>
            <p:nvPr/>
          </p:nvSpPr>
          <p:spPr>
            <a:xfrm rot="16200000">
              <a:off x="16480800" y="3733069"/>
              <a:ext cx="2107691" cy="1157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35" name="Shape 235"/>
            <p:cNvSpPr/>
            <p:nvPr/>
          </p:nvSpPr>
          <p:spPr>
            <a:xfrm>
              <a:off x="18112142" y="3266047"/>
              <a:ext cx="6328532" cy="2107692"/>
            </a:xfrm>
            <a:prstGeom prst="rect">
              <a:avLst/>
            </a:pr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endParaRPr/>
            </a:p>
          </p:txBody>
        </p:sp>
        <p:sp>
          <p:nvSpPr>
            <p:cNvPr id="236" name="Shape 236"/>
            <p:cNvSpPr/>
            <p:nvPr/>
          </p:nvSpPr>
          <p:spPr>
            <a:xfrm>
              <a:off x="19533140" y="4002601"/>
              <a:ext cx="953339" cy="626387"/>
            </a:xfrm>
            <a:prstGeom prst="rect">
              <a:avLst/>
            </a:prstGeom>
            <a:ln w="12700">
              <a:miter lim="400000"/>
            </a:ln>
          </p:spPr>
          <p:txBody>
            <a:bodyPr wrap="none" lIns="71437" tIns="71437" rIns="71437" bIns="71437" anchor="ctr">
              <a:spAutoFit/>
            </a:bodyPr>
            <a:lstStyle/>
            <a:p>
              <a:endParaRPr/>
            </a:p>
          </p:txBody>
        </p:sp>
        <p:sp>
          <p:nvSpPr>
            <p:cNvPr id="237" name="Shape 237"/>
            <p:cNvSpPr/>
            <p:nvPr/>
          </p:nvSpPr>
          <p:spPr>
            <a:xfrm>
              <a:off x="18011073" y="3539506"/>
              <a:ext cx="6210809" cy="15525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YOU WILL NEED</a:t>
              </a:r>
              <a:br/>
              <a:r>
                <a:rPr>
                  <a:latin typeface="Montserrat Medium"/>
                  <a:ea typeface="Montserrat Medium"/>
                  <a:cs typeface="Montserrat Medium"/>
                  <a:sym typeface="Montserrat Medium"/>
                </a:rPr>
                <a:t>2-6 people, pen, paper, post-its </a:t>
              </a:r>
              <a:br>
                <a:rPr>
                  <a:latin typeface="Montserrat Medium"/>
                  <a:ea typeface="Montserrat Medium"/>
                  <a:cs typeface="Montserrat Medium"/>
                  <a:sym typeface="Montserrat Medium"/>
                </a:rPr>
              </a:br>
              <a:r>
                <a:rPr>
                  <a:latin typeface="Montserrat Medium"/>
                  <a:ea typeface="Montserrat Medium"/>
                  <a:cs typeface="Montserrat Medium"/>
                  <a:sym typeface="Montserrat Medium"/>
                </a:rPr>
                <a:t>(yellow, blue, pink,), wall</a:t>
              </a:r>
            </a:p>
          </p:txBody>
        </p:sp>
      </p:grpSp>
      <p:sp>
        <p:nvSpPr>
          <p:cNvPr id="238" name="Shape 238"/>
          <p:cNvSpPr/>
          <p:nvPr/>
        </p:nvSpPr>
        <p:spPr>
          <a:xfrm>
            <a:off x="6861171" y="10987347"/>
            <a:ext cx="3687763" cy="2235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02" y="0"/>
                </a:moveTo>
                <a:lnTo>
                  <a:pt x="8659" y="4150"/>
                </a:lnTo>
                <a:lnTo>
                  <a:pt x="1492" y="4150"/>
                </a:lnTo>
                <a:cubicBezTo>
                  <a:pt x="668" y="4150"/>
                  <a:pt x="0" y="5252"/>
                  <a:pt x="0" y="6612"/>
                </a:cubicBezTo>
                <a:lnTo>
                  <a:pt x="0" y="19138"/>
                </a:lnTo>
                <a:cubicBezTo>
                  <a:pt x="0" y="20498"/>
                  <a:pt x="668" y="21600"/>
                  <a:pt x="1492" y="21600"/>
                </a:cubicBezTo>
                <a:lnTo>
                  <a:pt x="20108" y="21600"/>
                </a:lnTo>
                <a:cubicBezTo>
                  <a:pt x="20932" y="21600"/>
                  <a:pt x="21600" y="20498"/>
                  <a:pt x="21600" y="19138"/>
                </a:cubicBezTo>
                <a:lnTo>
                  <a:pt x="21600" y="6612"/>
                </a:lnTo>
                <a:cubicBezTo>
                  <a:pt x="21600" y="5252"/>
                  <a:pt x="20932" y="4150"/>
                  <a:pt x="20108" y="4150"/>
                </a:cubicBezTo>
                <a:lnTo>
                  <a:pt x="13143" y="4150"/>
                </a:lnTo>
                <a:lnTo>
                  <a:pt x="10902" y="0"/>
                </a:lnTo>
                <a:close/>
              </a:path>
            </a:pathLst>
          </a:custGeom>
          <a:solidFill>
            <a:srgbClr val="EE515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/>
          <a:lstStyle>
            <a:lvl1pPr>
              <a:defRPr sz="3000" b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Lorum ipsum dolor sit amet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/>
          <p:nvPr/>
        </p:nvSpPr>
        <p:spPr>
          <a:xfrm>
            <a:off x="945158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[30 mins] </a:t>
            </a:r>
          </a:p>
        </p:txBody>
      </p:sp>
      <p:sp>
        <p:nvSpPr>
          <p:cNvPr id="262" name="Shape 262"/>
          <p:cNvSpPr/>
          <p:nvPr/>
        </p:nvSpPr>
        <p:spPr>
          <a:xfrm>
            <a:off x="4308292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263" name="Shape 263"/>
          <p:cNvSpPr/>
          <p:nvPr/>
        </p:nvSpPr>
        <p:spPr>
          <a:xfrm>
            <a:off x="7634027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264" name="Shape 264"/>
          <p:cNvSpPr/>
          <p:nvPr/>
        </p:nvSpPr>
        <p:spPr>
          <a:xfrm>
            <a:off x="10959762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265" name="Shape 265"/>
          <p:cNvSpPr/>
          <p:nvPr/>
        </p:nvSpPr>
        <p:spPr>
          <a:xfrm>
            <a:off x="14360295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266" name="Shape 266"/>
          <p:cNvSpPr/>
          <p:nvPr/>
        </p:nvSpPr>
        <p:spPr>
          <a:xfrm>
            <a:off x="17611233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267" name="Shape 267"/>
          <p:cNvSpPr/>
          <p:nvPr/>
        </p:nvSpPr>
        <p:spPr>
          <a:xfrm>
            <a:off x="20785284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9D2C441-9702-E64F-A900-791B61D71390}"/>
              </a:ext>
            </a:extLst>
          </p:cNvPr>
          <p:cNvGrpSpPr/>
          <p:nvPr/>
        </p:nvGrpSpPr>
        <p:grpSpPr>
          <a:xfrm>
            <a:off x="-118211" y="-421200"/>
            <a:ext cx="24581170" cy="13682453"/>
            <a:chOff x="-118211" y="-421200"/>
            <a:chExt cx="24581170" cy="13682453"/>
          </a:xfrm>
        </p:grpSpPr>
        <p:pic>
          <p:nvPicPr>
            <p:cNvPr id="240" name="AffinityDiagramming.JPG"/>
            <p:cNvPicPr>
              <a:picLocks noChangeAspect="1"/>
            </p:cNvPicPr>
            <p:nvPr/>
          </p:nvPicPr>
          <p:blipFill>
            <a:blip r:embed="rId2"/>
            <a:srcRect t="29754" b="29754"/>
            <a:stretch>
              <a:fillRect/>
            </a:stretch>
          </p:blipFill>
          <p:spPr>
            <a:xfrm>
              <a:off x="13097" y="12699"/>
              <a:ext cx="19457427" cy="5908848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41" name="Shape 241"/>
            <p:cNvSpPr/>
            <p:nvPr/>
          </p:nvSpPr>
          <p:spPr>
            <a:xfrm>
              <a:off x="-118211" y="587341"/>
              <a:ext cx="8771118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242" name="Shape 242"/>
            <p:cNvSpPr/>
            <p:nvPr/>
          </p:nvSpPr>
          <p:spPr>
            <a:xfrm rot="5400000">
              <a:off x="8130730" y="1112502"/>
              <a:ext cx="2321715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43" name="Shape 243"/>
            <p:cNvSpPr/>
            <p:nvPr/>
          </p:nvSpPr>
          <p:spPr>
            <a:xfrm>
              <a:off x="377335" y="-421200"/>
              <a:ext cx="8061088" cy="27813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5000" spc="-300">
                  <a:solidFill>
                    <a:srgbClr val="FFFFFF"/>
                  </a:solidFill>
                  <a:latin typeface="Avenir Next"/>
                  <a:ea typeface="Avenir Next"/>
                  <a:cs typeface="Avenir Next"/>
                  <a:sym typeface="Avenir Next"/>
                </a:defRPr>
              </a:pPr>
              <a:r>
                <a:rPr sz="16000" spc="-319" dirty="0"/>
                <a:t>Affinity </a:t>
              </a:r>
              <a:r>
                <a:rPr b="0" dirty="0">
                  <a:solidFill>
                    <a:srgbClr val="000000"/>
                  </a:solidFill>
                </a:rPr>
                <a:t> </a:t>
              </a:r>
            </a:p>
          </p:txBody>
        </p:sp>
        <p:sp>
          <p:nvSpPr>
            <p:cNvPr id="244" name="Shape 244"/>
            <p:cNvSpPr/>
            <p:nvPr/>
          </p:nvSpPr>
          <p:spPr>
            <a:xfrm rot="16200000">
              <a:off x="14734463" y="1317089"/>
              <a:ext cx="6120259" cy="3360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45" name="Shape 245"/>
            <p:cNvSpPr/>
            <p:nvPr/>
          </p:nvSpPr>
          <p:spPr>
            <a:xfrm rot="16200000">
              <a:off x="17562253" y="615600"/>
              <a:ext cx="3063687" cy="168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46" name="Shape 246"/>
            <p:cNvSpPr/>
            <p:nvPr/>
          </p:nvSpPr>
          <p:spPr>
            <a:xfrm>
              <a:off x="19899076" y="-60452"/>
              <a:ext cx="4496226" cy="3047293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47" name="Shape 247"/>
            <p:cNvSpPr/>
            <p:nvPr/>
          </p:nvSpPr>
          <p:spPr>
            <a:xfrm>
              <a:off x="19212262" y="144000"/>
              <a:ext cx="5250697" cy="11684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25400"/>
                </a:lnSpc>
                <a:defRPr sz="7500" b="0" spc="-15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PAGE 22</a:t>
              </a:r>
            </a:p>
          </p:txBody>
        </p:sp>
        <p:sp>
          <p:nvSpPr>
            <p:cNvPr id="249" name="Shape 249"/>
            <p:cNvSpPr/>
            <p:nvPr/>
          </p:nvSpPr>
          <p:spPr>
            <a:xfrm>
              <a:off x="-110394" y="3246983"/>
              <a:ext cx="14907640" cy="2321715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250" name="Shape 250"/>
            <p:cNvSpPr/>
            <p:nvPr/>
          </p:nvSpPr>
          <p:spPr>
            <a:xfrm rot="5400000">
              <a:off x="14259490" y="3772144"/>
              <a:ext cx="2321716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51" name="Shape 251"/>
            <p:cNvSpPr/>
            <p:nvPr/>
          </p:nvSpPr>
          <p:spPr>
            <a:xfrm>
              <a:off x="385152" y="2214000"/>
              <a:ext cx="14183621" cy="27813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5000" spc="-300">
                  <a:solidFill>
                    <a:srgbClr val="FFFFFF"/>
                  </a:solidFill>
                  <a:latin typeface="Avenir Next"/>
                  <a:ea typeface="Avenir Next"/>
                  <a:cs typeface="Avenir Next"/>
                  <a:sym typeface="Avenir Next"/>
                </a:defRPr>
              </a:pPr>
              <a:r>
                <a:rPr sz="16000" spc="-319" dirty="0"/>
                <a:t>Diagramming</a:t>
              </a:r>
            </a:p>
          </p:txBody>
        </p:sp>
        <p:sp>
          <p:nvSpPr>
            <p:cNvPr id="252" name="Shape 252"/>
            <p:cNvSpPr/>
            <p:nvPr/>
          </p:nvSpPr>
          <p:spPr>
            <a:xfrm>
              <a:off x="15350426" y="12508777"/>
              <a:ext cx="7015608" cy="7524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Image Attribution: Chris Green, Rachel Montgomery, </a:t>
              </a:r>
            </a:p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Natalia Gulbranson-Diaz</a:t>
              </a:r>
            </a:p>
          </p:txBody>
        </p:sp>
        <p:sp>
          <p:nvSpPr>
            <p:cNvPr id="253" name="Shape 253"/>
            <p:cNvSpPr/>
            <p:nvPr/>
          </p:nvSpPr>
          <p:spPr>
            <a:xfrm>
              <a:off x="2479707" y="9714356"/>
              <a:ext cx="19139561" cy="1"/>
            </a:xfrm>
            <a:prstGeom prst="line">
              <a:avLst/>
            </a:prstGeom>
            <a:ln w="88900">
              <a:solidFill>
                <a:srgbClr val="000000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54" name="Shape 254"/>
            <p:cNvSpPr/>
            <p:nvPr/>
          </p:nvSpPr>
          <p:spPr>
            <a:xfrm>
              <a:off x="1478213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1</a:t>
              </a:r>
            </a:p>
          </p:txBody>
        </p:sp>
        <p:sp>
          <p:nvSpPr>
            <p:cNvPr id="255" name="Shape 255"/>
            <p:cNvSpPr/>
            <p:nvPr/>
          </p:nvSpPr>
          <p:spPr>
            <a:xfrm>
              <a:off x="1334644" y="6636377"/>
              <a:ext cx="21354888" cy="16287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>
              <a:spAutoFit/>
            </a:bodyPr>
            <a:lstStyle>
              <a:lvl1pPr algn="l">
                <a:defRPr b="0"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r>
                <a:t>In this exercise, you will analyse data from an interview transcript using a ‘bottom- up’ approach. Use the affinity diagramming method to cluster the data so that themes and patterns emerge. Focus on your own design problem, or use the resources on the companion website. </a:t>
              </a:r>
            </a:p>
          </p:txBody>
        </p:sp>
        <p:sp>
          <p:nvSpPr>
            <p:cNvPr id="256" name="Shape 256"/>
            <p:cNvSpPr/>
            <p:nvPr/>
          </p:nvSpPr>
          <p:spPr>
            <a:xfrm>
              <a:off x="21318340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7</a:t>
              </a:r>
            </a:p>
          </p:txBody>
        </p:sp>
        <p:sp>
          <p:nvSpPr>
            <p:cNvPr id="257" name="Shape 257"/>
            <p:cNvSpPr/>
            <p:nvPr/>
          </p:nvSpPr>
          <p:spPr>
            <a:xfrm>
              <a:off x="11530217" y="9195086"/>
              <a:ext cx="1038541" cy="1038541"/>
            </a:xfrm>
            <a:prstGeom prst="ellipse">
              <a:avLst/>
            </a:prstGeom>
            <a:solidFill>
              <a:srgbClr val="EE5150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4</a:t>
              </a:r>
            </a:p>
          </p:txBody>
        </p:sp>
        <p:sp>
          <p:nvSpPr>
            <p:cNvPr id="258" name="Shape 258"/>
            <p:cNvSpPr/>
            <p:nvPr/>
          </p:nvSpPr>
          <p:spPr>
            <a:xfrm>
              <a:off x="4841347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259" name="Shape 259"/>
            <p:cNvSpPr/>
            <p:nvPr/>
          </p:nvSpPr>
          <p:spPr>
            <a:xfrm>
              <a:off x="8167082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3</a:t>
              </a:r>
            </a:p>
          </p:txBody>
        </p:sp>
        <p:sp>
          <p:nvSpPr>
            <p:cNvPr id="260" name="Shape 260"/>
            <p:cNvSpPr/>
            <p:nvPr/>
          </p:nvSpPr>
          <p:spPr>
            <a:xfrm>
              <a:off x="14893351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5</a:t>
              </a:r>
            </a:p>
          </p:txBody>
        </p:sp>
        <p:sp>
          <p:nvSpPr>
            <p:cNvPr id="261" name="Shape 261"/>
            <p:cNvSpPr/>
            <p:nvPr/>
          </p:nvSpPr>
          <p:spPr>
            <a:xfrm>
              <a:off x="18219086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6</a:t>
              </a:r>
            </a:p>
          </p:txBody>
        </p:sp>
        <p:sp>
          <p:nvSpPr>
            <p:cNvPr id="268" name="Shape 268"/>
            <p:cNvSpPr/>
            <p:nvPr/>
          </p:nvSpPr>
          <p:spPr>
            <a:xfrm rot="16200000">
              <a:off x="16480800" y="3733069"/>
              <a:ext cx="2107691" cy="1157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69" name="Shape 269"/>
            <p:cNvSpPr/>
            <p:nvPr/>
          </p:nvSpPr>
          <p:spPr>
            <a:xfrm>
              <a:off x="18112142" y="3266047"/>
              <a:ext cx="6328532" cy="2107692"/>
            </a:xfrm>
            <a:prstGeom prst="rect">
              <a:avLst/>
            </a:pr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endParaRPr/>
            </a:p>
          </p:txBody>
        </p:sp>
        <p:sp>
          <p:nvSpPr>
            <p:cNvPr id="270" name="Shape 270"/>
            <p:cNvSpPr/>
            <p:nvPr/>
          </p:nvSpPr>
          <p:spPr>
            <a:xfrm>
              <a:off x="19533140" y="4002601"/>
              <a:ext cx="953339" cy="626387"/>
            </a:xfrm>
            <a:prstGeom prst="rect">
              <a:avLst/>
            </a:prstGeom>
            <a:ln w="12700">
              <a:miter lim="400000"/>
            </a:ln>
          </p:spPr>
          <p:txBody>
            <a:bodyPr wrap="none" lIns="71437" tIns="71437" rIns="71437" bIns="71437" anchor="ctr">
              <a:spAutoFit/>
            </a:bodyPr>
            <a:lstStyle/>
            <a:p>
              <a:endParaRPr/>
            </a:p>
          </p:txBody>
        </p:sp>
        <p:sp>
          <p:nvSpPr>
            <p:cNvPr id="271" name="Shape 271"/>
            <p:cNvSpPr/>
            <p:nvPr/>
          </p:nvSpPr>
          <p:spPr>
            <a:xfrm>
              <a:off x="18011073" y="3539506"/>
              <a:ext cx="6210809" cy="15525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YOU WILL NEED</a:t>
              </a:r>
              <a:br/>
              <a:r>
                <a:rPr>
                  <a:latin typeface="Montserrat Medium"/>
                  <a:ea typeface="Montserrat Medium"/>
                  <a:cs typeface="Montserrat Medium"/>
                  <a:sym typeface="Montserrat Medium"/>
                </a:rPr>
                <a:t>2-6 people, pen, paper, post-its </a:t>
              </a:r>
              <a:br>
                <a:rPr>
                  <a:latin typeface="Montserrat Medium"/>
                  <a:ea typeface="Montserrat Medium"/>
                  <a:cs typeface="Montserrat Medium"/>
                  <a:sym typeface="Montserrat Medium"/>
                </a:rPr>
              </a:br>
              <a:r>
                <a:rPr>
                  <a:latin typeface="Montserrat Medium"/>
                  <a:ea typeface="Montserrat Medium"/>
                  <a:cs typeface="Montserrat Medium"/>
                  <a:sym typeface="Montserrat Medium"/>
                </a:rPr>
                <a:t>(yellow, blue, pink,), wall</a:t>
              </a:r>
            </a:p>
          </p:txBody>
        </p:sp>
      </p:grpSp>
      <p:sp>
        <p:nvSpPr>
          <p:cNvPr id="272" name="Shape 272"/>
          <p:cNvSpPr/>
          <p:nvPr/>
        </p:nvSpPr>
        <p:spPr>
          <a:xfrm>
            <a:off x="10168207" y="10973823"/>
            <a:ext cx="3687763" cy="2235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02" y="0"/>
                </a:moveTo>
                <a:lnTo>
                  <a:pt x="8659" y="4150"/>
                </a:lnTo>
                <a:lnTo>
                  <a:pt x="1492" y="4150"/>
                </a:lnTo>
                <a:cubicBezTo>
                  <a:pt x="668" y="4150"/>
                  <a:pt x="0" y="5252"/>
                  <a:pt x="0" y="6612"/>
                </a:cubicBezTo>
                <a:lnTo>
                  <a:pt x="0" y="19138"/>
                </a:lnTo>
                <a:cubicBezTo>
                  <a:pt x="0" y="20498"/>
                  <a:pt x="668" y="21600"/>
                  <a:pt x="1492" y="21600"/>
                </a:cubicBezTo>
                <a:lnTo>
                  <a:pt x="20108" y="21600"/>
                </a:lnTo>
                <a:cubicBezTo>
                  <a:pt x="20932" y="21600"/>
                  <a:pt x="21600" y="20498"/>
                  <a:pt x="21600" y="19138"/>
                </a:cubicBezTo>
                <a:lnTo>
                  <a:pt x="21600" y="6612"/>
                </a:lnTo>
                <a:cubicBezTo>
                  <a:pt x="21600" y="5252"/>
                  <a:pt x="20932" y="4150"/>
                  <a:pt x="20108" y="4150"/>
                </a:cubicBezTo>
                <a:lnTo>
                  <a:pt x="13143" y="4150"/>
                </a:lnTo>
                <a:lnTo>
                  <a:pt x="10902" y="0"/>
                </a:lnTo>
                <a:close/>
              </a:path>
            </a:pathLst>
          </a:custGeom>
          <a:solidFill>
            <a:srgbClr val="EE515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/>
          <a:lstStyle>
            <a:lvl1pPr>
              <a:defRPr sz="3000" b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Lorum ipsum dolor sit amet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/>
          <p:nvPr/>
        </p:nvSpPr>
        <p:spPr>
          <a:xfrm>
            <a:off x="945158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[30 mins] </a:t>
            </a:r>
          </a:p>
        </p:txBody>
      </p:sp>
      <p:sp>
        <p:nvSpPr>
          <p:cNvPr id="296" name="Shape 296"/>
          <p:cNvSpPr/>
          <p:nvPr/>
        </p:nvSpPr>
        <p:spPr>
          <a:xfrm>
            <a:off x="4308292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297" name="Shape 297"/>
          <p:cNvSpPr/>
          <p:nvPr/>
        </p:nvSpPr>
        <p:spPr>
          <a:xfrm>
            <a:off x="7634027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298" name="Shape 298"/>
          <p:cNvSpPr/>
          <p:nvPr/>
        </p:nvSpPr>
        <p:spPr>
          <a:xfrm>
            <a:off x="10959762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299" name="Shape 299"/>
          <p:cNvSpPr/>
          <p:nvPr/>
        </p:nvSpPr>
        <p:spPr>
          <a:xfrm>
            <a:off x="14360295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300" name="Shape 300"/>
          <p:cNvSpPr/>
          <p:nvPr/>
        </p:nvSpPr>
        <p:spPr>
          <a:xfrm>
            <a:off x="17611233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301" name="Shape 301"/>
          <p:cNvSpPr/>
          <p:nvPr/>
        </p:nvSpPr>
        <p:spPr>
          <a:xfrm>
            <a:off x="20785284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D8D2D8D-91A2-5E45-8AD4-ADEC959D0F62}"/>
              </a:ext>
            </a:extLst>
          </p:cNvPr>
          <p:cNvGrpSpPr/>
          <p:nvPr/>
        </p:nvGrpSpPr>
        <p:grpSpPr>
          <a:xfrm>
            <a:off x="-118211" y="-421200"/>
            <a:ext cx="24581170" cy="13682453"/>
            <a:chOff x="-118211" y="-421200"/>
            <a:chExt cx="24581170" cy="13682453"/>
          </a:xfrm>
        </p:grpSpPr>
        <p:pic>
          <p:nvPicPr>
            <p:cNvPr id="274" name="AffinityDiagramming.JPG"/>
            <p:cNvPicPr>
              <a:picLocks noChangeAspect="1"/>
            </p:cNvPicPr>
            <p:nvPr/>
          </p:nvPicPr>
          <p:blipFill>
            <a:blip r:embed="rId2"/>
            <a:srcRect t="29754" b="29754"/>
            <a:stretch>
              <a:fillRect/>
            </a:stretch>
          </p:blipFill>
          <p:spPr>
            <a:xfrm>
              <a:off x="13097" y="12699"/>
              <a:ext cx="19457427" cy="5908848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75" name="Shape 275"/>
            <p:cNvSpPr/>
            <p:nvPr/>
          </p:nvSpPr>
          <p:spPr>
            <a:xfrm>
              <a:off x="-118211" y="587341"/>
              <a:ext cx="8771118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276" name="Shape 276"/>
            <p:cNvSpPr/>
            <p:nvPr/>
          </p:nvSpPr>
          <p:spPr>
            <a:xfrm rot="5400000">
              <a:off x="8130730" y="1112502"/>
              <a:ext cx="2321715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77" name="Shape 277"/>
            <p:cNvSpPr/>
            <p:nvPr/>
          </p:nvSpPr>
          <p:spPr>
            <a:xfrm>
              <a:off x="377335" y="-421200"/>
              <a:ext cx="8061088" cy="27813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5000" spc="-300">
                  <a:solidFill>
                    <a:srgbClr val="FFFFFF"/>
                  </a:solidFill>
                  <a:latin typeface="Avenir Next"/>
                  <a:ea typeface="Avenir Next"/>
                  <a:cs typeface="Avenir Next"/>
                  <a:sym typeface="Avenir Next"/>
                </a:defRPr>
              </a:pPr>
              <a:r>
                <a:rPr sz="16000" spc="-319" dirty="0"/>
                <a:t>Affinity </a:t>
              </a:r>
              <a:r>
                <a:rPr b="0" dirty="0">
                  <a:solidFill>
                    <a:srgbClr val="000000"/>
                  </a:solidFill>
                </a:rPr>
                <a:t> </a:t>
              </a:r>
            </a:p>
          </p:txBody>
        </p:sp>
        <p:sp>
          <p:nvSpPr>
            <p:cNvPr id="278" name="Shape 278"/>
            <p:cNvSpPr/>
            <p:nvPr/>
          </p:nvSpPr>
          <p:spPr>
            <a:xfrm rot="16200000">
              <a:off x="14734463" y="1317089"/>
              <a:ext cx="6120259" cy="3360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79" name="Shape 279"/>
            <p:cNvSpPr/>
            <p:nvPr/>
          </p:nvSpPr>
          <p:spPr>
            <a:xfrm rot="16200000">
              <a:off x="17562253" y="615600"/>
              <a:ext cx="3063687" cy="168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80" name="Shape 280"/>
            <p:cNvSpPr/>
            <p:nvPr/>
          </p:nvSpPr>
          <p:spPr>
            <a:xfrm>
              <a:off x="19899076" y="-60452"/>
              <a:ext cx="4496226" cy="3047293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81" name="Shape 281"/>
            <p:cNvSpPr/>
            <p:nvPr/>
          </p:nvSpPr>
          <p:spPr>
            <a:xfrm>
              <a:off x="19212262" y="144000"/>
              <a:ext cx="5250697" cy="11684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25400"/>
                </a:lnSpc>
                <a:defRPr sz="7500" b="0" spc="-15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PAGE 22</a:t>
              </a:r>
            </a:p>
          </p:txBody>
        </p:sp>
        <p:sp>
          <p:nvSpPr>
            <p:cNvPr id="283" name="Shape 283"/>
            <p:cNvSpPr/>
            <p:nvPr/>
          </p:nvSpPr>
          <p:spPr>
            <a:xfrm>
              <a:off x="-110394" y="3246983"/>
              <a:ext cx="14907640" cy="2321715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284" name="Shape 284"/>
            <p:cNvSpPr/>
            <p:nvPr/>
          </p:nvSpPr>
          <p:spPr>
            <a:xfrm rot="5400000">
              <a:off x="14259490" y="3772144"/>
              <a:ext cx="2321716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85" name="Shape 285"/>
            <p:cNvSpPr/>
            <p:nvPr/>
          </p:nvSpPr>
          <p:spPr>
            <a:xfrm>
              <a:off x="385152" y="2214000"/>
              <a:ext cx="14183621" cy="27813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5000" spc="-300">
                  <a:solidFill>
                    <a:srgbClr val="FFFFFF"/>
                  </a:solidFill>
                  <a:latin typeface="Avenir Next"/>
                  <a:ea typeface="Avenir Next"/>
                  <a:cs typeface="Avenir Next"/>
                  <a:sym typeface="Avenir Next"/>
                </a:defRPr>
              </a:pPr>
              <a:r>
                <a:rPr sz="16000" spc="-319" dirty="0"/>
                <a:t>Diagramming</a:t>
              </a:r>
            </a:p>
          </p:txBody>
        </p:sp>
        <p:sp>
          <p:nvSpPr>
            <p:cNvPr id="286" name="Shape 286"/>
            <p:cNvSpPr/>
            <p:nvPr/>
          </p:nvSpPr>
          <p:spPr>
            <a:xfrm>
              <a:off x="15350426" y="12508777"/>
              <a:ext cx="7015608" cy="7524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Image Attribution: Chris Green, Rachel Montgomery, </a:t>
              </a:r>
            </a:p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Natalia Gulbranson-Diaz</a:t>
              </a:r>
            </a:p>
          </p:txBody>
        </p:sp>
        <p:sp>
          <p:nvSpPr>
            <p:cNvPr id="287" name="Shape 287"/>
            <p:cNvSpPr/>
            <p:nvPr/>
          </p:nvSpPr>
          <p:spPr>
            <a:xfrm>
              <a:off x="2479707" y="9714356"/>
              <a:ext cx="19139561" cy="1"/>
            </a:xfrm>
            <a:prstGeom prst="line">
              <a:avLst/>
            </a:prstGeom>
            <a:ln w="88900">
              <a:solidFill>
                <a:srgbClr val="000000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88" name="Shape 288"/>
            <p:cNvSpPr/>
            <p:nvPr/>
          </p:nvSpPr>
          <p:spPr>
            <a:xfrm>
              <a:off x="1478213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1</a:t>
              </a:r>
            </a:p>
          </p:txBody>
        </p:sp>
        <p:sp>
          <p:nvSpPr>
            <p:cNvPr id="289" name="Shape 289"/>
            <p:cNvSpPr/>
            <p:nvPr/>
          </p:nvSpPr>
          <p:spPr>
            <a:xfrm>
              <a:off x="1334644" y="6636377"/>
              <a:ext cx="21354888" cy="16287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>
              <a:spAutoFit/>
            </a:bodyPr>
            <a:lstStyle>
              <a:lvl1pPr algn="l">
                <a:defRPr b="0"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r>
                <a:t>In this exercise, you will analyse data from an interview transcript using a ‘bottom- up’ approach. Use the affinity diagramming method to cluster the data so that themes and patterns emerge. Focus on your own design problem, or use the resources on the companion website. </a:t>
              </a:r>
            </a:p>
          </p:txBody>
        </p:sp>
        <p:sp>
          <p:nvSpPr>
            <p:cNvPr id="290" name="Shape 290"/>
            <p:cNvSpPr/>
            <p:nvPr/>
          </p:nvSpPr>
          <p:spPr>
            <a:xfrm>
              <a:off x="21318340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7</a:t>
              </a:r>
            </a:p>
          </p:txBody>
        </p:sp>
        <p:sp>
          <p:nvSpPr>
            <p:cNvPr id="291" name="Shape 291"/>
            <p:cNvSpPr/>
            <p:nvPr/>
          </p:nvSpPr>
          <p:spPr>
            <a:xfrm>
              <a:off x="11530217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4</a:t>
              </a:r>
            </a:p>
          </p:txBody>
        </p:sp>
        <p:sp>
          <p:nvSpPr>
            <p:cNvPr id="292" name="Shape 292"/>
            <p:cNvSpPr/>
            <p:nvPr/>
          </p:nvSpPr>
          <p:spPr>
            <a:xfrm>
              <a:off x="4841347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293" name="Shape 293"/>
            <p:cNvSpPr/>
            <p:nvPr/>
          </p:nvSpPr>
          <p:spPr>
            <a:xfrm>
              <a:off x="8167082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3</a:t>
              </a:r>
            </a:p>
          </p:txBody>
        </p:sp>
        <p:sp>
          <p:nvSpPr>
            <p:cNvPr id="294" name="Shape 294"/>
            <p:cNvSpPr/>
            <p:nvPr/>
          </p:nvSpPr>
          <p:spPr>
            <a:xfrm>
              <a:off x="14893351" y="9195086"/>
              <a:ext cx="1038541" cy="1038541"/>
            </a:xfrm>
            <a:prstGeom prst="ellipse">
              <a:avLst/>
            </a:prstGeom>
            <a:solidFill>
              <a:srgbClr val="EE5150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5</a:t>
              </a:r>
            </a:p>
          </p:txBody>
        </p:sp>
        <p:sp>
          <p:nvSpPr>
            <p:cNvPr id="295" name="Shape 295"/>
            <p:cNvSpPr/>
            <p:nvPr/>
          </p:nvSpPr>
          <p:spPr>
            <a:xfrm>
              <a:off x="18219086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6</a:t>
              </a:r>
            </a:p>
          </p:txBody>
        </p:sp>
        <p:sp>
          <p:nvSpPr>
            <p:cNvPr id="302" name="Shape 302"/>
            <p:cNvSpPr/>
            <p:nvPr/>
          </p:nvSpPr>
          <p:spPr>
            <a:xfrm rot="16200000">
              <a:off x="16480800" y="3733069"/>
              <a:ext cx="2107691" cy="1157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03" name="Shape 303"/>
            <p:cNvSpPr/>
            <p:nvPr/>
          </p:nvSpPr>
          <p:spPr>
            <a:xfrm>
              <a:off x="18112142" y="3266047"/>
              <a:ext cx="6328532" cy="2107692"/>
            </a:xfrm>
            <a:prstGeom prst="rect">
              <a:avLst/>
            </a:pr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endParaRPr/>
            </a:p>
          </p:txBody>
        </p:sp>
        <p:sp>
          <p:nvSpPr>
            <p:cNvPr id="304" name="Shape 304"/>
            <p:cNvSpPr/>
            <p:nvPr/>
          </p:nvSpPr>
          <p:spPr>
            <a:xfrm>
              <a:off x="19533140" y="4002601"/>
              <a:ext cx="953339" cy="626387"/>
            </a:xfrm>
            <a:prstGeom prst="rect">
              <a:avLst/>
            </a:prstGeom>
            <a:ln w="12700">
              <a:miter lim="400000"/>
            </a:ln>
          </p:spPr>
          <p:txBody>
            <a:bodyPr wrap="none" lIns="71437" tIns="71437" rIns="71437" bIns="71437" anchor="ctr">
              <a:spAutoFit/>
            </a:bodyPr>
            <a:lstStyle/>
            <a:p>
              <a:endParaRPr/>
            </a:p>
          </p:txBody>
        </p:sp>
        <p:sp>
          <p:nvSpPr>
            <p:cNvPr id="305" name="Shape 305"/>
            <p:cNvSpPr/>
            <p:nvPr/>
          </p:nvSpPr>
          <p:spPr>
            <a:xfrm>
              <a:off x="18011073" y="3539506"/>
              <a:ext cx="6210809" cy="15525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YOU WILL NEED</a:t>
              </a:r>
              <a:br/>
              <a:r>
                <a:rPr>
                  <a:latin typeface="Montserrat Medium"/>
                  <a:ea typeface="Montserrat Medium"/>
                  <a:cs typeface="Montserrat Medium"/>
                  <a:sym typeface="Montserrat Medium"/>
                </a:rPr>
                <a:t>2-6 people, pen, paper, post-its </a:t>
              </a:r>
              <a:br>
                <a:rPr>
                  <a:latin typeface="Montserrat Medium"/>
                  <a:ea typeface="Montserrat Medium"/>
                  <a:cs typeface="Montserrat Medium"/>
                  <a:sym typeface="Montserrat Medium"/>
                </a:rPr>
              </a:br>
              <a:r>
                <a:rPr>
                  <a:latin typeface="Montserrat Medium"/>
                  <a:ea typeface="Montserrat Medium"/>
                  <a:cs typeface="Montserrat Medium"/>
                  <a:sym typeface="Montserrat Medium"/>
                </a:rPr>
                <a:t>(yellow, blue, pink,), wall</a:t>
              </a:r>
            </a:p>
          </p:txBody>
        </p:sp>
      </p:grpSp>
      <p:sp>
        <p:nvSpPr>
          <p:cNvPr id="306" name="Shape 306"/>
          <p:cNvSpPr/>
          <p:nvPr/>
        </p:nvSpPr>
        <p:spPr>
          <a:xfrm>
            <a:off x="13576467" y="10987347"/>
            <a:ext cx="3687763" cy="2235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02" y="0"/>
                </a:moveTo>
                <a:lnTo>
                  <a:pt x="8659" y="4150"/>
                </a:lnTo>
                <a:lnTo>
                  <a:pt x="1492" y="4150"/>
                </a:lnTo>
                <a:cubicBezTo>
                  <a:pt x="668" y="4150"/>
                  <a:pt x="0" y="5252"/>
                  <a:pt x="0" y="6612"/>
                </a:cubicBezTo>
                <a:lnTo>
                  <a:pt x="0" y="19138"/>
                </a:lnTo>
                <a:cubicBezTo>
                  <a:pt x="0" y="20498"/>
                  <a:pt x="668" y="21600"/>
                  <a:pt x="1492" y="21600"/>
                </a:cubicBezTo>
                <a:lnTo>
                  <a:pt x="20108" y="21600"/>
                </a:lnTo>
                <a:cubicBezTo>
                  <a:pt x="20932" y="21600"/>
                  <a:pt x="21600" y="20498"/>
                  <a:pt x="21600" y="19138"/>
                </a:cubicBezTo>
                <a:lnTo>
                  <a:pt x="21600" y="6612"/>
                </a:lnTo>
                <a:cubicBezTo>
                  <a:pt x="21600" y="5252"/>
                  <a:pt x="20932" y="4150"/>
                  <a:pt x="20108" y="4150"/>
                </a:cubicBezTo>
                <a:lnTo>
                  <a:pt x="13143" y="4150"/>
                </a:lnTo>
                <a:lnTo>
                  <a:pt x="10902" y="0"/>
                </a:lnTo>
                <a:close/>
              </a:path>
            </a:pathLst>
          </a:custGeom>
          <a:solidFill>
            <a:srgbClr val="EE515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/>
          <a:lstStyle>
            <a:lvl1pPr>
              <a:defRPr sz="3000" b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Lorum ipsum dolor sit amet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/>
          <p:nvPr/>
        </p:nvSpPr>
        <p:spPr>
          <a:xfrm>
            <a:off x="945158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[30 mins] </a:t>
            </a:r>
          </a:p>
        </p:txBody>
      </p:sp>
      <p:sp>
        <p:nvSpPr>
          <p:cNvPr id="330" name="Shape 330"/>
          <p:cNvSpPr/>
          <p:nvPr/>
        </p:nvSpPr>
        <p:spPr>
          <a:xfrm>
            <a:off x="4308292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331" name="Shape 331"/>
          <p:cNvSpPr/>
          <p:nvPr/>
        </p:nvSpPr>
        <p:spPr>
          <a:xfrm>
            <a:off x="7634027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332" name="Shape 332"/>
          <p:cNvSpPr/>
          <p:nvPr/>
        </p:nvSpPr>
        <p:spPr>
          <a:xfrm>
            <a:off x="10959762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333" name="Shape 333"/>
          <p:cNvSpPr/>
          <p:nvPr/>
        </p:nvSpPr>
        <p:spPr>
          <a:xfrm>
            <a:off x="14360295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334" name="Shape 334"/>
          <p:cNvSpPr/>
          <p:nvPr/>
        </p:nvSpPr>
        <p:spPr>
          <a:xfrm>
            <a:off x="17611233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335" name="Shape 335"/>
          <p:cNvSpPr/>
          <p:nvPr/>
        </p:nvSpPr>
        <p:spPr>
          <a:xfrm>
            <a:off x="20785284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8D8E839-887F-BA47-87B3-6749E37114FE}"/>
              </a:ext>
            </a:extLst>
          </p:cNvPr>
          <p:cNvGrpSpPr/>
          <p:nvPr/>
        </p:nvGrpSpPr>
        <p:grpSpPr>
          <a:xfrm>
            <a:off x="-118211" y="-421200"/>
            <a:ext cx="24581170" cy="13682453"/>
            <a:chOff x="-118211" y="-421200"/>
            <a:chExt cx="24581170" cy="13682453"/>
          </a:xfrm>
        </p:grpSpPr>
        <p:pic>
          <p:nvPicPr>
            <p:cNvPr id="308" name="AffinityDiagramming.JPG"/>
            <p:cNvPicPr>
              <a:picLocks noChangeAspect="1"/>
            </p:cNvPicPr>
            <p:nvPr/>
          </p:nvPicPr>
          <p:blipFill>
            <a:blip r:embed="rId2"/>
            <a:srcRect t="29754" b="29754"/>
            <a:stretch>
              <a:fillRect/>
            </a:stretch>
          </p:blipFill>
          <p:spPr>
            <a:xfrm>
              <a:off x="13097" y="12699"/>
              <a:ext cx="19457427" cy="5908848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09" name="Shape 309"/>
            <p:cNvSpPr/>
            <p:nvPr/>
          </p:nvSpPr>
          <p:spPr>
            <a:xfrm>
              <a:off x="-118211" y="587341"/>
              <a:ext cx="8771118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310" name="Shape 310"/>
            <p:cNvSpPr/>
            <p:nvPr/>
          </p:nvSpPr>
          <p:spPr>
            <a:xfrm rot="5400000">
              <a:off x="8130730" y="1112502"/>
              <a:ext cx="2321715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11" name="Shape 311"/>
            <p:cNvSpPr/>
            <p:nvPr/>
          </p:nvSpPr>
          <p:spPr>
            <a:xfrm>
              <a:off x="377335" y="-421200"/>
              <a:ext cx="8061088" cy="27813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5000" spc="-300">
                  <a:solidFill>
                    <a:srgbClr val="FFFFFF"/>
                  </a:solidFill>
                  <a:latin typeface="Avenir Next"/>
                  <a:ea typeface="Avenir Next"/>
                  <a:cs typeface="Avenir Next"/>
                  <a:sym typeface="Avenir Next"/>
                </a:defRPr>
              </a:pPr>
              <a:r>
                <a:rPr sz="16000" spc="-319" dirty="0"/>
                <a:t>Affinity </a:t>
              </a:r>
              <a:r>
                <a:rPr b="0" dirty="0">
                  <a:solidFill>
                    <a:srgbClr val="000000"/>
                  </a:solidFill>
                </a:rPr>
                <a:t> </a:t>
              </a:r>
            </a:p>
          </p:txBody>
        </p:sp>
        <p:sp>
          <p:nvSpPr>
            <p:cNvPr id="312" name="Shape 312"/>
            <p:cNvSpPr/>
            <p:nvPr/>
          </p:nvSpPr>
          <p:spPr>
            <a:xfrm rot="16200000">
              <a:off x="14734463" y="1317089"/>
              <a:ext cx="6120259" cy="3360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13" name="Shape 313"/>
            <p:cNvSpPr/>
            <p:nvPr/>
          </p:nvSpPr>
          <p:spPr>
            <a:xfrm rot="16200000">
              <a:off x="17562253" y="615600"/>
              <a:ext cx="3063687" cy="168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14" name="Shape 314"/>
            <p:cNvSpPr/>
            <p:nvPr/>
          </p:nvSpPr>
          <p:spPr>
            <a:xfrm>
              <a:off x="19899076" y="-60452"/>
              <a:ext cx="4496226" cy="3047293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15" name="Shape 315"/>
            <p:cNvSpPr/>
            <p:nvPr/>
          </p:nvSpPr>
          <p:spPr>
            <a:xfrm>
              <a:off x="19212262" y="144000"/>
              <a:ext cx="5250697" cy="11684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25400"/>
                </a:lnSpc>
                <a:defRPr sz="7500" b="0" spc="-15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PAGE 22</a:t>
              </a:r>
            </a:p>
          </p:txBody>
        </p:sp>
        <p:sp>
          <p:nvSpPr>
            <p:cNvPr id="317" name="Shape 317"/>
            <p:cNvSpPr/>
            <p:nvPr/>
          </p:nvSpPr>
          <p:spPr>
            <a:xfrm>
              <a:off x="-110394" y="3246983"/>
              <a:ext cx="14907640" cy="2321715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318" name="Shape 318"/>
            <p:cNvSpPr/>
            <p:nvPr/>
          </p:nvSpPr>
          <p:spPr>
            <a:xfrm rot="5400000">
              <a:off x="14259490" y="3772144"/>
              <a:ext cx="2321716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19" name="Shape 319"/>
            <p:cNvSpPr/>
            <p:nvPr/>
          </p:nvSpPr>
          <p:spPr>
            <a:xfrm>
              <a:off x="385152" y="2214000"/>
              <a:ext cx="14183621" cy="27813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5000" spc="-300">
                  <a:solidFill>
                    <a:srgbClr val="FFFFFF"/>
                  </a:solidFill>
                  <a:latin typeface="Avenir Next"/>
                  <a:ea typeface="Avenir Next"/>
                  <a:cs typeface="Avenir Next"/>
                  <a:sym typeface="Avenir Next"/>
                </a:defRPr>
              </a:pPr>
              <a:r>
                <a:rPr sz="16000" spc="-319" dirty="0"/>
                <a:t>Diagramming</a:t>
              </a:r>
            </a:p>
          </p:txBody>
        </p:sp>
        <p:sp>
          <p:nvSpPr>
            <p:cNvPr id="320" name="Shape 320"/>
            <p:cNvSpPr/>
            <p:nvPr/>
          </p:nvSpPr>
          <p:spPr>
            <a:xfrm>
              <a:off x="15350426" y="12508777"/>
              <a:ext cx="7015608" cy="7524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Image Attribution: Chris Green, Rachel Montgomery, </a:t>
              </a:r>
            </a:p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Natalia Gulbranson-Diaz</a:t>
              </a:r>
            </a:p>
          </p:txBody>
        </p:sp>
        <p:sp>
          <p:nvSpPr>
            <p:cNvPr id="321" name="Shape 321"/>
            <p:cNvSpPr/>
            <p:nvPr/>
          </p:nvSpPr>
          <p:spPr>
            <a:xfrm>
              <a:off x="2479707" y="9714356"/>
              <a:ext cx="19139561" cy="1"/>
            </a:xfrm>
            <a:prstGeom prst="line">
              <a:avLst/>
            </a:prstGeom>
            <a:ln w="88900">
              <a:solidFill>
                <a:srgbClr val="000000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22" name="Shape 322"/>
            <p:cNvSpPr/>
            <p:nvPr/>
          </p:nvSpPr>
          <p:spPr>
            <a:xfrm>
              <a:off x="1478213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1</a:t>
              </a:r>
            </a:p>
          </p:txBody>
        </p:sp>
        <p:sp>
          <p:nvSpPr>
            <p:cNvPr id="323" name="Shape 323"/>
            <p:cNvSpPr/>
            <p:nvPr/>
          </p:nvSpPr>
          <p:spPr>
            <a:xfrm>
              <a:off x="1334644" y="6636377"/>
              <a:ext cx="21354888" cy="16287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>
              <a:spAutoFit/>
            </a:bodyPr>
            <a:lstStyle>
              <a:lvl1pPr algn="l">
                <a:defRPr b="0"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r>
                <a:t>In this exercise, you will analyse data from an interview transcript using a ‘bottom- up’ approach. Use the affinity diagramming method to cluster the data so that themes and patterns emerge. Focus on your own design problem, or use the resources on the companion website. </a:t>
              </a:r>
            </a:p>
          </p:txBody>
        </p:sp>
        <p:sp>
          <p:nvSpPr>
            <p:cNvPr id="324" name="Shape 324"/>
            <p:cNvSpPr/>
            <p:nvPr/>
          </p:nvSpPr>
          <p:spPr>
            <a:xfrm>
              <a:off x="21318340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7</a:t>
              </a:r>
            </a:p>
          </p:txBody>
        </p:sp>
        <p:sp>
          <p:nvSpPr>
            <p:cNvPr id="325" name="Shape 325"/>
            <p:cNvSpPr/>
            <p:nvPr/>
          </p:nvSpPr>
          <p:spPr>
            <a:xfrm>
              <a:off x="11530217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4</a:t>
              </a:r>
            </a:p>
          </p:txBody>
        </p:sp>
        <p:sp>
          <p:nvSpPr>
            <p:cNvPr id="326" name="Shape 326"/>
            <p:cNvSpPr/>
            <p:nvPr/>
          </p:nvSpPr>
          <p:spPr>
            <a:xfrm>
              <a:off x="4841347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327" name="Shape 327"/>
            <p:cNvSpPr/>
            <p:nvPr/>
          </p:nvSpPr>
          <p:spPr>
            <a:xfrm>
              <a:off x="8167082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3</a:t>
              </a:r>
            </a:p>
          </p:txBody>
        </p:sp>
        <p:sp>
          <p:nvSpPr>
            <p:cNvPr id="328" name="Shape 328"/>
            <p:cNvSpPr/>
            <p:nvPr/>
          </p:nvSpPr>
          <p:spPr>
            <a:xfrm>
              <a:off x="14893351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5</a:t>
              </a:r>
            </a:p>
          </p:txBody>
        </p:sp>
        <p:sp>
          <p:nvSpPr>
            <p:cNvPr id="329" name="Shape 329"/>
            <p:cNvSpPr/>
            <p:nvPr/>
          </p:nvSpPr>
          <p:spPr>
            <a:xfrm>
              <a:off x="18219086" y="9195086"/>
              <a:ext cx="1038541" cy="1038541"/>
            </a:xfrm>
            <a:prstGeom prst="ellipse">
              <a:avLst/>
            </a:prstGeom>
            <a:solidFill>
              <a:srgbClr val="EE5150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6</a:t>
              </a:r>
            </a:p>
          </p:txBody>
        </p:sp>
        <p:sp>
          <p:nvSpPr>
            <p:cNvPr id="336" name="Shape 336"/>
            <p:cNvSpPr/>
            <p:nvPr/>
          </p:nvSpPr>
          <p:spPr>
            <a:xfrm rot="16200000">
              <a:off x="16480800" y="3733069"/>
              <a:ext cx="2107691" cy="1157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37" name="Shape 337"/>
            <p:cNvSpPr/>
            <p:nvPr/>
          </p:nvSpPr>
          <p:spPr>
            <a:xfrm>
              <a:off x="18112142" y="3266047"/>
              <a:ext cx="6328532" cy="2107692"/>
            </a:xfrm>
            <a:prstGeom prst="rect">
              <a:avLst/>
            </a:pr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endParaRPr/>
            </a:p>
          </p:txBody>
        </p:sp>
        <p:sp>
          <p:nvSpPr>
            <p:cNvPr id="338" name="Shape 338"/>
            <p:cNvSpPr/>
            <p:nvPr/>
          </p:nvSpPr>
          <p:spPr>
            <a:xfrm>
              <a:off x="19533140" y="4002601"/>
              <a:ext cx="953339" cy="626387"/>
            </a:xfrm>
            <a:prstGeom prst="rect">
              <a:avLst/>
            </a:prstGeom>
            <a:ln w="12700">
              <a:miter lim="400000"/>
            </a:ln>
          </p:spPr>
          <p:txBody>
            <a:bodyPr wrap="none" lIns="71437" tIns="71437" rIns="71437" bIns="71437" anchor="ctr">
              <a:spAutoFit/>
            </a:bodyPr>
            <a:lstStyle/>
            <a:p>
              <a:endParaRPr/>
            </a:p>
          </p:txBody>
        </p:sp>
        <p:sp>
          <p:nvSpPr>
            <p:cNvPr id="339" name="Shape 339"/>
            <p:cNvSpPr/>
            <p:nvPr/>
          </p:nvSpPr>
          <p:spPr>
            <a:xfrm>
              <a:off x="18011073" y="3539506"/>
              <a:ext cx="6210809" cy="15525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YOU WILL NEED</a:t>
              </a:r>
              <a:br/>
              <a:r>
                <a:rPr>
                  <a:latin typeface="Montserrat Medium"/>
                  <a:ea typeface="Montserrat Medium"/>
                  <a:cs typeface="Montserrat Medium"/>
                  <a:sym typeface="Montserrat Medium"/>
                </a:rPr>
                <a:t>2-6 people, pen, paper, post-its </a:t>
              </a:r>
              <a:br>
                <a:rPr>
                  <a:latin typeface="Montserrat Medium"/>
                  <a:ea typeface="Montserrat Medium"/>
                  <a:cs typeface="Montserrat Medium"/>
                  <a:sym typeface="Montserrat Medium"/>
                </a:rPr>
              </a:br>
              <a:r>
                <a:rPr>
                  <a:latin typeface="Montserrat Medium"/>
                  <a:ea typeface="Montserrat Medium"/>
                  <a:cs typeface="Montserrat Medium"/>
                  <a:sym typeface="Montserrat Medium"/>
                </a:rPr>
                <a:t>(yellow, blue, pink,), wall</a:t>
              </a:r>
            </a:p>
          </p:txBody>
        </p:sp>
      </p:grpSp>
      <p:sp>
        <p:nvSpPr>
          <p:cNvPr id="340" name="Shape 340"/>
          <p:cNvSpPr/>
          <p:nvPr/>
        </p:nvSpPr>
        <p:spPr>
          <a:xfrm>
            <a:off x="16894475" y="10987347"/>
            <a:ext cx="3687764" cy="2235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02" y="0"/>
                </a:moveTo>
                <a:lnTo>
                  <a:pt x="8659" y="4150"/>
                </a:lnTo>
                <a:lnTo>
                  <a:pt x="1492" y="4150"/>
                </a:lnTo>
                <a:cubicBezTo>
                  <a:pt x="668" y="4150"/>
                  <a:pt x="0" y="5252"/>
                  <a:pt x="0" y="6612"/>
                </a:cubicBezTo>
                <a:lnTo>
                  <a:pt x="0" y="19138"/>
                </a:lnTo>
                <a:cubicBezTo>
                  <a:pt x="0" y="20498"/>
                  <a:pt x="668" y="21600"/>
                  <a:pt x="1492" y="21600"/>
                </a:cubicBezTo>
                <a:lnTo>
                  <a:pt x="20108" y="21600"/>
                </a:lnTo>
                <a:cubicBezTo>
                  <a:pt x="20932" y="21600"/>
                  <a:pt x="21600" y="20498"/>
                  <a:pt x="21600" y="19138"/>
                </a:cubicBezTo>
                <a:lnTo>
                  <a:pt x="21600" y="6612"/>
                </a:lnTo>
                <a:cubicBezTo>
                  <a:pt x="21600" y="5252"/>
                  <a:pt x="20932" y="4150"/>
                  <a:pt x="20108" y="4150"/>
                </a:cubicBezTo>
                <a:lnTo>
                  <a:pt x="13143" y="4150"/>
                </a:lnTo>
                <a:lnTo>
                  <a:pt x="10902" y="0"/>
                </a:lnTo>
                <a:close/>
              </a:path>
            </a:pathLst>
          </a:custGeom>
          <a:solidFill>
            <a:srgbClr val="EE515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/>
          <a:lstStyle>
            <a:lvl1pPr>
              <a:defRPr sz="3000" b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Lorum ipsum dolor sit amet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Shape 350"/>
          <p:cNvSpPr/>
          <p:nvPr/>
        </p:nvSpPr>
        <p:spPr>
          <a:xfrm>
            <a:off x="945158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[30 mins] </a:t>
            </a:r>
          </a:p>
        </p:txBody>
      </p:sp>
      <p:sp>
        <p:nvSpPr>
          <p:cNvPr id="364" name="Shape 364"/>
          <p:cNvSpPr/>
          <p:nvPr/>
        </p:nvSpPr>
        <p:spPr>
          <a:xfrm>
            <a:off x="4308292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365" name="Shape 365"/>
          <p:cNvSpPr/>
          <p:nvPr/>
        </p:nvSpPr>
        <p:spPr>
          <a:xfrm>
            <a:off x="7634027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366" name="Shape 366"/>
          <p:cNvSpPr/>
          <p:nvPr/>
        </p:nvSpPr>
        <p:spPr>
          <a:xfrm>
            <a:off x="10959762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367" name="Shape 367"/>
          <p:cNvSpPr/>
          <p:nvPr/>
        </p:nvSpPr>
        <p:spPr>
          <a:xfrm>
            <a:off x="14360295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368" name="Shape 368"/>
          <p:cNvSpPr/>
          <p:nvPr/>
        </p:nvSpPr>
        <p:spPr>
          <a:xfrm>
            <a:off x="17611233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369" name="Shape 369"/>
          <p:cNvSpPr/>
          <p:nvPr/>
        </p:nvSpPr>
        <p:spPr>
          <a:xfrm>
            <a:off x="20785284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924F2C5-34E7-1D45-8228-5F037A195DAF}"/>
              </a:ext>
            </a:extLst>
          </p:cNvPr>
          <p:cNvGrpSpPr/>
          <p:nvPr/>
        </p:nvGrpSpPr>
        <p:grpSpPr>
          <a:xfrm>
            <a:off x="-118211" y="-421200"/>
            <a:ext cx="24581170" cy="13682453"/>
            <a:chOff x="-118211" y="-421200"/>
            <a:chExt cx="24581170" cy="13682453"/>
          </a:xfrm>
        </p:grpSpPr>
        <p:pic>
          <p:nvPicPr>
            <p:cNvPr id="342" name="AffinityDiagramming.JPG"/>
            <p:cNvPicPr>
              <a:picLocks noChangeAspect="1"/>
            </p:cNvPicPr>
            <p:nvPr/>
          </p:nvPicPr>
          <p:blipFill>
            <a:blip r:embed="rId2"/>
            <a:srcRect t="29754" b="29754"/>
            <a:stretch>
              <a:fillRect/>
            </a:stretch>
          </p:blipFill>
          <p:spPr>
            <a:xfrm>
              <a:off x="13097" y="12699"/>
              <a:ext cx="19457427" cy="5908848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43" name="Shape 343"/>
            <p:cNvSpPr/>
            <p:nvPr/>
          </p:nvSpPr>
          <p:spPr>
            <a:xfrm>
              <a:off x="-118211" y="587341"/>
              <a:ext cx="8771118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344" name="Shape 344"/>
            <p:cNvSpPr/>
            <p:nvPr/>
          </p:nvSpPr>
          <p:spPr>
            <a:xfrm rot="5400000">
              <a:off x="8130730" y="1112502"/>
              <a:ext cx="2321715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45" name="Shape 345"/>
            <p:cNvSpPr/>
            <p:nvPr/>
          </p:nvSpPr>
          <p:spPr>
            <a:xfrm>
              <a:off x="377335" y="-421200"/>
              <a:ext cx="8061088" cy="27813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5000" spc="-300">
                  <a:solidFill>
                    <a:srgbClr val="FFFFFF"/>
                  </a:solidFill>
                  <a:latin typeface="Avenir Next"/>
                  <a:ea typeface="Avenir Next"/>
                  <a:cs typeface="Avenir Next"/>
                  <a:sym typeface="Avenir Next"/>
                </a:defRPr>
              </a:pPr>
              <a:r>
                <a:rPr sz="16000" spc="-319" dirty="0"/>
                <a:t>Affinity </a:t>
              </a:r>
              <a:r>
                <a:rPr b="0" dirty="0">
                  <a:solidFill>
                    <a:srgbClr val="000000"/>
                  </a:solidFill>
                </a:rPr>
                <a:t> </a:t>
              </a:r>
            </a:p>
          </p:txBody>
        </p:sp>
        <p:sp>
          <p:nvSpPr>
            <p:cNvPr id="346" name="Shape 346"/>
            <p:cNvSpPr/>
            <p:nvPr/>
          </p:nvSpPr>
          <p:spPr>
            <a:xfrm rot="16200000">
              <a:off x="14734463" y="1317089"/>
              <a:ext cx="6120259" cy="3360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47" name="Shape 347"/>
            <p:cNvSpPr/>
            <p:nvPr/>
          </p:nvSpPr>
          <p:spPr>
            <a:xfrm rot="16200000">
              <a:off x="17562253" y="615600"/>
              <a:ext cx="3063687" cy="168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48" name="Shape 348"/>
            <p:cNvSpPr/>
            <p:nvPr/>
          </p:nvSpPr>
          <p:spPr>
            <a:xfrm>
              <a:off x="19899076" y="-60452"/>
              <a:ext cx="4496226" cy="3047293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49" name="Shape 349"/>
            <p:cNvSpPr/>
            <p:nvPr/>
          </p:nvSpPr>
          <p:spPr>
            <a:xfrm>
              <a:off x="19212262" y="144000"/>
              <a:ext cx="5250697" cy="11684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25400"/>
                </a:lnSpc>
                <a:defRPr sz="7500" b="0" spc="-15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PAGE 22</a:t>
              </a:r>
            </a:p>
          </p:txBody>
        </p:sp>
        <p:sp>
          <p:nvSpPr>
            <p:cNvPr id="351" name="Shape 351"/>
            <p:cNvSpPr/>
            <p:nvPr/>
          </p:nvSpPr>
          <p:spPr>
            <a:xfrm>
              <a:off x="-110394" y="3246983"/>
              <a:ext cx="14907640" cy="2321715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352" name="Shape 352"/>
            <p:cNvSpPr/>
            <p:nvPr/>
          </p:nvSpPr>
          <p:spPr>
            <a:xfrm rot="5400000">
              <a:off x="14259490" y="3772144"/>
              <a:ext cx="2321716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53" name="Shape 353"/>
            <p:cNvSpPr/>
            <p:nvPr/>
          </p:nvSpPr>
          <p:spPr>
            <a:xfrm>
              <a:off x="385152" y="2214000"/>
              <a:ext cx="14183621" cy="27813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5000" spc="-300">
                  <a:solidFill>
                    <a:srgbClr val="FFFFFF"/>
                  </a:solidFill>
                  <a:latin typeface="Avenir Next"/>
                  <a:ea typeface="Avenir Next"/>
                  <a:cs typeface="Avenir Next"/>
                  <a:sym typeface="Avenir Next"/>
                </a:defRPr>
              </a:pPr>
              <a:r>
                <a:rPr sz="16000" spc="-319" dirty="0"/>
                <a:t>Diagramming</a:t>
              </a:r>
            </a:p>
          </p:txBody>
        </p:sp>
        <p:sp>
          <p:nvSpPr>
            <p:cNvPr id="354" name="Shape 354"/>
            <p:cNvSpPr/>
            <p:nvPr/>
          </p:nvSpPr>
          <p:spPr>
            <a:xfrm>
              <a:off x="15350426" y="12508777"/>
              <a:ext cx="7015608" cy="7524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Image Attribution: Chris Green, Rachel Montgomery, </a:t>
              </a:r>
            </a:p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Natalia Gulbranson-Diaz</a:t>
              </a:r>
            </a:p>
          </p:txBody>
        </p:sp>
        <p:sp>
          <p:nvSpPr>
            <p:cNvPr id="355" name="Shape 355"/>
            <p:cNvSpPr/>
            <p:nvPr/>
          </p:nvSpPr>
          <p:spPr>
            <a:xfrm>
              <a:off x="2479707" y="9714356"/>
              <a:ext cx="19139561" cy="1"/>
            </a:xfrm>
            <a:prstGeom prst="line">
              <a:avLst/>
            </a:prstGeom>
            <a:ln w="88900">
              <a:solidFill>
                <a:srgbClr val="000000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56" name="Shape 356"/>
            <p:cNvSpPr/>
            <p:nvPr/>
          </p:nvSpPr>
          <p:spPr>
            <a:xfrm>
              <a:off x="1478213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1</a:t>
              </a:r>
            </a:p>
          </p:txBody>
        </p:sp>
        <p:sp>
          <p:nvSpPr>
            <p:cNvPr id="357" name="Shape 357"/>
            <p:cNvSpPr/>
            <p:nvPr/>
          </p:nvSpPr>
          <p:spPr>
            <a:xfrm>
              <a:off x="1334644" y="6636377"/>
              <a:ext cx="21354888" cy="16287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>
              <a:spAutoFit/>
            </a:bodyPr>
            <a:lstStyle>
              <a:lvl1pPr algn="l">
                <a:defRPr b="0"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r>
                <a:t>In this exercise, you will analyse data from an interview transcript using a ‘bottom- up’ approach. Use the affinity diagramming method to cluster the data so that themes and patterns emerge. Focus on your own design problem, or use the resources on the companion website. </a:t>
              </a:r>
            </a:p>
          </p:txBody>
        </p:sp>
        <p:sp>
          <p:nvSpPr>
            <p:cNvPr id="358" name="Shape 358"/>
            <p:cNvSpPr/>
            <p:nvPr/>
          </p:nvSpPr>
          <p:spPr>
            <a:xfrm>
              <a:off x="21318340" y="9195086"/>
              <a:ext cx="1038542" cy="1038541"/>
            </a:xfrm>
            <a:prstGeom prst="ellipse">
              <a:avLst/>
            </a:prstGeom>
            <a:solidFill>
              <a:srgbClr val="EE5150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7</a:t>
              </a:r>
            </a:p>
          </p:txBody>
        </p:sp>
        <p:sp>
          <p:nvSpPr>
            <p:cNvPr id="359" name="Shape 359"/>
            <p:cNvSpPr/>
            <p:nvPr/>
          </p:nvSpPr>
          <p:spPr>
            <a:xfrm>
              <a:off x="11530217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4</a:t>
              </a:r>
            </a:p>
          </p:txBody>
        </p:sp>
        <p:sp>
          <p:nvSpPr>
            <p:cNvPr id="360" name="Shape 360"/>
            <p:cNvSpPr/>
            <p:nvPr/>
          </p:nvSpPr>
          <p:spPr>
            <a:xfrm>
              <a:off x="4841347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361" name="Shape 361"/>
            <p:cNvSpPr/>
            <p:nvPr/>
          </p:nvSpPr>
          <p:spPr>
            <a:xfrm>
              <a:off x="8167082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3</a:t>
              </a:r>
            </a:p>
          </p:txBody>
        </p:sp>
        <p:sp>
          <p:nvSpPr>
            <p:cNvPr id="362" name="Shape 362"/>
            <p:cNvSpPr/>
            <p:nvPr/>
          </p:nvSpPr>
          <p:spPr>
            <a:xfrm>
              <a:off x="14893351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5</a:t>
              </a:r>
            </a:p>
          </p:txBody>
        </p:sp>
        <p:sp>
          <p:nvSpPr>
            <p:cNvPr id="363" name="Shape 363"/>
            <p:cNvSpPr/>
            <p:nvPr/>
          </p:nvSpPr>
          <p:spPr>
            <a:xfrm>
              <a:off x="18219086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6</a:t>
              </a:r>
            </a:p>
          </p:txBody>
        </p:sp>
        <p:sp>
          <p:nvSpPr>
            <p:cNvPr id="370" name="Shape 370"/>
            <p:cNvSpPr/>
            <p:nvPr/>
          </p:nvSpPr>
          <p:spPr>
            <a:xfrm rot="16200000">
              <a:off x="16480800" y="3733069"/>
              <a:ext cx="2107691" cy="1157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71" name="Shape 371"/>
            <p:cNvSpPr/>
            <p:nvPr/>
          </p:nvSpPr>
          <p:spPr>
            <a:xfrm>
              <a:off x="18112142" y="3266047"/>
              <a:ext cx="6328532" cy="2107692"/>
            </a:xfrm>
            <a:prstGeom prst="rect">
              <a:avLst/>
            </a:pr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endParaRPr/>
            </a:p>
          </p:txBody>
        </p:sp>
        <p:sp>
          <p:nvSpPr>
            <p:cNvPr id="372" name="Shape 372"/>
            <p:cNvSpPr/>
            <p:nvPr/>
          </p:nvSpPr>
          <p:spPr>
            <a:xfrm>
              <a:off x="19533140" y="4002601"/>
              <a:ext cx="953339" cy="626387"/>
            </a:xfrm>
            <a:prstGeom prst="rect">
              <a:avLst/>
            </a:prstGeom>
            <a:ln w="12700">
              <a:miter lim="400000"/>
            </a:ln>
          </p:spPr>
          <p:txBody>
            <a:bodyPr wrap="none" lIns="71437" tIns="71437" rIns="71437" bIns="71437" anchor="ctr">
              <a:spAutoFit/>
            </a:bodyPr>
            <a:lstStyle/>
            <a:p>
              <a:endParaRPr/>
            </a:p>
          </p:txBody>
        </p:sp>
        <p:sp>
          <p:nvSpPr>
            <p:cNvPr id="373" name="Shape 373"/>
            <p:cNvSpPr/>
            <p:nvPr/>
          </p:nvSpPr>
          <p:spPr>
            <a:xfrm>
              <a:off x="18011073" y="3539506"/>
              <a:ext cx="6210809" cy="15525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YOU WILL NEED</a:t>
              </a:r>
              <a:br/>
              <a:r>
                <a:rPr>
                  <a:latin typeface="Montserrat Medium"/>
                  <a:ea typeface="Montserrat Medium"/>
                  <a:cs typeface="Montserrat Medium"/>
                  <a:sym typeface="Montserrat Medium"/>
                </a:rPr>
                <a:t>2-6 people, pen, paper, post-its </a:t>
              </a:r>
              <a:br>
                <a:rPr>
                  <a:latin typeface="Montserrat Medium"/>
                  <a:ea typeface="Montserrat Medium"/>
                  <a:cs typeface="Montserrat Medium"/>
                  <a:sym typeface="Montserrat Medium"/>
                </a:rPr>
              </a:br>
              <a:r>
                <a:rPr>
                  <a:latin typeface="Montserrat Medium"/>
                  <a:ea typeface="Montserrat Medium"/>
                  <a:cs typeface="Montserrat Medium"/>
                  <a:sym typeface="Montserrat Medium"/>
                </a:rPr>
                <a:t>(yellow, blue, pink,), wall</a:t>
              </a:r>
            </a:p>
          </p:txBody>
        </p:sp>
      </p:grpSp>
      <p:sp>
        <p:nvSpPr>
          <p:cNvPr id="374" name="Shape 374"/>
          <p:cNvSpPr/>
          <p:nvPr/>
        </p:nvSpPr>
        <p:spPr>
          <a:xfrm>
            <a:off x="19993729" y="10987347"/>
            <a:ext cx="3687764" cy="2235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02" y="0"/>
                </a:moveTo>
                <a:lnTo>
                  <a:pt x="8659" y="4150"/>
                </a:lnTo>
                <a:lnTo>
                  <a:pt x="1492" y="4150"/>
                </a:lnTo>
                <a:cubicBezTo>
                  <a:pt x="668" y="4150"/>
                  <a:pt x="0" y="5252"/>
                  <a:pt x="0" y="6612"/>
                </a:cubicBezTo>
                <a:lnTo>
                  <a:pt x="0" y="19138"/>
                </a:lnTo>
                <a:cubicBezTo>
                  <a:pt x="0" y="20498"/>
                  <a:pt x="668" y="21600"/>
                  <a:pt x="1492" y="21600"/>
                </a:cubicBezTo>
                <a:lnTo>
                  <a:pt x="20108" y="21600"/>
                </a:lnTo>
                <a:cubicBezTo>
                  <a:pt x="20932" y="21600"/>
                  <a:pt x="21600" y="20498"/>
                  <a:pt x="21600" y="19138"/>
                </a:cubicBezTo>
                <a:lnTo>
                  <a:pt x="21600" y="6612"/>
                </a:lnTo>
                <a:cubicBezTo>
                  <a:pt x="21600" y="5252"/>
                  <a:pt x="20932" y="4150"/>
                  <a:pt x="20108" y="4150"/>
                </a:cubicBezTo>
                <a:lnTo>
                  <a:pt x="13143" y="4150"/>
                </a:lnTo>
                <a:lnTo>
                  <a:pt x="10902" y="0"/>
                </a:lnTo>
                <a:close/>
              </a:path>
            </a:pathLst>
          </a:custGeom>
          <a:solidFill>
            <a:srgbClr val="EE515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/>
          <a:lstStyle>
            <a:lvl1pPr>
              <a:defRPr sz="3000" b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Lorum ipsum dolor sit amet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1218</Words>
  <Application>Microsoft Macintosh PowerPoint</Application>
  <PresentationFormat>Custom</PresentationFormat>
  <Paragraphs>189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5" baseType="lpstr">
      <vt:lpstr>Avenir Next</vt:lpstr>
      <vt:lpstr>Helvetica</vt:lpstr>
      <vt:lpstr>Montserrat Bold</vt:lpstr>
      <vt:lpstr>Montserrat-BoldItalic</vt:lpstr>
      <vt:lpstr>Helvetica Neue Light</vt:lpstr>
      <vt:lpstr>Helvetica Neue Medium</vt:lpstr>
      <vt:lpstr>Helvetica Light</vt:lpstr>
      <vt:lpstr>Montserrat Medium</vt:lpstr>
      <vt:lpstr>Tw Cen MT</vt:lpstr>
      <vt:lpstr>Helvetica Neue Thin</vt:lpstr>
      <vt:lpstr>Helvetica Neue</vt:lpstr>
      <vt:lpstr>Montserrat-Italic</vt:lpstr>
      <vt:lpstr>Palatino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Robert Dongas</cp:lastModifiedBy>
  <cp:revision>17</cp:revision>
  <dcterms:modified xsi:type="dcterms:W3CDTF">2020-01-09T04:39:24Z</dcterms:modified>
</cp:coreProperties>
</file>