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4" r:id="rId10"/>
    <p:sldId id="265" r:id="rId11"/>
  </p:sldIdLst>
  <p:sldSz cx="24384000" cy="13716000"/>
  <p:notesSz cx="6858000" cy="9144000"/>
  <p:embeddedFontLst>
    <p:embeddedFont>
      <p:font typeface="Montserrat Bold" pitchFamily="2" charset="77"/>
      <p:bold r:id="rId13"/>
      <p:italic r:id="rId14"/>
      <p:boldItalic r:id="rId15"/>
    </p:embeddedFont>
    <p:embeddedFont>
      <p:font typeface="Montserrat Medium" pitchFamily="2" charset="77"/>
      <p:regular r:id="rId16"/>
      <p:italic r:id="rId17"/>
    </p:embeddedFont>
    <p:embeddedFont>
      <p:font typeface="Montserrat-BoldItalic" pitchFamily="2" charset="77"/>
      <p:bold r:id="rId18"/>
      <p:italic r:id="rId19"/>
      <p:boldItalic r:id="rId20"/>
    </p:embeddedFont>
    <p:embeddedFont>
      <p:font typeface="Montserrat-Italic" pitchFamily="2" charset="77"/>
      <p:italic r:id="rId21"/>
    </p:embeddedFont>
    <p:embeddedFont>
      <p:font typeface="Tw Cen MT" panose="020B0602020104020603" pitchFamily="34" charset="77"/>
      <p:regular r:id="rId22"/>
      <p:bold r:id="rId23"/>
      <p:italic r:id="rId24"/>
      <p:boldItalic r:id="rId25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150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37"/>
    <p:restoredTop sz="94558"/>
  </p:normalViewPr>
  <p:slideViewPr>
    <p:cSldViewPr snapToGrid="0" snapToObjects="1">
      <p:cViewPr varScale="1">
        <p:scale>
          <a:sx n="55" d="100"/>
          <a:sy n="55" d="100"/>
        </p:scale>
        <p:origin x="172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7999" y="0"/>
            <a:ext cx="18288001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1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ignthinkmakebreakrepeat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5AE3ACD2-77FD-1F42-826C-9968D2BC29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0"/>
          <a:stretch/>
        </p:blipFill>
        <p:spPr>
          <a:xfrm>
            <a:off x="-35450" y="0"/>
            <a:ext cx="24454900" cy="1117791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3386275-3E7F-B349-85E3-2441AF236F0E}"/>
              </a:ext>
            </a:extLst>
          </p:cNvPr>
          <p:cNvGrpSpPr/>
          <p:nvPr/>
        </p:nvGrpSpPr>
        <p:grpSpPr>
          <a:xfrm>
            <a:off x="-57280" y="-164114"/>
            <a:ext cx="24675742" cy="13429040"/>
            <a:chOff x="-57280" y="-164114"/>
            <a:chExt cx="24675742" cy="13429040"/>
          </a:xfrm>
        </p:grpSpPr>
        <p:sp>
          <p:nvSpPr>
            <p:cNvPr id="120" name="Shape 120"/>
            <p:cNvSpPr/>
            <p:nvPr/>
          </p:nvSpPr>
          <p:spPr>
            <a:xfrm>
              <a:off x="585599" y="11961543"/>
              <a:ext cx="7309692" cy="102143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l">
                <a:defRPr sz="57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>
                  <a:solidFill>
                    <a:srgbClr val="EE5150"/>
                  </a:solidFill>
                </a:rPr>
                <a:t>TURN TO: </a:t>
              </a: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-35450" y="-164114"/>
              <a:ext cx="24653912" cy="11385346"/>
            </a:xfrm>
            <a:prstGeom prst="rect">
              <a:avLst/>
            </a:prstGeom>
            <a:solidFill>
              <a:srgbClr val="000000">
                <a:alpha val="39844"/>
              </a:srgbClr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-57280" y="11257466"/>
              <a:ext cx="24406392" cy="1"/>
            </a:xfrm>
            <a:prstGeom prst="line">
              <a:avLst/>
            </a:prstGeom>
            <a:ln w="203200">
              <a:solidFill>
                <a:srgbClr val="FF283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3551943" y="12505104"/>
              <a:ext cx="10246458" cy="75982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 lang="en-AU" dirty="0"/>
                <a:t>Image Attribution: UX Indonesia, https://</a:t>
              </a:r>
              <a:r>
                <a:rPr lang="en-AU" dirty="0" err="1"/>
                <a:t>unsplash.com</a:t>
              </a:r>
              <a:r>
                <a:rPr lang="en-AU" dirty="0"/>
                <a:t>/photos</a:t>
              </a:r>
              <a:r>
                <a:rPr lang="en-AU" sz="2000" b="0" dirty="0">
                  <a:sym typeface="Montserrat Medium"/>
                </a:rPr>
                <a:t>qC2n6RQU4Vw</a:t>
              </a:r>
            </a:p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endParaRPr lang="en-AU" dirty="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05292" y="7275075"/>
              <a:ext cx="9526646" cy="189859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Visualising the relationships</a:t>
              </a:r>
            </a:p>
            <a:p>
              <a:pPr algn="l">
                <a:defRPr sz="5700" i="1">
                  <a:solidFill>
                    <a:srgbClr val="FFFFFF"/>
                  </a:solidFill>
                  <a:latin typeface="Palatino"/>
                  <a:ea typeface="Palatino"/>
                  <a:cs typeface="Palatino"/>
                  <a:sym typeface="Palatino"/>
                </a:defRPr>
              </a:pPr>
              <a:r>
                <a:rPr lang="en-AU" dirty="0"/>
                <a:t>between wireframes</a:t>
              </a:r>
              <a:endParaRPr dirty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8240" y="4495128"/>
              <a:ext cx="12007633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 dirty="0"/>
            </a:p>
          </p:txBody>
        </p:sp>
        <p:sp>
          <p:nvSpPr>
            <p:cNvPr id="129" name="Shape 129"/>
            <p:cNvSpPr/>
            <p:nvPr/>
          </p:nvSpPr>
          <p:spPr>
            <a:xfrm rot="5400000">
              <a:off x="11476800" y="502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504898" y="2811172"/>
              <a:ext cx="16947995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5000" b="0" spc="-30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16000" spc="-319" dirty="0" err="1"/>
                <a:t>Wireflows</a:t>
              </a:r>
              <a:endParaRPr sz="16000" spc="-319" dirty="0"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32DED92-0612-E749-9142-3B2C81F8AAEA}"/>
              </a:ext>
            </a:extLst>
          </p:cNvPr>
          <p:cNvGrpSpPr/>
          <p:nvPr/>
        </p:nvGrpSpPr>
        <p:grpSpPr>
          <a:xfrm>
            <a:off x="-36937" y="720955"/>
            <a:ext cx="24457874" cy="13025113"/>
            <a:chOff x="-36937" y="720955"/>
            <a:chExt cx="24457874" cy="13025113"/>
          </a:xfrm>
        </p:grpSpPr>
        <p:pic>
          <p:nvPicPr>
            <p:cNvPr id="331" name="pasted-image.pdf"/>
            <p:cNvPicPr>
              <a:picLocks noChangeAspect="1"/>
            </p:cNvPicPr>
            <p:nvPr/>
          </p:nvPicPr>
          <p:blipFill>
            <a:blip r:embed="rId2"/>
            <a:srcRect l="27630"/>
            <a:stretch>
              <a:fillRect/>
            </a:stretch>
          </p:blipFill>
          <p:spPr>
            <a:xfrm rot="10800000">
              <a:off x="4304849" y="720955"/>
              <a:ext cx="20114295" cy="13021637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332" name="pasted-image.pdf"/>
            <p:cNvPicPr>
              <a:picLocks noChangeAspect="1"/>
            </p:cNvPicPr>
            <p:nvPr/>
          </p:nvPicPr>
          <p:blipFill>
            <a:blip r:embed="rId2"/>
            <a:srcRect t="33454" r="50402"/>
            <a:stretch>
              <a:fillRect/>
            </a:stretch>
          </p:blipFill>
          <p:spPr>
            <a:xfrm rot="10800000">
              <a:off x="-4557" y="6312722"/>
              <a:ext cx="11825051" cy="743334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33" name="Shape 333"/>
            <p:cNvSpPr/>
            <p:nvPr/>
          </p:nvSpPr>
          <p:spPr>
            <a:xfrm>
              <a:off x="-36937" y="12049959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975503" y="891390"/>
              <a:ext cx="3253868" cy="47783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/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Design.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Think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Make.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Break. </a:t>
              </a:r>
            </a:p>
            <a:p>
              <a:pPr algn="l">
                <a:defRPr sz="6000" b="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Repeat.</a:t>
              </a:r>
            </a:p>
          </p:txBody>
        </p:sp>
        <p:sp>
          <p:nvSpPr>
            <p:cNvPr id="335" name="Shape 335"/>
            <p:cNvSpPr/>
            <p:nvPr/>
          </p:nvSpPr>
          <p:spPr>
            <a:xfrm>
              <a:off x="8634748" y="2755150"/>
              <a:ext cx="14424722" cy="26064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This work is licensed under a Creative Commons Attribution-</a:t>
              </a:r>
              <a:r>
                <a:rPr dirty="0" err="1"/>
                <a:t>NonCommercial</a:t>
              </a:r>
              <a:r>
                <a:rPr dirty="0"/>
                <a:t>-</a:t>
              </a:r>
              <a:r>
                <a:rPr dirty="0" err="1"/>
                <a:t>ShareAlike</a:t>
              </a:r>
              <a:r>
                <a:rPr dirty="0"/>
                <a:t> 4.0 International License. Designed by the authors of “Design. Think. Make. Break. Repeat. A Handbook of Methods” (BIS Publishers).</a:t>
              </a:r>
            </a:p>
            <a:p>
              <a:pPr algn="l" defTabSz="457200">
                <a:defRPr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u="sng" dirty="0">
                  <a:solidFill>
                    <a:schemeClr val="bg1"/>
                  </a:solidFill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www.designthinkmakebreakrepeat.com</a:t>
              </a:r>
            </a:p>
          </p:txBody>
        </p:sp>
        <p:sp>
          <p:nvSpPr>
            <p:cNvPr id="336" name="Shape 336"/>
            <p:cNvSpPr/>
            <p:nvPr/>
          </p:nvSpPr>
          <p:spPr>
            <a:xfrm>
              <a:off x="746861" y="6774665"/>
              <a:ext cx="23078331" cy="47275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t>How to use these slides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These companion slides for the published book “Design Think Make Break Repeat: A Handbook of Methods”, support facilitation of the published exercises during workshops, tutorials or other guided design sessions. 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endParaRPr/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rPr b="1">
                  <a:latin typeface="Montserrat-BoldItalic"/>
                  <a:ea typeface="Montserrat-BoldItalic"/>
                  <a:cs typeface="Montserrat-BoldItalic"/>
                  <a:sym typeface="Montserrat-BoldItalic"/>
                </a:rPr>
                <a:t>Slide 1: Title.</a:t>
              </a:r>
              <a:r>
                <a:t> Introduce the method, using the description from the book.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2: Examples.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this slide to add your own images/examples of the method in use, or extra information.</a:t>
              </a:r>
              <a:r>
                <a:t>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3+: Steps.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Use one slide for each step of the method, to track timing and progress. The tip boxes can be used to offer extra guidance for specific steps, where needed. </a:t>
              </a:r>
            </a:p>
            <a:p>
              <a:pPr algn="l" defTabSz="457200">
                <a:defRPr i="1">
                  <a:solidFill>
                    <a:srgbClr val="FFFFFF"/>
                  </a:solidFill>
                  <a:latin typeface="Montserrat-BoldItalic"/>
                  <a:ea typeface="Montserrat-BoldItalic"/>
                  <a:cs typeface="Montserrat-BoldItalic"/>
                  <a:sym typeface="Montserrat-BoldItalic"/>
                </a:defRPr>
              </a:pPr>
              <a:r>
                <a:t>Slide 4: Sharing. </a:t>
              </a:r>
              <a:r>
                <a:rPr b="0">
                  <a:latin typeface="Montserrat-Italic"/>
                  <a:ea typeface="Montserrat-Italic"/>
                  <a:cs typeface="Montserrat-Italic"/>
                  <a:sym typeface="Montserrat-Italic"/>
                </a:rPr>
                <a:t>Results of the exercise are shared and discussed, in an appropriate format.</a:t>
              </a:r>
            </a:p>
          </p:txBody>
        </p:sp>
        <p:sp>
          <p:nvSpPr>
            <p:cNvPr id="337" name="Shape 337"/>
            <p:cNvSpPr/>
            <p:nvPr/>
          </p:nvSpPr>
          <p:spPr>
            <a:xfrm>
              <a:off x="16322992" y="12661177"/>
              <a:ext cx="7541642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>
              <a:lvl1pPr algn="r">
                <a:defRPr sz="2000" b="0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t>Slide design by: Hamish Henderson, Madeleine Borthwick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51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EC189B-7F3D-0747-B2FA-8BD86043BB43}"/>
              </a:ext>
            </a:extLst>
          </p:cNvPr>
          <p:cNvGrpSpPr/>
          <p:nvPr/>
        </p:nvGrpSpPr>
        <p:grpSpPr>
          <a:xfrm>
            <a:off x="-198927" y="-375470"/>
            <a:ext cx="24063561" cy="13484323"/>
            <a:chOff x="-198927" y="-375470"/>
            <a:chExt cx="24063561" cy="13484323"/>
          </a:xfrm>
        </p:grpSpPr>
        <p:sp>
          <p:nvSpPr>
            <p:cNvPr id="132" name="Shape 132"/>
            <p:cNvSpPr/>
            <p:nvPr/>
          </p:nvSpPr>
          <p:spPr>
            <a:xfrm>
              <a:off x="5037" y="-375470"/>
              <a:ext cx="17058978" cy="5562601"/>
            </a:xfrm>
            <a:prstGeom prst="rect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 rot="5400000">
              <a:off x="15628357" y="1429342"/>
              <a:ext cx="5169185" cy="228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-198927" y="2570553"/>
              <a:ext cx="18411876" cy="24622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defRPr sz="16000" b="0" spc="-319">
                  <a:solidFill>
                    <a:srgbClr val="EE515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8745136" y="12661177"/>
              <a:ext cx="5119498" cy="447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algn="r">
                <a:defRPr sz="2000" b="0">
                  <a:solidFill>
                    <a:srgbClr val="91919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defRPr>
              </a:pPr>
              <a:r>
                <a:rPr>
                  <a:solidFill>
                    <a:srgbClr val="FFFFFF"/>
                  </a:solidFill>
                </a:rPr>
                <a:t>Image Attribution: Lorum ipsum dolor</a:t>
              </a:r>
              <a:r>
                <a:t> </a:t>
              </a:r>
            </a:p>
          </p:txBody>
        </p:sp>
      </p:grpSp>
      <p:sp>
        <p:nvSpPr>
          <p:cNvPr id="136" name="Shape 136"/>
          <p:cNvSpPr/>
          <p:nvPr/>
        </p:nvSpPr>
        <p:spPr>
          <a:xfrm>
            <a:off x="688027" y="5976336"/>
            <a:ext cx="3419298" cy="981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 defTabSz="457200">
              <a:lnSpc>
                <a:spcPts val="7500"/>
              </a:lnSpc>
              <a:defRPr sz="5400"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Example: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9748F82C-0A74-AE4E-A901-0C31EA77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3846"/>
          <a:stretch/>
        </p:blipFill>
        <p:spPr>
          <a:xfrm>
            <a:off x="14941" y="0"/>
            <a:ext cx="19459851" cy="5900094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536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/>
              <a:t>s</a:t>
            </a:r>
            <a:r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8240" y="-576935"/>
            <a:ext cx="24454719" cy="10810562"/>
            <a:chOff x="8240" y="-576935"/>
            <a:chExt cx="2445471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arrange a set of wireframes for a screen-based application into a </a:t>
              </a:r>
              <a:r>
                <a:rPr lang="en-AU" dirty="0" err="1"/>
                <a:t>wireflow</a:t>
              </a:r>
              <a:r>
                <a:rPr lang="en-AU" dirty="0"/>
                <a:t> diagram that represents their relationships. You can focus on your own design problem, or follow the ‘Autonomous Vehicles’ brief (p.181). See p.185 for an example of a </a:t>
              </a:r>
              <a:r>
                <a:rPr lang="en-AU" dirty="0" err="1"/>
                <a:t>wireflow</a:t>
              </a:r>
              <a:r>
                <a:rPr lang="en-AU" dirty="0"/>
                <a:t> diagram.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025220" y="3290459"/>
              <a:ext cx="4196662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Pencil, marker,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highlighters,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sticky notes,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Blu-tack</a:t>
              </a:r>
              <a:endParaRPr sz="25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EE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53878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5" name="Shape 123">
            <a:extLst>
              <a:ext uri="{FF2B5EF4-FFF2-40B4-BE49-F238E27FC236}">
                <a16:creationId xmlns:a16="http://schemas.microsoft.com/office/drawing/2014/main" id="{4EF338D8-5FB2-9647-85E7-3676A04F71E4}"/>
              </a:ext>
            </a:extLst>
          </p:cNvPr>
          <p:cNvSpPr/>
          <p:nvPr/>
        </p:nvSpPr>
        <p:spPr>
          <a:xfrm>
            <a:off x="13551943" y="12505104"/>
            <a:ext cx="1024645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UX Indonesia, https://</a:t>
            </a:r>
            <a:r>
              <a:rPr lang="en-AU" dirty="0" err="1"/>
              <a:t>unsplash.com</a:t>
            </a:r>
            <a:r>
              <a:rPr lang="en-AU" dirty="0"/>
              <a:t>/photos</a:t>
            </a:r>
            <a:r>
              <a:rPr lang="en-AU" sz="2000" b="0" dirty="0">
                <a:sym typeface="Montserrat Medium"/>
              </a:rPr>
              <a:t>qC2n6RQU4Vw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9748F82C-0A74-AE4E-A901-0C31EA77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3846"/>
          <a:stretch/>
        </p:blipFill>
        <p:spPr>
          <a:xfrm>
            <a:off x="14941" y="0"/>
            <a:ext cx="19459851" cy="5900094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4121627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/>
              <a:t>s</a:t>
            </a:r>
            <a:r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8240" y="-576935"/>
            <a:ext cx="24454719" cy="10810562"/>
            <a:chOff x="8240" y="-576935"/>
            <a:chExt cx="2445471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arrange a set of wireframes for a screen-based application into a </a:t>
              </a:r>
              <a:r>
                <a:rPr lang="en-AU" dirty="0" err="1"/>
                <a:t>wireflow</a:t>
              </a:r>
              <a:r>
                <a:rPr lang="en-AU" dirty="0"/>
                <a:t> diagram that represents their relationships. You can focus on your own design problem, or follow the ‘Autonomous Vehicles’ brief (p.181). See p.185 for an example of a </a:t>
              </a:r>
              <a:r>
                <a:rPr lang="en-AU" dirty="0" err="1"/>
                <a:t>wireflow</a:t>
              </a:r>
              <a:r>
                <a:rPr lang="en-AU" dirty="0"/>
                <a:t> diagram.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025220" y="3290459"/>
              <a:ext cx="4196662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Pencil, marker,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highlighters,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sticky notes,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Blu-tack</a:t>
              </a:r>
              <a:endParaRPr sz="25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53878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5" name="Shape 123">
            <a:extLst>
              <a:ext uri="{FF2B5EF4-FFF2-40B4-BE49-F238E27FC236}">
                <a16:creationId xmlns:a16="http://schemas.microsoft.com/office/drawing/2014/main" id="{4EF338D8-5FB2-9647-85E7-3676A04F71E4}"/>
              </a:ext>
            </a:extLst>
          </p:cNvPr>
          <p:cNvSpPr/>
          <p:nvPr/>
        </p:nvSpPr>
        <p:spPr>
          <a:xfrm>
            <a:off x="13551943" y="12505104"/>
            <a:ext cx="1024645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UX Indonesia, https://</a:t>
            </a:r>
            <a:r>
              <a:rPr lang="en-AU" dirty="0" err="1"/>
              <a:t>unsplash.com</a:t>
            </a:r>
            <a:r>
              <a:rPr lang="en-AU" dirty="0"/>
              <a:t>/photos</a:t>
            </a:r>
            <a:r>
              <a:rPr lang="en-AU" sz="2000" b="0" dirty="0">
                <a:sym typeface="Montserrat Medium"/>
              </a:rPr>
              <a:t>qC2n6RQU4Vw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30181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9748F82C-0A74-AE4E-A901-0C31EA77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3846"/>
          <a:stretch/>
        </p:blipFill>
        <p:spPr>
          <a:xfrm>
            <a:off x="14941" y="0"/>
            <a:ext cx="19459851" cy="5900094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808965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/>
              <a:t>s</a:t>
            </a:r>
            <a:r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8240" y="-576935"/>
            <a:ext cx="24454719" cy="10810562"/>
            <a:chOff x="8240" y="-576935"/>
            <a:chExt cx="2445471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arrange a set of wireframes for a screen-based application into a </a:t>
              </a:r>
              <a:r>
                <a:rPr lang="en-AU" dirty="0" err="1"/>
                <a:t>wireflow</a:t>
              </a:r>
              <a:r>
                <a:rPr lang="en-AU" dirty="0"/>
                <a:t> diagram that represents their relationships. You can focus on your own design problem, or follow the ‘Autonomous Vehicles’ brief (p.181). See p.185 for an example of a </a:t>
              </a:r>
              <a:r>
                <a:rPr lang="en-AU" dirty="0" err="1"/>
                <a:t>wireflow</a:t>
              </a:r>
              <a:r>
                <a:rPr lang="en-AU" dirty="0"/>
                <a:t> diagram.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025220" y="3290459"/>
              <a:ext cx="4196662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Pencil, marker,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highlighters,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sticky notes,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Blu-tack</a:t>
              </a:r>
              <a:endParaRPr sz="25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53878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  <p:sp>
        <p:nvSpPr>
          <p:cNvPr id="35" name="Shape 123">
            <a:extLst>
              <a:ext uri="{FF2B5EF4-FFF2-40B4-BE49-F238E27FC236}">
                <a16:creationId xmlns:a16="http://schemas.microsoft.com/office/drawing/2014/main" id="{4EF338D8-5FB2-9647-85E7-3676A04F71E4}"/>
              </a:ext>
            </a:extLst>
          </p:cNvPr>
          <p:cNvSpPr/>
          <p:nvPr/>
        </p:nvSpPr>
        <p:spPr>
          <a:xfrm>
            <a:off x="13551943" y="12505104"/>
            <a:ext cx="1024645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UX Indonesia, https://</a:t>
            </a:r>
            <a:r>
              <a:rPr lang="en-AU" dirty="0" err="1"/>
              <a:t>unsplash.com</a:t>
            </a:r>
            <a:r>
              <a:rPr lang="en-AU" dirty="0"/>
              <a:t>/photos</a:t>
            </a:r>
            <a:r>
              <a:rPr lang="en-AU" sz="2000" b="0" dirty="0">
                <a:sym typeface="Montserrat Medium"/>
              </a:rPr>
              <a:t>qC2n6RQU4Vw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289069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23">
            <a:extLst>
              <a:ext uri="{FF2B5EF4-FFF2-40B4-BE49-F238E27FC236}">
                <a16:creationId xmlns:a16="http://schemas.microsoft.com/office/drawing/2014/main" id="{4EF338D8-5FB2-9647-85E7-3676A04F71E4}"/>
              </a:ext>
            </a:extLst>
          </p:cNvPr>
          <p:cNvSpPr/>
          <p:nvPr/>
        </p:nvSpPr>
        <p:spPr>
          <a:xfrm>
            <a:off x="13551943" y="12505104"/>
            <a:ext cx="1024645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UX Indonesia, https://</a:t>
            </a:r>
            <a:r>
              <a:rPr lang="en-AU" dirty="0" err="1"/>
              <a:t>unsplash.com</a:t>
            </a:r>
            <a:r>
              <a:rPr lang="en-AU" dirty="0"/>
              <a:t>/photos</a:t>
            </a:r>
            <a:r>
              <a:rPr lang="en-AU" sz="2000" b="0" dirty="0">
                <a:sym typeface="Montserrat Medium"/>
              </a:rPr>
              <a:t>qC2n6RQU4Vw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4" name="Picture 33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9748F82C-0A74-AE4E-A901-0C31EA77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3846"/>
          <a:stretch/>
        </p:blipFill>
        <p:spPr>
          <a:xfrm>
            <a:off x="14941" y="0"/>
            <a:ext cx="19459851" cy="5900094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205595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/>
              <a:t>s</a:t>
            </a:r>
            <a:r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8240" y="-576935"/>
            <a:ext cx="24454719" cy="10810562"/>
            <a:chOff x="8240" y="-576935"/>
            <a:chExt cx="2445471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arrange a set of wireframes for a screen-based application into a </a:t>
              </a:r>
              <a:r>
                <a:rPr lang="en-AU" dirty="0" err="1"/>
                <a:t>wireflow</a:t>
              </a:r>
              <a:r>
                <a:rPr lang="en-AU" dirty="0"/>
                <a:t> diagram that represents their relationships. You can focus on your own design problem, or follow the ‘Autonomous Vehicles’ brief (p.181). See p.185 for an example of a </a:t>
              </a:r>
              <a:r>
                <a:rPr lang="en-AU" dirty="0" err="1"/>
                <a:t>wireflow</a:t>
              </a:r>
              <a:r>
                <a:rPr lang="en-AU" dirty="0"/>
                <a:t> diagram.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025220" y="3290459"/>
              <a:ext cx="4196662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Pencil, marker,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highlighters,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sticky notes,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Blu-tack</a:t>
              </a:r>
              <a:endParaRPr sz="25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53878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43478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23">
            <a:extLst>
              <a:ext uri="{FF2B5EF4-FFF2-40B4-BE49-F238E27FC236}">
                <a16:creationId xmlns:a16="http://schemas.microsoft.com/office/drawing/2014/main" id="{4EF338D8-5FB2-9647-85E7-3676A04F71E4}"/>
              </a:ext>
            </a:extLst>
          </p:cNvPr>
          <p:cNvSpPr/>
          <p:nvPr/>
        </p:nvSpPr>
        <p:spPr>
          <a:xfrm>
            <a:off x="13551943" y="12505104"/>
            <a:ext cx="1024645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UX Indonesia, https://</a:t>
            </a:r>
            <a:r>
              <a:rPr lang="en-AU" dirty="0" err="1"/>
              <a:t>unsplash.com</a:t>
            </a:r>
            <a:r>
              <a:rPr lang="en-AU" dirty="0"/>
              <a:t>/photos</a:t>
            </a:r>
            <a:r>
              <a:rPr lang="en-AU" sz="2000" b="0" dirty="0">
                <a:sym typeface="Montserrat Medium"/>
              </a:rPr>
              <a:t>qC2n6RQU4Vw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4" name="Picture 33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9748F82C-0A74-AE4E-A901-0C31EA77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3846"/>
          <a:stretch/>
        </p:blipFill>
        <p:spPr>
          <a:xfrm>
            <a:off x="14941" y="0"/>
            <a:ext cx="19459851" cy="5900094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6025702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/>
              <a:t>s</a:t>
            </a:r>
            <a:r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8240" y="-576935"/>
            <a:ext cx="24454719" cy="10810562"/>
            <a:chOff x="8240" y="-576935"/>
            <a:chExt cx="2445471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arrange a set of wireframes for a screen-based application into a </a:t>
              </a:r>
              <a:r>
                <a:rPr lang="en-AU" dirty="0" err="1"/>
                <a:t>wireflow</a:t>
              </a:r>
              <a:r>
                <a:rPr lang="en-AU" dirty="0"/>
                <a:t> diagram that represents their relationships. You can focus on your own design problem, or follow the ‘Autonomous Vehicles’ brief (p.181). See p.185 for an example of a </a:t>
              </a:r>
              <a:r>
                <a:rPr lang="en-AU" dirty="0" err="1"/>
                <a:t>wireflow</a:t>
              </a:r>
              <a:r>
                <a:rPr lang="en-AU" dirty="0"/>
                <a:t> diagram.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025220" y="3290459"/>
              <a:ext cx="4196662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Pencil, marker,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highlighters,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sticky notes,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Blu-tack</a:t>
              </a:r>
              <a:endParaRPr sz="25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53878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41268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123">
            <a:extLst>
              <a:ext uri="{FF2B5EF4-FFF2-40B4-BE49-F238E27FC236}">
                <a16:creationId xmlns:a16="http://schemas.microsoft.com/office/drawing/2014/main" id="{4EF338D8-5FB2-9647-85E7-3676A04F71E4}"/>
              </a:ext>
            </a:extLst>
          </p:cNvPr>
          <p:cNvSpPr/>
          <p:nvPr/>
        </p:nvSpPr>
        <p:spPr>
          <a:xfrm>
            <a:off x="13551943" y="12505104"/>
            <a:ext cx="10246458" cy="759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r>
              <a:rPr lang="en-AU" dirty="0"/>
              <a:t>Image Attribution: UX Indonesia, https://</a:t>
            </a:r>
            <a:r>
              <a:rPr lang="en-AU" dirty="0" err="1"/>
              <a:t>unsplash.com</a:t>
            </a:r>
            <a:r>
              <a:rPr lang="en-AU" dirty="0"/>
              <a:t>/photos</a:t>
            </a:r>
            <a:r>
              <a:rPr lang="en-AU" sz="2000" b="0" dirty="0">
                <a:sym typeface="Montserrat Medium"/>
              </a:rPr>
              <a:t>qC2n6RQU4Vw</a:t>
            </a:r>
          </a:p>
          <a:p>
            <a:pPr algn="r">
              <a:defRPr sz="2000" b="0">
                <a:solidFill>
                  <a:srgbClr val="91919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pPr>
            <a:endParaRPr lang="en-AU" dirty="0"/>
          </a:p>
        </p:txBody>
      </p:sp>
      <p:pic>
        <p:nvPicPr>
          <p:cNvPr id="34" name="Picture 33" descr="A person typing on a keyboard&#10;&#10;Description automatically generated with low confidence">
            <a:extLst>
              <a:ext uri="{FF2B5EF4-FFF2-40B4-BE49-F238E27FC236}">
                <a16:creationId xmlns:a16="http://schemas.microsoft.com/office/drawing/2014/main" id="{9748F82C-0A74-AE4E-A901-0C31EA777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11" b="13846"/>
          <a:stretch/>
        </p:blipFill>
        <p:spPr>
          <a:xfrm>
            <a:off x="14941" y="0"/>
            <a:ext cx="19459851" cy="5900094"/>
          </a:xfrm>
          <a:prstGeom prst="rect">
            <a:avLst/>
          </a:prstGeom>
        </p:spPr>
      </p:pic>
      <p:sp>
        <p:nvSpPr>
          <p:cNvPr id="152" name="Shape 152"/>
          <p:cNvSpPr/>
          <p:nvPr/>
        </p:nvSpPr>
        <p:spPr>
          <a:xfrm>
            <a:off x="540163" y="10442288"/>
            <a:ext cx="291464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[flexible]</a:t>
            </a:r>
          </a:p>
        </p:txBody>
      </p:sp>
      <p:sp>
        <p:nvSpPr>
          <p:cNvPr id="153" name="Shape 153"/>
          <p:cNvSpPr/>
          <p:nvPr/>
        </p:nvSpPr>
        <p:spPr>
          <a:xfrm>
            <a:off x="4913184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</a:t>
            </a:r>
            <a:r>
              <a:rPr lang="en-AU" dirty="0"/>
              <a:t>10 mins</a:t>
            </a:r>
            <a:r>
              <a:rPr dirty="0"/>
              <a:t>] </a:t>
            </a:r>
          </a:p>
        </p:txBody>
      </p:sp>
      <p:sp>
        <p:nvSpPr>
          <p:cNvPr id="154" name="Shape 154"/>
          <p:cNvSpPr/>
          <p:nvPr/>
        </p:nvSpPr>
        <p:spPr>
          <a:xfrm>
            <a:off x="20560482" y="10442288"/>
            <a:ext cx="2554258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</a:t>
            </a:r>
          </a:p>
        </p:txBody>
      </p:sp>
      <p:sp>
        <p:nvSpPr>
          <p:cNvPr id="155" name="Shape 155"/>
          <p:cNvSpPr/>
          <p:nvPr/>
        </p:nvSpPr>
        <p:spPr>
          <a:xfrm>
            <a:off x="19935173" y="10987347"/>
            <a:ext cx="3687764" cy="223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02" y="0"/>
                </a:moveTo>
                <a:lnTo>
                  <a:pt x="8659" y="4150"/>
                </a:lnTo>
                <a:lnTo>
                  <a:pt x="1492" y="4150"/>
                </a:lnTo>
                <a:cubicBezTo>
                  <a:pt x="668" y="4150"/>
                  <a:pt x="0" y="5252"/>
                  <a:pt x="0" y="6612"/>
                </a:cubicBezTo>
                <a:lnTo>
                  <a:pt x="0" y="19138"/>
                </a:lnTo>
                <a:cubicBezTo>
                  <a:pt x="0" y="20498"/>
                  <a:pt x="668" y="21600"/>
                  <a:pt x="1492" y="21600"/>
                </a:cubicBezTo>
                <a:lnTo>
                  <a:pt x="20108" y="21600"/>
                </a:lnTo>
                <a:cubicBezTo>
                  <a:pt x="20932" y="21600"/>
                  <a:pt x="21600" y="20498"/>
                  <a:pt x="21600" y="19138"/>
                </a:cubicBezTo>
                <a:lnTo>
                  <a:pt x="21600" y="6612"/>
                </a:lnTo>
                <a:cubicBezTo>
                  <a:pt x="21600" y="5252"/>
                  <a:pt x="20932" y="4150"/>
                  <a:pt x="20108" y="4150"/>
                </a:cubicBezTo>
                <a:lnTo>
                  <a:pt x="13143" y="4150"/>
                </a:lnTo>
                <a:lnTo>
                  <a:pt x="10902" y="0"/>
                </a:lnTo>
                <a:close/>
              </a:path>
            </a:pathLst>
          </a:custGeom>
          <a:solidFill>
            <a:srgbClr val="EE515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Lorum ipsum dolor sit amet</a:t>
            </a:r>
          </a:p>
        </p:txBody>
      </p:sp>
      <p:sp>
        <p:nvSpPr>
          <p:cNvPr id="156" name="Shape 156"/>
          <p:cNvSpPr/>
          <p:nvPr/>
        </p:nvSpPr>
        <p:spPr>
          <a:xfrm>
            <a:off x="16533544" y="10442288"/>
            <a:ext cx="2672083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[10 min]</a:t>
            </a:r>
          </a:p>
        </p:txBody>
      </p:sp>
      <p:sp>
        <p:nvSpPr>
          <p:cNvPr id="164" name="Shape 164"/>
          <p:cNvSpPr/>
          <p:nvPr/>
        </p:nvSpPr>
        <p:spPr>
          <a:xfrm>
            <a:off x="8881209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rPr dirty="0"/>
              <a:t>[15 min</a:t>
            </a:r>
            <a:r>
              <a:rPr lang="en-AU"/>
              <a:t>s</a:t>
            </a:r>
            <a:r>
              <a:t>]</a:t>
            </a:r>
          </a:p>
        </p:txBody>
      </p:sp>
      <p:sp>
        <p:nvSpPr>
          <p:cNvPr id="166" name="Shape 166"/>
          <p:cNvSpPr/>
          <p:nvPr/>
        </p:nvSpPr>
        <p:spPr>
          <a:xfrm>
            <a:off x="12849235" y="10442288"/>
            <a:ext cx="2104652" cy="63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>
            <a:spAutoFit/>
          </a:bodyPr>
          <a:lstStyle>
            <a:lvl1pPr>
              <a:defRPr b="0">
                <a:solidFill>
                  <a:srgbClr val="FF283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</a:lstStyle>
          <a:p>
            <a:r>
              <a:t>[15 min]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2C4E40-F3DE-944C-83FA-894A0483E1A3}"/>
              </a:ext>
            </a:extLst>
          </p:cNvPr>
          <p:cNvGrpSpPr/>
          <p:nvPr/>
        </p:nvGrpSpPr>
        <p:grpSpPr>
          <a:xfrm>
            <a:off x="8240" y="-576935"/>
            <a:ext cx="24454719" cy="10810562"/>
            <a:chOff x="8240" y="-576935"/>
            <a:chExt cx="24454719" cy="10810562"/>
          </a:xfrm>
        </p:grpSpPr>
        <p:sp>
          <p:nvSpPr>
            <p:cNvPr id="139" name="Shape 139"/>
            <p:cNvSpPr/>
            <p:nvPr/>
          </p:nvSpPr>
          <p:spPr>
            <a:xfrm rot="16200000">
              <a:off x="14734463" y="1317089"/>
              <a:ext cx="6120259" cy="3360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 rot="16200000">
              <a:off x="17562253" y="615600"/>
              <a:ext cx="3063687" cy="1682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99076" y="-60452"/>
              <a:ext cx="4496226" cy="3047293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9212262" y="-576935"/>
              <a:ext cx="5250697" cy="260706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/>
            <a:p>
              <a:pPr lvl="3" algn="l" defTabSz="642937">
                <a:lnSpc>
                  <a:spcPts val="24800"/>
                </a:lnSpc>
                <a:defRPr sz="7000" b="0" spc="-14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PAGE </a:t>
              </a:r>
              <a:r>
                <a:rPr lang="en-AU" dirty="0"/>
                <a:t>172</a:t>
              </a:r>
              <a:endParaRPr dirty="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34644" y="6636377"/>
              <a:ext cx="21354888" cy="16215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>
              <a:spAutoFit/>
            </a:bodyPr>
            <a:lstStyle>
              <a:lvl1pPr algn="l">
                <a:defRPr b="0">
                  <a:latin typeface="Montserrat Medium"/>
                  <a:ea typeface="Montserrat Medium"/>
                  <a:cs typeface="Montserrat Medium"/>
                  <a:sym typeface="Montserrat Medium"/>
                </a:defRPr>
              </a:lvl1pPr>
            </a:lstStyle>
            <a:p>
              <a:r>
                <a:rPr lang="en-AU" dirty="0"/>
                <a:t>In this exercise, you will arrange a set of wireframes for a screen-based application into a </a:t>
              </a:r>
              <a:r>
                <a:rPr lang="en-AU" dirty="0" err="1"/>
                <a:t>wireflow</a:t>
              </a:r>
              <a:r>
                <a:rPr lang="en-AU" dirty="0"/>
                <a:t> diagram that represents their relationships. You can focus on your own design problem, or follow the ‘Autonomous Vehicles’ brief (p.181). See p.185 for an example of a </a:t>
              </a:r>
              <a:r>
                <a:rPr lang="en-AU" dirty="0" err="1"/>
                <a:t>wireflow</a:t>
              </a:r>
              <a:r>
                <a:rPr lang="en-AU" dirty="0"/>
                <a:t> diagram.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16200000">
              <a:off x="16480800" y="3733069"/>
              <a:ext cx="2107691" cy="115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8112142" y="3266047"/>
              <a:ext cx="6294408" cy="2107692"/>
            </a:xfrm>
            <a:prstGeom prst="rect">
              <a:avLst/>
            </a:prstGeom>
            <a:solidFill>
              <a:srgbClr val="212121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20025220" y="3290459"/>
              <a:ext cx="4196662" cy="206787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71437" tIns="71437" rIns="71437" bIns="71437" anchor="ctr">
              <a:spAutoFit/>
            </a:bodyPr>
            <a:lstStyle/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2500" dirty="0"/>
                <a:t>YOU WILL NEED</a:t>
              </a:r>
              <a:br>
                <a:rPr sz="2500" dirty="0"/>
              </a:br>
              <a:r>
                <a:rPr lang="en-AU" sz="2500" dirty="0"/>
                <a:t>Pencil, marker,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highlighters, scissors,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paper, sticky notes, A3</a:t>
              </a:r>
            </a:p>
            <a:p>
              <a:pPr marR="254000" algn="r">
                <a:defRPr sz="3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sz="2500" dirty="0"/>
                <a:t>or A2 paper, Blu-tack</a:t>
              </a:r>
              <a:endParaRPr sz="2500" dirty="0">
                <a:latin typeface="Montserrat Medium"/>
                <a:ea typeface="Montserrat Medium"/>
                <a:cs typeface="Montserrat Medium"/>
                <a:sym typeface="Montserrat Medium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2479707" y="9714356"/>
              <a:ext cx="19139561" cy="1"/>
            </a:xfrm>
            <a:prstGeom prst="line">
              <a:avLst/>
            </a:prstGeom>
            <a:ln w="88900">
              <a:solidFill>
                <a:srgbClr val="000000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78213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21318340" y="9195086"/>
              <a:ext cx="1038542" cy="1038541"/>
            </a:xfrm>
            <a:prstGeom prst="ellipse">
              <a:avLst/>
            </a:prstGeom>
            <a:solidFill>
              <a:srgbClr val="EF5150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6</a:t>
              </a:r>
            </a:p>
          </p:txBody>
        </p:sp>
        <p:sp>
          <p:nvSpPr>
            <p:cNvPr id="150" name="Shape 150"/>
            <p:cNvSpPr/>
            <p:nvPr/>
          </p:nvSpPr>
          <p:spPr>
            <a:xfrm>
              <a:off x="5446239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dirty="0"/>
                <a:t>2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7350314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160" name="Shape 160"/>
            <p:cNvSpPr/>
            <p:nvPr/>
          </p:nvSpPr>
          <p:spPr>
            <a:xfrm>
              <a:off x="8240" y="3225128"/>
              <a:ext cx="12314562" cy="2321716"/>
            </a:xfrm>
            <a:prstGeom prst="rect">
              <a:avLst/>
            </a:prstGeom>
            <a:solidFill>
              <a:srgbClr val="EE515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3" algn="l" defTabSz="642937">
                <a:lnSpc>
                  <a:spcPts val="27900"/>
                </a:lnSpc>
                <a:defRPr sz="9600">
                  <a:solidFill>
                    <a:srgbClr val="FFFFFF"/>
                  </a:solidFill>
                  <a:latin typeface="Tw Cen MT"/>
                  <a:ea typeface="Tw Cen MT"/>
                  <a:cs typeface="Tw Cen MT"/>
                  <a:sym typeface="Tw Cen MT"/>
                </a:defRPr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11791615" y="3750288"/>
              <a:ext cx="2321715" cy="1271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EE5150"/>
            </a:solidFill>
            <a:ln w="12700"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504899" y="1566572"/>
              <a:ext cx="15538781" cy="393101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lvl="3" algn="l" defTabSz="642937">
                <a:lnSpc>
                  <a:spcPts val="35600"/>
                </a:lnSpc>
                <a:defRPr sz="16000" b="0" spc="-319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en-AU" dirty="0" err="1"/>
                <a:t>Wireflows</a:t>
              </a:r>
              <a:endParaRPr dirty="0"/>
            </a:p>
          </p:txBody>
        </p:sp>
        <p:sp>
          <p:nvSpPr>
            <p:cNvPr id="163" name="Shape 163"/>
            <p:cNvSpPr/>
            <p:nvPr/>
          </p:nvSpPr>
          <p:spPr>
            <a:xfrm>
              <a:off x="9414264" y="9195086"/>
              <a:ext cx="1038542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3382290" y="9195086"/>
              <a:ext cx="1038541" cy="1038541"/>
            </a:xfrm>
            <a:prstGeom prst="ellipse">
              <a:avLst/>
            </a:prstGeom>
            <a:solidFill>
              <a:srgbClr val="D6D6D6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71437" tIns="71437" rIns="71437" bIns="71437" anchor="ctr"/>
            <a:lstStyle>
              <a:lvl1pPr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341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70CE6CA-E7EF-514A-B38E-128157A4801C}"/>
              </a:ext>
            </a:extLst>
          </p:cNvPr>
          <p:cNvGrpSpPr/>
          <p:nvPr/>
        </p:nvGrpSpPr>
        <p:grpSpPr>
          <a:xfrm>
            <a:off x="-36937" y="-2011"/>
            <a:ext cx="24496471" cy="12569404"/>
            <a:chOff x="-36937" y="-2011"/>
            <a:chExt cx="24496471" cy="12569404"/>
          </a:xfrm>
        </p:grpSpPr>
        <p:pic>
          <p:nvPicPr>
            <p:cNvPr id="324" name="pasted-image.pdf"/>
            <p:cNvPicPr>
              <a:picLocks noChangeAspect="1"/>
            </p:cNvPicPr>
            <p:nvPr/>
          </p:nvPicPr>
          <p:blipFill>
            <a:blip r:embed="rId2"/>
            <a:srcRect l="57245" t="62662" r="8715"/>
            <a:stretch>
              <a:fillRect/>
            </a:stretch>
          </p:blipFill>
          <p:spPr>
            <a:xfrm>
              <a:off x="1587" y="-2011"/>
              <a:ext cx="24457947" cy="1256940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325" name="Shape 325"/>
            <p:cNvSpPr/>
            <p:nvPr/>
          </p:nvSpPr>
          <p:spPr>
            <a:xfrm>
              <a:off x="765506" y="1801174"/>
              <a:ext cx="11256646" cy="16922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71437" tIns="71437" rIns="71437" bIns="71437">
              <a:spAutoFit/>
            </a:bodyPr>
            <a:lstStyle>
              <a:lvl1pPr algn="l">
                <a:defRPr sz="10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Share your work!</a:t>
              </a:r>
            </a:p>
          </p:txBody>
        </p:sp>
        <p:sp>
          <p:nvSpPr>
            <p:cNvPr id="326" name="Shape 326"/>
            <p:cNvSpPr/>
            <p:nvPr/>
          </p:nvSpPr>
          <p:spPr>
            <a:xfrm>
              <a:off x="-36937" y="3546077"/>
              <a:ext cx="24457874" cy="1"/>
            </a:xfrm>
            <a:prstGeom prst="line">
              <a:avLst/>
            </a:prstGeom>
            <a:ln w="215900">
              <a:solidFill>
                <a:srgbClr val="FFFFFF"/>
              </a:solidFill>
              <a:miter lim="400000"/>
            </a:ln>
          </p:spPr>
          <p:txBody>
            <a:bodyPr lIns="71437" tIns="71437" rIns="71437" bIns="71437" anchor="ctr"/>
            <a:lstStyle/>
            <a:p>
              <a:pPr>
                <a:defRPr sz="30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855906" y="4285057"/>
              <a:ext cx="18232196" cy="7651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>
              <a:lvl1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t>Upload photos of your work:</a:t>
              </a:r>
            </a:p>
          </p:txBody>
        </p:sp>
        <p:sp>
          <p:nvSpPr>
            <p:cNvPr id="328" name="Shape 328"/>
            <p:cNvSpPr/>
            <p:nvPr/>
          </p:nvSpPr>
          <p:spPr>
            <a:xfrm>
              <a:off x="855906" y="5114881"/>
              <a:ext cx="18232196" cy="44989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endParaRPr/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Go to: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add URL here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Enter the password: </a:t>
              </a:r>
              <a:r>
                <a:rPr i="1">
                  <a:latin typeface="Montserrat-Italic"/>
                  <a:ea typeface="Montserrat-Italic"/>
                  <a:cs typeface="Montserrat-Italic"/>
                  <a:sym typeface="Montserrat-Italic"/>
                </a:rPr>
                <a:t>password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Upload a photo and caption of your work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Wait for moderation</a:t>
              </a:r>
            </a:p>
            <a:p>
              <a:pPr marL="793750" indent="-793750" algn="l" defTabSz="457200">
                <a:buSzPct val="100000"/>
                <a:buAutoNum type="arabicParenR"/>
                <a:defRPr sz="4000" b="0">
                  <a:solidFill>
                    <a:srgbClr val="FFFFFF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t>View others’ ideas  </a:t>
              </a:r>
            </a:p>
          </p:txBody>
        </p:sp>
        <p:sp>
          <p:nvSpPr>
            <p:cNvPr id="329" name="Shape 329"/>
            <p:cNvSpPr/>
            <p:nvPr/>
          </p:nvSpPr>
          <p:spPr>
            <a:xfrm>
              <a:off x="765719" y="9722610"/>
              <a:ext cx="18232198" cy="21240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71437" tIns="71437" rIns="71437" bIns="71437" anchor="ctr">
              <a:spAutoFit/>
            </a:bodyPr>
            <a:lstStyle/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A note to facilitators:</a:t>
              </a:r>
            </a:p>
            <a:p>
              <a:pPr algn="l" defTabSz="457200">
                <a:defRPr b="0" i="1">
                  <a:solidFill>
                    <a:srgbClr val="FFFFFF"/>
                  </a:solidFill>
                  <a:latin typeface="Montserrat-Italic"/>
                  <a:ea typeface="Montserrat-Italic"/>
                  <a:cs typeface="Montserrat-Italic"/>
                  <a:sym typeface="Montserrat-Italic"/>
                </a:defRPr>
              </a:pPr>
              <a:r>
                <a:t>Use this slide to give instructions for post-exercise sharing activities. These could take the form of facilitator-guided discussions, mini-presentations, or digital sharing via existing platforms (e.g. padlet) - as described here. Delete this paragraph when ready.</a:t>
              </a:r>
            </a:p>
          </p:txBody>
        </p:sp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1111</Words>
  <Application>Microsoft Macintosh PowerPoint</Application>
  <PresentationFormat>Custom</PresentationFormat>
  <Paragraphs>159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Helvetica Neue Light</vt:lpstr>
      <vt:lpstr>Montserrat Bold</vt:lpstr>
      <vt:lpstr>Montserrat-Italic</vt:lpstr>
      <vt:lpstr>Montserrat-BoldItalic</vt:lpstr>
      <vt:lpstr>Montserrat Medium</vt:lpstr>
      <vt:lpstr>Tw Cen MT</vt:lpstr>
      <vt:lpstr>Helvetica Neue Thin</vt:lpstr>
      <vt:lpstr>Palatino</vt:lpstr>
      <vt:lpstr>Helvetica Neue Medium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Melinda Gaughwin</cp:lastModifiedBy>
  <cp:revision>15</cp:revision>
  <dcterms:modified xsi:type="dcterms:W3CDTF">2021-01-31T06:14:54Z</dcterms:modified>
</cp:coreProperties>
</file>