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24384000" cy="13716000"/>
  <p:notesSz cx="6858000" cy="9144000"/>
  <p:embeddedFontLst>
    <p:embeddedFont>
      <p:font typeface="Montserrat Bold" pitchFamily="2" charset="77"/>
      <p:bold r:id="rId13"/>
      <p:italic r:id="rId14"/>
      <p:boldItalic r:id="rId15"/>
    </p:embeddedFont>
    <p:embeddedFont>
      <p:font typeface="Montserrat Medium" pitchFamily="2" charset="77"/>
      <p:regular r:id="rId16"/>
      <p:italic r:id="rId17"/>
    </p:embeddedFont>
    <p:embeddedFont>
      <p:font typeface="Montserrat-BoldItalic" pitchFamily="2" charset="77"/>
      <p:bold r:id="rId18"/>
      <p:italic r:id="rId19"/>
      <p:boldItalic r:id="rId20"/>
    </p:embeddedFont>
    <p:embeddedFont>
      <p:font typeface="Montserrat-Italic" pitchFamily="2" charset="77"/>
      <p:italic r:id="rId21"/>
    </p:embeddedFont>
    <p:embeddedFont>
      <p:font typeface="Tw Cen MT" panose="020B0602020104020603" pitchFamily="34" charset="77"/>
      <p:regular r:id="rId22"/>
      <p:bold r:id="rId23"/>
      <p:italic r:id="rId24"/>
      <p:boldItalic r:id="rId25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56"/>
    <p:restoredTop sz="94694"/>
  </p:normalViewPr>
  <p:slideViewPr>
    <p:cSldViewPr snapToGrid="0" snapToObjects="1">
      <p:cViewPr varScale="1">
        <p:scale>
          <a:sx n="60" d="100"/>
          <a:sy n="60" d="100"/>
        </p:scale>
        <p:origin x="1416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3047999" y="0"/>
            <a:ext cx="18288001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sz="half" idx="13"/>
          </p:nvPr>
        </p:nvSpPr>
        <p:spPr>
          <a:xfrm>
            <a:off x="5334000" y="946546"/>
            <a:ext cx="13716001" cy="83046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2495609" y="892968"/>
            <a:ext cx="7500938" cy="115550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quarter" idx="13"/>
          </p:nvPr>
        </p:nvSpPr>
        <p:spPr>
          <a:xfrm>
            <a:off x="12495609" y="3643312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307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2495609" y="1250156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signthinkmakebreakrepeat.com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DA633CC-C2A3-6641-BA55-80C79E4B1289}"/>
              </a:ext>
            </a:extLst>
          </p:cNvPr>
          <p:cNvGrpSpPr/>
          <p:nvPr/>
        </p:nvGrpSpPr>
        <p:grpSpPr>
          <a:xfrm>
            <a:off x="-22552" y="-46537"/>
            <a:ext cx="24455848" cy="13307790"/>
            <a:chOff x="-22552" y="-46537"/>
            <a:chExt cx="24455848" cy="13307790"/>
          </a:xfrm>
        </p:grpSpPr>
        <p:pic>
          <p:nvPicPr>
            <p:cNvPr id="119" name="User journey mapping.jpg"/>
            <p:cNvPicPr>
              <a:picLocks noChangeAspect="1"/>
            </p:cNvPicPr>
            <p:nvPr/>
          </p:nvPicPr>
          <p:blipFill>
            <a:blip r:embed="rId2"/>
            <a:srcRect t="16301" b="16301"/>
            <a:stretch>
              <a:fillRect/>
            </a:stretch>
          </p:blipFill>
          <p:spPr>
            <a:xfrm>
              <a:off x="-22552" y="-12382"/>
              <a:ext cx="24419839" cy="1133688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0" name="Shape 120"/>
            <p:cNvSpPr/>
            <p:nvPr/>
          </p:nvSpPr>
          <p:spPr>
            <a:xfrm>
              <a:off x="585599" y="11962671"/>
              <a:ext cx="7244729" cy="10191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l">
                <a:defRPr sz="57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>
                  <a:solidFill>
                    <a:srgbClr val="EE5150"/>
                  </a:solidFill>
                </a:rPr>
                <a:t>TURN TO: </a:t>
              </a:r>
              <a:r>
                <a:t>Page 127</a:t>
              </a:r>
            </a:p>
          </p:txBody>
        </p:sp>
        <p:sp>
          <p:nvSpPr>
            <p:cNvPr id="121" name="Shape 121"/>
            <p:cNvSpPr/>
            <p:nvPr/>
          </p:nvSpPr>
          <p:spPr>
            <a:xfrm>
              <a:off x="26904" y="-46537"/>
              <a:ext cx="24406392" cy="11221231"/>
            </a:xfrm>
            <a:prstGeom prst="rect">
              <a:avLst/>
            </a:prstGeom>
            <a:solidFill>
              <a:srgbClr val="000000">
                <a:alpha val="39844"/>
              </a:srgbClr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2" name="Shape 122"/>
            <p:cNvSpPr/>
            <p:nvPr/>
          </p:nvSpPr>
          <p:spPr>
            <a:xfrm>
              <a:off x="13058" y="11257466"/>
              <a:ext cx="24406392" cy="1"/>
            </a:xfrm>
            <a:prstGeom prst="line">
              <a:avLst/>
            </a:prstGeom>
            <a:ln w="203200">
              <a:solidFill>
                <a:srgbClr val="FF283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3" name="Shape 123"/>
            <p:cNvSpPr/>
            <p:nvPr/>
          </p:nvSpPr>
          <p:spPr>
            <a:xfrm>
              <a:off x="13001688" y="12508777"/>
              <a:ext cx="10862946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Rawpixel.com, Public</a:t>
              </a:r>
              <a:br/>
              <a:r>
                <a:t>Domain Dedication (CC0), https://www.flickr.com/photos/ byrawpixel/32881021611/</a:t>
              </a:r>
            </a:p>
          </p:txBody>
        </p:sp>
        <p:sp>
          <p:nvSpPr>
            <p:cNvPr id="124" name="Shape 124"/>
            <p:cNvSpPr/>
            <p:nvPr/>
          </p:nvSpPr>
          <p:spPr>
            <a:xfrm>
              <a:off x="-11907" y="1730111"/>
              <a:ext cx="1605586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25" name="Shape 125"/>
            <p:cNvSpPr/>
            <p:nvPr/>
          </p:nvSpPr>
          <p:spPr>
            <a:xfrm rot="5400000">
              <a:off x="15518519" y="225527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6" name="Shape 126"/>
            <p:cNvSpPr/>
            <p:nvPr/>
          </p:nvSpPr>
          <p:spPr>
            <a:xfrm>
              <a:off x="643884" y="130043"/>
              <a:ext cx="14475613" cy="39310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User Journey</a:t>
              </a:r>
            </a:p>
          </p:txBody>
        </p:sp>
        <p:sp>
          <p:nvSpPr>
            <p:cNvPr id="127" name="Shape 127"/>
            <p:cNvSpPr/>
            <p:nvPr/>
          </p:nvSpPr>
          <p:spPr>
            <a:xfrm>
              <a:off x="1205292" y="7275075"/>
              <a:ext cx="9466952" cy="20732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>
              <a:spAutoFit/>
            </a:bodyPr>
            <a:lstStyle/>
            <a:p>
              <a:pPr algn="l">
                <a:defRPr sz="5700" i="1">
                  <a:solidFill>
                    <a:srgbClr val="FFFFFF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Understanding complex user</a:t>
              </a:r>
            </a:p>
            <a:p>
              <a:pPr algn="l">
                <a:defRPr sz="5700" i="1">
                  <a:solidFill>
                    <a:srgbClr val="FFFFFF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experiences</a:t>
              </a:r>
            </a:p>
          </p:txBody>
        </p:sp>
        <p:sp>
          <p:nvSpPr>
            <p:cNvPr id="128" name="Shape 128"/>
            <p:cNvSpPr/>
            <p:nvPr/>
          </p:nvSpPr>
          <p:spPr>
            <a:xfrm>
              <a:off x="8240" y="4495128"/>
              <a:ext cx="1037242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29" name="Shape 129"/>
            <p:cNvSpPr/>
            <p:nvPr/>
          </p:nvSpPr>
          <p:spPr>
            <a:xfrm rot="5400000">
              <a:off x="9849600" y="501565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504899" y="2900741"/>
              <a:ext cx="10167345" cy="39310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6000" b="0" spc="-319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Mapping</a:t>
              </a:r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E84B713-8216-6846-9F0E-78033E9BBB74}"/>
              </a:ext>
            </a:extLst>
          </p:cNvPr>
          <p:cNvGrpSpPr/>
          <p:nvPr/>
        </p:nvGrpSpPr>
        <p:grpSpPr>
          <a:xfrm>
            <a:off x="-36937" y="720955"/>
            <a:ext cx="24457874" cy="13025113"/>
            <a:chOff x="-36937" y="720955"/>
            <a:chExt cx="24457874" cy="13025113"/>
          </a:xfrm>
        </p:grpSpPr>
        <p:pic>
          <p:nvPicPr>
            <p:cNvPr id="331" name="pasted-image.pdf"/>
            <p:cNvPicPr>
              <a:picLocks noChangeAspect="1"/>
            </p:cNvPicPr>
            <p:nvPr/>
          </p:nvPicPr>
          <p:blipFill>
            <a:blip r:embed="rId2"/>
            <a:srcRect l="27630"/>
            <a:stretch>
              <a:fillRect/>
            </a:stretch>
          </p:blipFill>
          <p:spPr>
            <a:xfrm rot="10800000">
              <a:off x="4304849" y="720955"/>
              <a:ext cx="20114295" cy="1302163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32" name="pasted-image.pdf"/>
            <p:cNvPicPr>
              <a:picLocks noChangeAspect="1"/>
            </p:cNvPicPr>
            <p:nvPr/>
          </p:nvPicPr>
          <p:blipFill>
            <a:blip r:embed="rId2"/>
            <a:srcRect t="33454" r="50402"/>
            <a:stretch>
              <a:fillRect/>
            </a:stretch>
          </p:blipFill>
          <p:spPr>
            <a:xfrm rot="10800000">
              <a:off x="-4557" y="6312722"/>
              <a:ext cx="11825051" cy="743334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33" name="Shape 333"/>
            <p:cNvSpPr/>
            <p:nvPr/>
          </p:nvSpPr>
          <p:spPr>
            <a:xfrm>
              <a:off x="-36937" y="12049959"/>
              <a:ext cx="24457874" cy="1"/>
            </a:xfrm>
            <a:prstGeom prst="line">
              <a:avLst/>
            </a:prstGeom>
            <a:ln w="215900">
              <a:solidFill>
                <a:srgbClr val="FFFFFF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4" name="Shape 334"/>
            <p:cNvSpPr/>
            <p:nvPr/>
          </p:nvSpPr>
          <p:spPr>
            <a:xfrm>
              <a:off x="975503" y="891390"/>
              <a:ext cx="3253868" cy="47783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>
              <a:spAutoFit/>
            </a:bodyPr>
            <a:lstStyle/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Design.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Think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Make.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Break. 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Repeat.</a:t>
              </a:r>
            </a:p>
          </p:txBody>
        </p:sp>
        <p:sp>
          <p:nvSpPr>
            <p:cNvPr id="335" name="Shape 335"/>
            <p:cNvSpPr/>
            <p:nvPr/>
          </p:nvSpPr>
          <p:spPr>
            <a:xfrm>
              <a:off x="8634748" y="2755150"/>
              <a:ext cx="14424722" cy="260648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This work is licensed under a Creative Commons Attribution-</a:t>
              </a:r>
              <a:r>
                <a:rPr dirty="0" err="1"/>
                <a:t>NonCommercial</a:t>
              </a:r>
              <a:r>
                <a:rPr dirty="0"/>
                <a:t>-</a:t>
              </a:r>
              <a:r>
                <a:rPr dirty="0" err="1"/>
                <a:t>ShareAlike</a:t>
              </a:r>
              <a:r>
                <a:rPr dirty="0"/>
                <a:t> 4.0 International License. Designed by the authors of “Design. Think. Make. Break. Repeat. A Handbook of Methods” (BIS Publishers).</a:t>
              </a:r>
            </a:p>
            <a:p>
              <a:pPr algn="l" defTabSz="457200">
                <a:defRPr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u="sng" dirty="0">
                  <a:solidFill>
                    <a:schemeClr val="bg1"/>
                  </a:solidFill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www.designthinkmakebreakrepeat.com</a:t>
              </a:r>
            </a:p>
          </p:txBody>
        </p:sp>
        <p:sp>
          <p:nvSpPr>
            <p:cNvPr id="336" name="Shape 336"/>
            <p:cNvSpPr/>
            <p:nvPr/>
          </p:nvSpPr>
          <p:spPr>
            <a:xfrm>
              <a:off x="746861" y="6774665"/>
              <a:ext cx="23078331" cy="47275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sz="4000" b="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How to use these slides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These companion slides for the published book “Design Think Make Break Repeat: A Handbook of Methods”, support facilitation of the published exercises during workshops, tutorials or other guided design sessions. 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endParaRPr/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rPr b="1">
                  <a:latin typeface="Montserrat-BoldItalic"/>
                  <a:ea typeface="Montserrat-BoldItalic"/>
                  <a:cs typeface="Montserrat-BoldItalic"/>
                  <a:sym typeface="Montserrat-BoldItalic"/>
                </a:rPr>
                <a:t>Slide 1: Title.</a:t>
              </a:r>
              <a:r>
                <a:t> Introduce the method, using the description from the book.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2: Examples.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Use this slide to add your own images/examples of the method in use, or extra information.</a:t>
              </a:r>
              <a:r>
                <a:t> 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3+: Steps.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Use one slide for each step of the method, to track timing and progress. The tip boxes can be used to offer extra guidance for specific steps, where needed. 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4: Sharing.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Results of the exercise are shared and discussed, in an appropriate format.</a:t>
              </a:r>
            </a:p>
          </p:txBody>
        </p:sp>
        <p:sp>
          <p:nvSpPr>
            <p:cNvPr id="337" name="Shape 337"/>
            <p:cNvSpPr/>
            <p:nvPr/>
          </p:nvSpPr>
          <p:spPr>
            <a:xfrm>
              <a:off x="16322992" y="12661177"/>
              <a:ext cx="7541642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r">
                <a:defRPr sz="2000" b="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Slide design by: Hamish Henderson, Madeleine Borthwick</a:t>
              </a:r>
            </a:p>
          </p:txBody>
        </p:sp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51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213E8E-CCF3-1C49-B3FB-4BBB1FBB959C}"/>
              </a:ext>
            </a:extLst>
          </p:cNvPr>
          <p:cNvGrpSpPr/>
          <p:nvPr/>
        </p:nvGrpSpPr>
        <p:grpSpPr>
          <a:xfrm>
            <a:off x="-254236" y="-375470"/>
            <a:ext cx="24118870" cy="13484323"/>
            <a:chOff x="-254236" y="-375470"/>
            <a:chExt cx="24118870" cy="13484323"/>
          </a:xfrm>
        </p:grpSpPr>
        <p:sp>
          <p:nvSpPr>
            <p:cNvPr id="132" name="Shape 132"/>
            <p:cNvSpPr/>
            <p:nvPr/>
          </p:nvSpPr>
          <p:spPr>
            <a:xfrm>
              <a:off x="5037" y="-375470"/>
              <a:ext cx="17058978" cy="5562601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33" name="Shape 133"/>
            <p:cNvSpPr/>
            <p:nvPr/>
          </p:nvSpPr>
          <p:spPr>
            <a:xfrm rot="5400000">
              <a:off x="15628357" y="1429342"/>
              <a:ext cx="5169185" cy="228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4" name="Shape 134"/>
            <p:cNvSpPr/>
            <p:nvPr/>
          </p:nvSpPr>
          <p:spPr>
            <a:xfrm>
              <a:off x="-254236" y="108340"/>
              <a:ext cx="18411876" cy="492442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defRPr sz="16000" b="0" spc="-319">
                  <a:solidFill>
                    <a:srgbClr val="EE5150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User Journey</a:t>
              </a:r>
              <a:r>
                <a:rPr lang="en-AU" dirty="0"/>
                <a:t> 	</a:t>
              </a:r>
              <a:r>
                <a:rPr dirty="0"/>
                <a:t>Mapping</a:t>
              </a:r>
            </a:p>
          </p:txBody>
        </p:sp>
        <p:sp>
          <p:nvSpPr>
            <p:cNvPr id="135" name="Shape 135"/>
            <p:cNvSpPr/>
            <p:nvPr/>
          </p:nvSpPr>
          <p:spPr>
            <a:xfrm>
              <a:off x="18745136" y="12661177"/>
              <a:ext cx="5119498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rPr>
                  <a:solidFill>
                    <a:srgbClr val="FFFFFF"/>
                  </a:solidFill>
                </a:rPr>
                <a:t>Image Attribution: Lorum ipsum dolor</a:t>
              </a:r>
              <a:r>
                <a:t> </a:t>
              </a:r>
            </a:p>
          </p:txBody>
        </p:sp>
      </p:grpSp>
      <p:sp>
        <p:nvSpPr>
          <p:cNvPr id="136" name="Shape 136"/>
          <p:cNvSpPr/>
          <p:nvPr/>
        </p:nvSpPr>
        <p:spPr>
          <a:xfrm>
            <a:off x="688027" y="5976336"/>
            <a:ext cx="3419298" cy="98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457200">
              <a:lnSpc>
                <a:spcPts val="7500"/>
              </a:lnSpc>
              <a:defRPr sz="5400" b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Example: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/>
        </p:nvSpPr>
        <p:spPr>
          <a:xfrm>
            <a:off x="540163" y="10442288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153" name="Shape 153"/>
          <p:cNvSpPr/>
          <p:nvPr/>
        </p:nvSpPr>
        <p:spPr>
          <a:xfrm>
            <a:off x="4913184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 </a:t>
            </a:r>
          </a:p>
        </p:txBody>
      </p:sp>
      <p:sp>
        <p:nvSpPr>
          <p:cNvPr id="154" name="Shape 154"/>
          <p:cNvSpPr/>
          <p:nvPr/>
        </p:nvSpPr>
        <p:spPr>
          <a:xfrm>
            <a:off x="20560482" y="10442288"/>
            <a:ext cx="2554258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155" name="Shape 155"/>
          <p:cNvSpPr/>
          <p:nvPr/>
        </p:nvSpPr>
        <p:spPr>
          <a:xfrm>
            <a:off x="153602" y="10987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156" name="Shape 156"/>
          <p:cNvSpPr/>
          <p:nvPr/>
        </p:nvSpPr>
        <p:spPr>
          <a:xfrm>
            <a:off x="16533544" y="10442288"/>
            <a:ext cx="2672083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</a:t>
            </a:r>
          </a:p>
        </p:txBody>
      </p:sp>
      <p:sp>
        <p:nvSpPr>
          <p:cNvPr id="164" name="Shape 164"/>
          <p:cNvSpPr/>
          <p:nvPr/>
        </p:nvSpPr>
        <p:spPr>
          <a:xfrm>
            <a:off x="8881209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</a:t>
            </a:r>
          </a:p>
        </p:txBody>
      </p:sp>
      <p:sp>
        <p:nvSpPr>
          <p:cNvPr id="166" name="Shape 166"/>
          <p:cNvSpPr/>
          <p:nvPr/>
        </p:nvSpPr>
        <p:spPr>
          <a:xfrm>
            <a:off x="12849235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52F9C5F-ECA0-0343-AE0C-396A9D8881BF}"/>
              </a:ext>
            </a:extLst>
          </p:cNvPr>
          <p:cNvGrpSpPr/>
          <p:nvPr/>
        </p:nvGrpSpPr>
        <p:grpSpPr>
          <a:xfrm>
            <a:off x="-11907" y="-452579"/>
            <a:ext cx="24474866" cy="13713832"/>
            <a:chOff x="-11907" y="-452579"/>
            <a:chExt cx="24474866" cy="13713832"/>
          </a:xfrm>
        </p:grpSpPr>
        <p:pic>
          <p:nvPicPr>
            <p:cNvPr id="138" name="Thematic analysis.jpg"/>
            <p:cNvPicPr>
              <a:picLocks noChangeAspect="1"/>
            </p:cNvPicPr>
            <p:nvPr/>
          </p:nvPicPr>
          <p:blipFill>
            <a:blip r:embed="rId2"/>
            <a:srcRect t="23489" b="23489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39" name="Shape 139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0" name="Shape 140"/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1" name="Shape 141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2" name="Shape 142"/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127</a:t>
              </a:r>
            </a:p>
          </p:txBody>
        </p:sp>
        <p:sp>
          <p:nvSpPr>
            <p:cNvPr id="143" name="Shape 143"/>
            <p:cNvSpPr/>
            <p:nvPr/>
          </p:nvSpPr>
          <p:spPr>
            <a:xfrm>
              <a:off x="1334644" y="6636377"/>
              <a:ext cx="21354888" cy="21240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/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In this exercise, you will create a user journey map using the template (p.193). Before you start, you will need a good understanding of the current user experience of a </a:t>
              </a:r>
            </a:p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product or service, based on prior research. Follow the ‘Supermarket of the Future’ brief (p.143) for this exercise. </a:t>
              </a:r>
            </a:p>
          </p:txBody>
        </p:sp>
        <p:sp>
          <p:nvSpPr>
            <p:cNvPr id="144" name="Shape 144"/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5" name="Shape 145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146" name="Shape 146"/>
            <p:cNvSpPr/>
            <p:nvPr/>
          </p:nvSpPr>
          <p:spPr>
            <a:xfrm>
              <a:off x="20913150" y="3808458"/>
              <a:ext cx="3308732" cy="1082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A pen</a:t>
              </a:r>
            </a:p>
          </p:txBody>
        </p:sp>
        <p:sp>
          <p:nvSpPr>
            <p:cNvPr id="147" name="Shape 147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8" name="Shape 148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49" name="Shape 149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150" name="Shape 150"/>
            <p:cNvSpPr/>
            <p:nvPr/>
          </p:nvSpPr>
          <p:spPr>
            <a:xfrm>
              <a:off x="5446239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51" name="Shape 151"/>
            <p:cNvSpPr/>
            <p:nvPr/>
          </p:nvSpPr>
          <p:spPr>
            <a:xfrm>
              <a:off x="17350314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157" name="Shape 157"/>
            <p:cNvSpPr/>
            <p:nvPr/>
          </p:nvSpPr>
          <p:spPr>
            <a:xfrm>
              <a:off x="-11907" y="460111"/>
              <a:ext cx="1605586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58" name="Shape 158"/>
            <p:cNvSpPr/>
            <p:nvPr/>
          </p:nvSpPr>
          <p:spPr>
            <a:xfrm rot="5400000">
              <a:off x="15518519" y="98527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9" name="Shape 159"/>
            <p:cNvSpPr/>
            <p:nvPr/>
          </p:nvSpPr>
          <p:spPr>
            <a:xfrm>
              <a:off x="504899" y="-452579"/>
              <a:ext cx="14141028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User Journey</a:t>
              </a:r>
            </a:p>
          </p:txBody>
        </p:sp>
        <p:sp>
          <p:nvSpPr>
            <p:cNvPr id="160" name="Shape 160"/>
            <p:cNvSpPr/>
            <p:nvPr/>
          </p:nvSpPr>
          <p:spPr>
            <a:xfrm>
              <a:off x="8240" y="3225128"/>
              <a:ext cx="1037242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61" name="Shape 161"/>
            <p:cNvSpPr/>
            <p:nvPr/>
          </p:nvSpPr>
          <p:spPr>
            <a:xfrm rot="5400000">
              <a:off x="9840397" y="374565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62" name="Shape 162"/>
            <p:cNvSpPr/>
            <p:nvPr/>
          </p:nvSpPr>
          <p:spPr>
            <a:xfrm>
              <a:off x="504899" y="1597053"/>
              <a:ext cx="9946201" cy="39310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6000" b="0" spc="-319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Mapping</a:t>
              </a:r>
            </a:p>
          </p:txBody>
        </p:sp>
        <p:sp>
          <p:nvSpPr>
            <p:cNvPr id="163" name="Shape 163"/>
            <p:cNvSpPr/>
            <p:nvPr/>
          </p:nvSpPr>
          <p:spPr>
            <a:xfrm>
              <a:off x="9414264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165" name="Shape 165"/>
            <p:cNvSpPr/>
            <p:nvPr/>
          </p:nvSpPr>
          <p:spPr>
            <a:xfrm>
              <a:off x="13382290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167" name="Shape 167"/>
            <p:cNvSpPr/>
            <p:nvPr/>
          </p:nvSpPr>
          <p:spPr>
            <a:xfrm>
              <a:off x="13001688" y="12508777"/>
              <a:ext cx="10862946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Rawpixel.com, Public</a:t>
              </a:r>
              <a:br/>
              <a:r>
                <a:t>Domain Dedication (CC0), https://www.flickr.com/photos/ byrawpixel/32881021611/</a:t>
              </a:r>
            </a:p>
          </p:txBody>
        </p:sp>
      </p:grp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/>
        </p:nvSpPr>
        <p:spPr>
          <a:xfrm>
            <a:off x="540163" y="10442288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184" name="Shape 184"/>
          <p:cNvSpPr/>
          <p:nvPr/>
        </p:nvSpPr>
        <p:spPr>
          <a:xfrm>
            <a:off x="4913184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 </a:t>
            </a:r>
          </a:p>
        </p:txBody>
      </p:sp>
      <p:sp>
        <p:nvSpPr>
          <p:cNvPr id="185" name="Shape 185"/>
          <p:cNvSpPr/>
          <p:nvPr/>
        </p:nvSpPr>
        <p:spPr>
          <a:xfrm>
            <a:off x="20560482" y="10442288"/>
            <a:ext cx="2554258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186" name="Shape 186"/>
          <p:cNvSpPr/>
          <p:nvPr/>
        </p:nvSpPr>
        <p:spPr>
          <a:xfrm>
            <a:off x="4121628" y="10987347"/>
            <a:ext cx="3687763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187" name="Shape 187"/>
          <p:cNvSpPr/>
          <p:nvPr/>
        </p:nvSpPr>
        <p:spPr>
          <a:xfrm>
            <a:off x="16533544" y="10442288"/>
            <a:ext cx="2672083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</a:t>
            </a:r>
          </a:p>
        </p:txBody>
      </p:sp>
      <p:sp>
        <p:nvSpPr>
          <p:cNvPr id="195" name="Shape 195"/>
          <p:cNvSpPr/>
          <p:nvPr/>
        </p:nvSpPr>
        <p:spPr>
          <a:xfrm>
            <a:off x="8881209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</a:t>
            </a:r>
          </a:p>
        </p:txBody>
      </p:sp>
      <p:sp>
        <p:nvSpPr>
          <p:cNvPr id="197" name="Shape 197"/>
          <p:cNvSpPr/>
          <p:nvPr/>
        </p:nvSpPr>
        <p:spPr>
          <a:xfrm>
            <a:off x="12849235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73A70F-F1F9-6048-B03F-B901170EED87}"/>
              </a:ext>
            </a:extLst>
          </p:cNvPr>
          <p:cNvGrpSpPr/>
          <p:nvPr/>
        </p:nvGrpSpPr>
        <p:grpSpPr>
          <a:xfrm>
            <a:off x="-11907" y="-452579"/>
            <a:ext cx="24474866" cy="13713832"/>
            <a:chOff x="-11907" y="-452579"/>
            <a:chExt cx="24474866" cy="13713832"/>
          </a:xfrm>
        </p:grpSpPr>
        <p:pic>
          <p:nvPicPr>
            <p:cNvPr id="169" name="Thematic analysis.jpg"/>
            <p:cNvPicPr>
              <a:picLocks noChangeAspect="1"/>
            </p:cNvPicPr>
            <p:nvPr/>
          </p:nvPicPr>
          <p:blipFill>
            <a:blip r:embed="rId2"/>
            <a:srcRect t="23489" b="23489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70" name="Shape 170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2" name="Shape 172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4" name="Shape 174"/>
            <p:cNvSpPr/>
            <p:nvPr/>
          </p:nvSpPr>
          <p:spPr>
            <a:xfrm>
              <a:off x="1334644" y="6636377"/>
              <a:ext cx="21354888" cy="21240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/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In this exercise, you will create a user journey map using the template (p.193). Before you start, you will need a good understanding of the current user experience of a </a:t>
              </a:r>
            </a:p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product or service, based on prior research. Follow the ‘Supermarket of the Future’ brief (p.143) for this exercise. </a:t>
              </a:r>
            </a:p>
          </p:txBody>
        </p:sp>
        <p:sp>
          <p:nvSpPr>
            <p:cNvPr id="176" name="Shape 176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177" name="Shape 177"/>
            <p:cNvSpPr/>
            <p:nvPr/>
          </p:nvSpPr>
          <p:spPr>
            <a:xfrm>
              <a:off x="20913150" y="3808458"/>
              <a:ext cx="3308732" cy="1082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A pen</a:t>
              </a:r>
            </a:p>
          </p:txBody>
        </p:sp>
        <p:sp>
          <p:nvSpPr>
            <p:cNvPr id="178" name="Shape 178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9" name="Shape 179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80" name="Shape 180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181" name="Shape 181"/>
            <p:cNvSpPr/>
            <p:nvPr/>
          </p:nvSpPr>
          <p:spPr>
            <a:xfrm>
              <a:off x="5446239" y="9195086"/>
              <a:ext cx="1038541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82" name="Shape 182"/>
            <p:cNvSpPr/>
            <p:nvPr/>
          </p:nvSpPr>
          <p:spPr>
            <a:xfrm>
              <a:off x="17350314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188" name="Shape 188"/>
            <p:cNvSpPr/>
            <p:nvPr/>
          </p:nvSpPr>
          <p:spPr>
            <a:xfrm>
              <a:off x="-11907" y="460111"/>
              <a:ext cx="1605586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89" name="Shape 189"/>
            <p:cNvSpPr/>
            <p:nvPr/>
          </p:nvSpPr>
          <p:spPr>
            <a:xfrm rot="5400000">
              <a:off x="15518519" y="98527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91" name="Shape 191"/>
            <p:cNvSpPr/>
            <p:nvPr/>
          </p:nvSpPr>
          <p:spPr>
            <a:xfrm>
              <a:off x="8240" y="3225128"/>
              <a:ext cx="1037242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 rot="5400000">
              <a:off x="9840397" y="374565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94" name="Shape 194"/>
            <p:cNvSpPr/>
            <p:nvPr/>
          </p:nvSpPr>
          <p:spPr>
            <a:xfrm>
              <a:off x="9414264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196" name="Shape 196"/>
            <p:cNvSpPr/>
            <p:nvPr/>
          </p:nvSpPr>
          <p:spPr>
            <a:xfrm>
              <a:off x="13382290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198" name="Shape 198"/>
            <p:cNvSpPr/>
            <p:nvPr/>
          </p:nvSpPr>
          <p:spPr>
            <a:xfrm>
              <a:off x="13001688" y="12508777"/>
              <a:ext cx="10862946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Rawpixel.com, Public</a:t>
              </a:r>
              <a:br/>
              <a:r>
                <a:t>Domain Dedication (CC0), https://www.flickr.com/photos/ byrawpixel/32881021611/</a:t>
              </a:r>
            </a:p>
          </p:txBody>
        </p:sp>
        <p:sp>
          <p:nvSpPr>
            <p:cNvPr id="32" name="Shape 140">
              <a:extLst>
                <a:ext uri="{FF2B5EF4-FFF2-40B4-BE49-F238E27FC236}">
                  <a16:creationId xmlns:a16="http://schemas.microsoft.com/office/drawing/2014/main" id="{3FD08673-5AB1-3C48-9219-1034FCCB7C3B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" name="Shape 142">
              <a:extLst>
                <a:ext uri="{FF2B5EF4-FFF2-40B4-BE49-F238E27FC236}">
                  <a16:creationId xmlns:a16="http://schemas.microsoft.com/office/drawing/2014/main" id="{4820CB1C-5C5B-0243-A79C-B136B27F7A43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127</a:t>
              </a:r>
            </a:p>
          </p:txBody>
        </p:sp>
        <p:sp>
          <p:nvSpPr>
            <p:cNvPr id="34" name="Shape 144">
              <a:extLst>
                <a:ext uri="{FF2B5EF4-FFF2-40B4-BE49-F238E27FC236}">
                  <a16:creationId xmlns:a16="http://schemas.microsoft.com/office/drawing/2014/main" id="{449C1BD6-9201-DA4A-A3D5-6C6520FFF922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" name="Shape 159">
              <a:extLst>
                <a:ext uri="{FF2B5EF4-FFF2-40B4-BE49-F238E27FC236}">
                  <a16:creationId xmlns:a16="http://schemas.microsoft.com/office/drawing/2014/main" id="{F76E4AD1-E533-9E47-A9CB-A53796E001A2}"/>
                </a:ext>
              </a:extLst>
            </p:cNvPr>
            <p:cNvSpPr/>
            <p:nvPr/>
          </p:nvSpPr>
          <p:spPr>
            <a:xfrm>
              <a:off x="504899" y="-452579"/>
              <a:ext cx="14141028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User Journey</a:t>
              </a:r>
            </a:p>
          </p:txBody>
        </p:sp>
        <p:sp>
          <p:nvSpPr>
            <p:cNvPr id="36" name="Shape 162">
              <a:extLst>
                <a:ext uri="{FF2B5EF4-FFF2-40B4-BE49-F238E27FC236}">
                  <a16:creationId xmlns:a16="http://schemas.microsoft.com/office/drawing/2014/main" id="{3B112132-DC9D-3F48-9872-49C6ACF46D4B}"/>
                </a:ext>
              </a:extLst>
            </p:cNvPr>
            <p:cNvSpPr/>
            <p:nvPr/>
          </p:nvSpPr>
          <p:spPr>
            <a:xfrm>
              <a:off x="504899" y="1597053"/>
              <a:ext cx="9946201" cy="39310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6000" b="0" spc="-319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Mapping</a:t>
              </a:r>
            </a:p>
          </p:txBody>
        </p:sp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/>
        </p:nvSpPr>
        <p:spPr>
          <a:xfrm>
            <a:off x="540163" y="10442288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215" name="Shape 215"/>
          <p:cNvSpPr/>
          <p:nvPr/>
        </p:nvSpPr>
        <p:spPr>
          <a:xfrm>
            <a:off x="4913184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 </a:t>
            </a:r>
          </a:p>
        </p:txBody>
      </p:sp>
      <p:sp>
        <p:nvSpPr>
          <p:cNvPr id="216" name="Shape 216"/>
          <p:cNvSpPr/>
          <p:nvPr/>
        </p:nvSpPr>
        <p:spPr>
          <a:xfrm>
            <a:off x="20560482" y="10442288"/>
            <a:ext cx="2554258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217" name="Shape 217"/>
          <p:cNvSpPr/>
          <p:nvPr/>
        </p:nvSpPr>
        <p:spPr>
          <a:xfrm>
            <a:off x="8150293" y="10987347"/>
            <a:ext cx="3687763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218" name="Shape 218"/>
          <p:cNvSpPr/>
          <p:nvPr/>
        </p:nvSpPr>
        <p:spPr>
          <a:xfrm>
            <a:off x="16533544" y="10442288"/>
            <a:ext cx="2672083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</a:t>
            </a:r>
          </a:p>
        </p:txBody>
      </p:sp>
      <p:sp>
        <p:nvSpPr>
          <p:cNvPr id="226" name="Shape 226"/>
          <p:cNvSpPr/>
          <p:nvPr/>
        </p:nvSpPr>
        <p:spPr>
          <a:xfrm>
            <a:off x="8881209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</a:t>
            </a:r>
          </a:p>
        </p:txBody>
      </p:sp>
      <p:sp>
        <p:nvSpPr>
          <p:cNvPr id="228" name="Shape 228"/>
          <p:cNvSpPr/>
          <p:nvPr/>
        </p:nvSpPr>
        <p:spPr>
          <a:xfrm>
            <a:off x="12849235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239DEE7-0EF1-2443-9511-E749C198F271}"/>
              </a:ext>
            </a:extLst>
          </p:cNvPr>
          <p:cNvGrpSpPr/>
          <p:nvPr/>
        </p:nvGrpSpPr>
        <p:grpSpPr>
          <a:xfrm>
            <a:off x="-11907" y="-452579"/>
            <a:ext cx="24474866" cy="13713832"/>
            <a:chOff x="-11907" y="-452579"/>
            <a:chExt cx="24474866" cy="13713832"/>
          </a:xfrm>
        </p:grpSpPr>
        <p:pic>
          <p:nvPicPr>
            <p:cNvPr id="200" name="Thematic analysis.jpg"/>
            <p:cNvPicPr>
              <a:picLocks noChangeAspect="1"/>
            </p:cNvPicPr>
            <p:nvPr/>
          </p:nvPicPr>
          <p:blipFill>
            <a:blip r:embed="rId2"/>
            <a:srcRect t="23489" b="23489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01" name="Shape 201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1334644" y="6636377"/>
              <a:ext cx="21354888" cy="21240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/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In this exercise, you will create a user journey map using the template (p.193). Before you start, you will need a good understanding of the current user experience of a </a:t>
              </a:r>
            </a:p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product or service, based on prior research. Follow the ‘Supermarket of the Future’ brief (p.143) for this exercise. </a:t>
              </a:r>
            </a:p>
          </p:txBody>
        </p:sp>
        <p:sp>
          <p:nvSpPr>
            <p:cNvPr id="207" name="Shape 207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20913150" y="3808458"/>
              <a:ext cx="3308732" cy="1082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A pen</a:t>
              </a:r>
            </a:p>
          </p:txBody>
        </p:sp>
        <p:sp>
          <p:nvSpPr>
            <p:cNvPr id="209" name="Shape 209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10" name="Shape 210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11" name="Shape 211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212" name="Shape 212"/>
            <p:cNvSpPr/>
            <p:nvPr/>
          </p:nvSpPr>
          <p:spPr>
            <a:xfrm>
              <a:off x="5446239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13" name="Shape 213"/>
            <p:cNvSpPr/>
            <p:nvPr/>
          </p:nvSpPr>
          <p:spPr>
            <a:xfrm>
              <a:off x="17350314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19" name="Shape 219"/>
            <p:cNvSpPr/>
            <p:nvPr/>
          </p:nvSpPr>
          <p:spPr>
            <a:xfrm>
              <a:off x="-11907" y="460111"/>
              <a:ext cx="1605586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20" name="Shape 220"/>
            <p:cNvSpPr/>
            <p:nvPr/>
          </p:nvSpPr>
          <p:spPr>
            <a:xfrm rot="5400000">
              <a:off x="15518519" y="98527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22" name="Shape 222"/>
            <p:cNvSpPr/>
            <p:nvPr/>
          </p:nvSpPr>
          <p:spPr>
            <a:xfrm>
              <a:off x="8240" y="3225128"/>
              <a:ext cx="1037242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23" name="Shape 223"/>
            <p:cNvSpPr/>
            <p:nvPr/>
          </p:nvSpPr>
          <p:spPr>
            <a:xfrm rot="5400000">
              <a:off x="9840397" y="374565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25" name="Shape 225"/>
            <p:cNvSpPr/>
            <p:nvPr/>
          </p:nvSpPr>
          <p:spPr>
            <a:xfrm>
              <a:off x="9414264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27" name="Shape 227"/>
            <p:cNvSpPr/>
            <p:nvPr/>
          </p:nvSpPr>
          <p:spPr>
            <a:xfrm>
              <a:off x="13382290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29" name="Shape 229"/>
            <p:cNvSpPr/>
            <p:nvPr/>
          </p:nvSpPr>
          <p:spPr>
            <a:xfrm>
              <a:off x="13001688" y="12508777"/>
              <a:ext cx="10862946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Rawpixel.com, Public</a:t>
              </a:r>
              <a:br/>
              <a:r>
                <a:t>Domain Dedication (CC0), https://www.flickr.com/photos/ byrawpixel/32881021611/</a:t>
              </a:r>
            </a:p>
          </p:txBody>
        </p:sp>
        <p:sp>
          <p:nvSpPr>
            <p:cNvPr id="32" name="Shape 140">
              <a:extLst>
                <a:ext uri="{FF2B5EF4-FFF2-40B4-BE49-F238E27FC236}">
                  <a16:creationId xmlns:a16="http://schemas.microsoft.com/office/drawing/2014/main" id="{DCAABC4B-BCE3-8C4F-942B-8EA30950F5C6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" name="Shape 142">
              <a:extLst>
                <a:ext uri="{FF2B5EF4-FFF2-40B4-BE49-F238E27FC236}">
                  <a16:creationId xmlns:a16="http://schemas.microsoft.com/office/drawing/2014/main" id="{0DCE9F74-FE66-FD44-AB43-7ED1CAD44388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127</a:t>
              </a:r>
            </a:p>
          </p:txBody>
        </p:sp>
        <p:sp>
          <p:nvSpPr>
            <p:cNvPr id="34" name="Shape 144">
              <a:extLst>
                <a:ext uri="{FF2B5EF4-FFF2-40B4-BE49-F238E27FC236}">
                  <a16:creationId xmlns:a16="http://schemas.microsoft.com/office/drawing/2014/main" id="{5214F05F-313E-3D4B-A843-0D0755E10927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" name="Shape 159">
              <a:extLst>
                <a:ext uri="{FF2B5EF4-FFF2-40B4-BE49-F238E27FC236}">
                  <a16:creationId xmlns:a16="http://schemas.microsoft.com/office/drawing/2014/main" id="{04B3F795-4813-F343-98C5-20AEE64B75B6}"/>
                </a:ext>
              </a:extLst>
            </p:cNvPr>
            <p:cNvSpPr/>
            <p:nvPr/>
          </p:nvSpPr>
          <p:spPr>
            <a:xfrm>
              <a:off x="504899" y="-452579"/>
              <a:ext cx="14141028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User Journey</a:t>
              </a:r>
            </a:p>
          </p:txBody>
        </p:sp>
        <p:sp>
          <p:nvSpPr>
            <p:cNvPr id="36" name="Shape 162">
              <a:extLst>
                <a:ext uri="{FF2B5EF4-FFF2-40B4-BE49-F238E27FC236}">
                  <a16:creationId xmlns:a16="http://schemas.microsoft.com/office/drawing/2014/main" id="{392BCABB-8898-5B4E-94B1-4BA3E2634CF2}"/>
                </a:ext>
              </a:extLst>
            </p:cNvPr>
            <p:cNvSpPr/>
            <p:nvPr/>
          </p:nvSpPr>
          <p:spPr>
            <a:xfrm>
              <a:off x="504899" y="1597053"/>
              <a:ext cx="9946201" cy="39310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6000" b="0" spc="-319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Mapping</a:t>
              </a:r>
            </a:p>
          </p:txBody>
        </p:sp>
      </p:grp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/>
        </p:nvSpPr>
        <p:spPr>
          <a:xfrm>
            <a:off x="540163" y="10442288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246" name="Shape 246"/>
          <p:cNvSpPr/>
          <p:nvPr/>
        </p:nvSpPr>
        <p:spPr>
          <a:xfrm>
            <a:off x="4913184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 </a:t>
            </a:r>
          </a:p>
        </p:txBody>
      </p:sp>
      <p:sp>
        <p:nvSpPr>
          <p:cNvPr id="247" name="Shape 247"/>
          <p:cNvSpPr/>
          <p:nvPr/>
        </p:nvSpPr>
        <p:spPr>
          <a:xfrm>
            <a:off x="20560482" y="10442288"/>
            <a:ext cx="2554258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248" name="Shape 248"/>
          <p:cNvSpPr/>
          <p:nvPr/>
        </p:nvSpPr>
        <p:spPr>
          <a:xfrm>
            <a:off x="16533544" y="10442288"/>
            <a:ext cx="2672083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</a:t>
            </a:r>
          </a:p>
        </p:txBody>
      </p:sp>
      <p:sp>
        <p:nvSpPr>
          <p:cNvPr id="256" name="Shape 256"/>
          <p:cNvSpPr/>
          <p:nvPr/>
        </p:nvSpPr>
        <p:spPr>
          <a:xfrm>
            <a:off x="8881209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</a:t>
            </a:r>
          </a:p>
        </p:txBody>
      </p:sp>
      <p:sp>
        <p:nvSpPr>
          <p:cNvPr id="258" name="Shape 258"/>
          <p:cNvSpPr/>
          <p:nvPr/>
        </p:nvSpPr>
        <p:spPr>
          <a:xfrm>
            <a:off x="12849235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60" name="Shape 260"/>
          <p:cNvSpPr/>
          <p:nvPr/>
        </p:nvSpPr>
        <p:spPr>
          <a:xfrm>
            <a:off x="12057678" y="10987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7EB1D33-FBC9-B441-9DD6-804B20C1D49C}"/>
              </a:ext>
            </a:extLst>
          </p:cNvPr>
          <p:cNvGrpSpPr/>
          <p:nvPr/>
        </p:nvGrpSpPr>
        <p:grpSpPr>
          <a:xfrm>
            <a:off x="-11907" y="-452579"/>
            <a:ext cx="24474866" cy="13713832"/>
            <a:chOff x="-11907" y="-452579"/>
            <a:chExt cx="24474866" cy="13713832"/>
          </a:xfrm>
        </p:grpSpPr>
        <p:pic>
          <p:nvPicPr>
            <p:cNvPr id="231" name="Thematic analysis.jpg"/>
            <p:cNvPicPr>
              <a:picLocks noChangeAspect="1"/>
            </p:cNvPicPr>
            <p:nvPr/>
          </p:nvPicPr>
          <p:blipFill>
            <a:blip r:embed="rId2"/>
            <a:srcRect t="23489" b="23489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32" name="Shape 232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34" name="Shape 234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36" name="Shape 236"/>
            <p:cNvSpPr/>
            <p:nvPr/>
          </p:nvSpPr>
          <p:spPr>
            <a:xfrm>
              <a:off x="1334644" y="6636377"/>
              <a:ext cx="21354888" cy="21240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/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In this exercise, you will create a user journey map using the template (p.193). Before you start, you will need a good understanding of the current user experience of a </a:t>
              </a:r>
            </a:p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product or service, based on prior research. Follow the ‘Supermarket of the Future’ brief (p.143) for this exercise. </a:t>
              </a:r>
            </a:p>
          </p:txBody>
        </p:sp>
        <p:sp>
          <p:nvSpPr>
            <p:cNvPr id="238" name="Shape 238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239" name="Shape 239"/>
            <p:cNvSpPr/>
            <p:nvPr/>
          </p:nvSpPr>
          <p:spPr>
            <a:xfrm>
              <a:off x="20913150" y="3808458"/>
              <a:ext cx="3308732" cy="1082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A pen</a:t>
              </a:r>
            </a:p>
          </p:txBody>
        </p:sp>
        <p:sp>
          <p:nvSpPr>
            <p:cNvPr id="240" name="Shape 240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1" name="Shape 241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42" name="Shape 242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243" name="Shape 243"/>
            <p:cNvSpPr/>
            <p:nvPr/>
          </p:nvSpPr>
          <p:spPr>
            <a:xfrm>
              <a:off x="5446239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44" name="Shape 244"/>
            <p:cNvSpPr/>
            <p:nvPr/>
          </p:nvSpPr>
          <p:spPr>
            <a:xfrm>
              <a:off x="17350314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49" name="Shape 249"/>
            <p:cNvSpPr/>
            <p:nvPr/>
          </p:nvSpPr>
          <p:spPr>
            <a:xfrm>
              <a:off x="-11907" y="460111"/>
              <a:ext cx="1605586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50" name="Shape 250"/>
            <p:cNvSpPr/>
            <p:nvPr/>
          </p:nvSpPr>
          <p:spPr>
            <a:xfrm rot="5400000">
              <a:off x="15518519" y="98527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52" name="Shape 252"/>
            <p:cNvSpPr/>
            <p:nvPr/>
          </p:nvSpPr>
          <p:spPr>
            <a:xfrm>
              <a:off x="8240" y="3225128"/>
              <a:ext cx="1037242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53" name="Shape 253"/>
            <p:cNvSpPr/>
            <p:nvPr/>
          </p:nvSpPr>
          <p:spPr>
            <a:xfrm rot="5400000">
              <a:off x="9840397" y="374565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55" name="Shape 255"/>
            <p:cNvSpPr/>
            <p:nvPr/>
          </p:nvSpPr>
          <p:spPr>
            <a:xfrm>
              <a:off x="9414264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57" name="Shape 257"/>
            <p:cNvSpPr/>
            <p:nvPr/>
          </p:nvSpPr>
          <p:spPr>
            <a:xfrm>
              <a:off x="13382290" y="9195086"/>
              <a:ext cx="1038541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59" name="Shape 259"/>
            <p:cNvSpPr/>
            <p:nvPr/>
          </p:nvSpPr>
          <p:spPr>
            <a:xfrm>
              <a:off x="13001688" y="12508777"/>
              <a:ext cx="10862946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Rawpixel.com, Public</a:t>
              </a:r>
              <a:br/>
              <a:r>
                <a:t>Domain Dedication (CC0), https://www.flickr.com/photos/ byrawpixel/32881021611/</a:t>
              </a:r>
            </a:p>
          </p:txBody>
        </p:sp>
        <p:sp>
          <p:nvSpPr>
            <p:cNvPr id="32" name="Shape 140">
              <a:extLst>
                <a:ext uri="{FF2B5EF4-FFF2-40B4-BE49-F238E27FC236}">
                  <a16:creationId xmlns:a16="http://schemas.microsoft.com/office/drawing/2014/main" id="{BA1A89FD-9E01-9241-8437-C30E777AEE7B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" name="Shape 142">
              <a:extLst>
                <a:ext uri="{FF2B5EF4-FFF2-40B4-BE49-F238E27FC236}">
                  <a16:creationId xmlns:a16="http://schemas.microsoft.com/office/drawing/2014/main" id="{398E8A74-4FEB-9F47-B168-BB4E7B5AEED2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127</a:t>
              </a:r>
            </a:p>
          </p:txBody>
        </p:sp>
        <p:sp>
          <p:nvSpPr>
            <p:cNvPr id="34" name="Shape 144">
              <a:extLst>
                <a:ext uri="{FF2B5EF4-FFF2-40B4-BE49-F238E27FC236}">
                  <a16:creationId xmlns:a16="http://schemas.microsoft.com/office/drawing/2014/main" id="{32E9047E-6097-4C4D-A20D-4229B7C37588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" name="Shape 159">
              <a:extLst>
                <a:ext uri="{FF2B5EF4-FFF2-40B4-BE49-F238E27FC236}">
                  <a16:creationId xmlns:a16="http://schemas.microsoft.com/office/drawing/2014/main" id="{2BBBEA32-AF54-1649-84D9-5B090266408F}"/>
                </a:ext>
              </a:extLst>
            </p:cNvPr>
            <p:cNvSpPr/>
            <p:nvPr/>
          </p:nvSpPr>
          <p:spPr>
            <a:xfrm>
              <a:off x="504899" y="-452579"/>
              <a:ext cx="14141028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User Journey</a:t>
              </a:r>
            </a:p>
          </p:txBody>
        </p:sp>
        <p:sp>
          <p:nvSpPr>
            <p:cNvPr id="36" name="Shape 162">
              <a:extLst>
                <a:ext uri="{FF2B5EF4-FFF2-40B4-BE49-F238E27FC236}">
                  <a16:creationId xmlns:a16="http://schemas.microsoft.com/office/drawing/2014/main" id="{D401711D-F26F-C54F-A73B-A4584DE66A5C}"/>
                </a:ext>
              </a:extLst>
            </p:cNvPr>
            <p:cNvSpPr/>
            <p:nvPr/>
          </p:nvSpPr>
          <p:spPr>
            <a:xfrm>
              <a:off x="504899" y="1597053"/>
              <a:ext cx="9946201" cy="39310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6000" b="0" spc="-319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Mapping</a:t>
              </a:r>
            </a:p>
          </p:txBody>
        </p:sp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/>
          <p:nvPr/>
        </p:nvSpPr>
        <p:spPr>
          <a:xfrm>
            <a:off x="540163" y="10442288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277" name="Shape 277"/>
          <p:cNvSpPr/>
          <p:nvPr/>
        </p:nvSpPr>
        <p:spPr>
          <a:xfrm>
            <a:off x="4913184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 </a:t>
            </a:r>
          </a:p>
        </p:txBody>
      </p:sp>
      <p:sp>
        <p:nvSpPr>
          <p:cNvPr id="278" name="Shape 278"/>
          <p:cNvSpPr/>
          <p:nvPr/>
        </p:nvSpPr>
        <p:spPr>
          <a:xfrm>
            <a:off x="20560482" y="10442288"/>
            <a:ext cx="2554258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279" name="Shape 279"/>
          <p:cNvSpPr/>
          <p:nvPr/>
        </p:nvSpPr>
        <p:spPr>
          <a:xfrm>
            <a:off x="16533544" y="10442288"/>
            <a:ext cx="2672083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</a:t>
            </a:r>
          </a:p>
        </p:txBody>
      </p:sp>
      <p:sp>
        <p:nvSpPr>
          <p:cNvPr id="287" name="Shape 287"/>
          <p:cNvSpPr/>
          <p:nvPr/>
        </p:nvSpPr>
        <p:spPr>
          <a:xfrm>
            <a:off x="8881209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</a:t>
            </a:r>
          </a:p>
        </p:txBody>
      </p:sp>
      <p:sp>
        <p:nvSpPr>
          <p:cNvPr id="289" name="Shape 289"/>
          <p:cNvSpPr/>
          <p:nvPr/>
        </p:nvSpPr>
        <p:spPr>
          <a:xfrm>
            <a:off x="12849235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51D8AD1-850C-C040-95A6-50CE3885AA97}"/>
              </a:ext>
            </a:extLst>
          </p:cNvPr>
          <p:cNvGrpSpPr/>
          <p:nvPr/>
        </p:nvGrpSpPr>
        <p:grpSpPr>
          <a:xfrm>
            <a:off x="-11907" y="-452579"/>
            <a:ext cx="24474866" cy="13713832"/>
            <a:chOff x="-11907" y="-452579"/>
            <a:chExt cx="24474866" cy="13713832"/>
          </a:xfrm>
        </p:grpSpPr>
        <p:pic>
          <p:nvPicPr>
            <p:cNvPr id="262" name="Thematic analysis.jpg"/>
            <p:cNvPicPr>
              <a:picLocks noChangeAspect="1"/>
            </p:cNvPicPr>
            <p:nvPr/>
          </p:nvPicPr>
          <p:blipFill>
            <a:blip r:embed="rId2"/>
            <a:srcRect t="23489" b="23489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63" name="Shape 263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65" name="Shape 265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67" name="Shape 267"/>
            <p:cNvSpPr/>
            <p:nvPr/>
          </p:nvSpPr>
          <p:spPr>
            <a:xfrm>
              <a:off x="1334644" y="6636377"/>
              <a:ext cx="21354888" cy="21240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/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In this exercise, you will create a user journey map using the template (p.193). Before you start, you will need a good understanding of the current user experience of a </a:t>
              </a:r>
            </a:p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product or service, based on prior research. Follow the ‘Supermarket of the Future’ brief (p.143) for this exercise. </a:t>
              </a:r>
            </a:p>
          </p:txBody>
        </p:sp>
        <p:sp>
          <p:nvSpPr>
            <p:cNvPr id="269" name="Shape 269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270" name="Shape 270"/>
            <p:cNvSpPr/>
            <p:nvPr/>
          </p:nvSpPr>
          <p:spPr>
            <a:xfrm>
              <a:off x="20913150" y="3808458"/>
              <a:ext cx="3308732" cy="1082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A pen</a:t>
              </a:r>
            </a:p>
          </p:txBody>
        </p:sp>
        <p:sp>
          <p:nvSpPr>
            <p:cNvPr id="271" name="Shape 271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2" name="Shape 272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73" name="Shape 273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274" name="Shape 274"/>
            <p:cNvSpPr/>
            <p:nvPr/>
          </p:nvSpPr>
          <p:spPr>
            <a:xfrm>
              <a:off x="5446239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75" name="Shape 275"/>
            <p:cNvSpPr/>
            <p:nvPr/>
          </p:nvSpPr>
          <p:spPr>
            <a:xfrm>
              <a:off x="17350314" y="9195086"/>
              <a:ext cx="1038541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80" name="Shape 280"/>
            <p:cNvSpPr/>
            <p:nvPr/>
          </p:nvSpPr>
          <p:spPr>
            <a:xfrm>
              <a:off x="-11907" y="460111"/>
              <a:ext cx="1605586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81" name="Shape 281"/>
            <p:cNvSpPr/>
            <p:nvPr/>
          </p:nvSpPr>
          <p:spPr>
            <a:xfrm rot="5400000">
              <a:off x="15518519" y="98527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3" name="Shape 283"/>
            <p:cNvSpPr/>
            <p:nvPr/>
          </p:nvSpPr>
          <p:spPr>
            <a:xfrm>
              <a:off x="8240" y="3225128"/>
              <a:ext cx="1037242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84" name="Shape 284"/>
            <p:cNvSpPr/>
            <p:nvPr/>
          </p:nvSpPr>
          <p:spPr>
            <a:xfrm rot="5400000">
              <a:off x="9840397" y="374565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6" name="Shape 286"/>
            <p:cNvSpPr/>
            <p:nvPr/>
          </p:nvSpPr>
          <p:spPr>
            <a:xfrm>
              <a:off x="9414264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88" name="Shape 288"/>
            <p:cNvSpPr/>
            <p:nvPr/>
          </p:nvSpPr>
          <p:spPr>
            <a:xfrm>
              <a:off x="13382290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90" name="Shape 290"/>
            <p:cNvSpPr/>
            <p:nvPr/>
          </p:nvSpPr>
          <p:spPr>
            <a:xfrm>
              <a:off x="13001688" y="12508777"/>
              <a:ext cx="10862946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Rawpixel.com, Public</a:t>
              </a:r>
              <a:br/>
              <a:r>
                <a:t>Domain Dedication (CC0), https://www.flickr.com/photos/ byrawpixel/32881021611/</a:t>
              </a:r>
            </a:p>
          </p:txBody>
        </p:sp>
        <p:sp>
          <p:nvSpPr>
            <p:cNvPr id="32" name="Shape 140">
              <a:extLst>
                <a:ext uri="{FF2B5EF4-FFF2-40B4-BE49-F238E27FC236}">
                  <a16:creationId xmlns:a16="http://schemas.microsoft.com/office/drawing/2014/main" id="{C83C1077-2402-0144-A949-C91F8849EA70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" name="Shape 142">
              <a:extLst>
                <a:ext uri="{FF2B5EF4-FFF2-40B4-BE49-F238E27FC236}">
                  <a16:creationId xmlns:a16="http://schemas.microsoft.com/office/drawing/2014/main" id="{10168759-2CAC-E549-A9F5-CD175BFEE812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127</a:t>
              </a:r>
            </a:p>
          </p:txBody>
        </p:sp>
        <p:sp>
          <p:nvSpPr>
            <p:cNvPr id="34" name="Shape 144">
              <a:extLst>
                <a:ext uri="{FF2B5EF4-FFF2-40B4-BE49-F238E27FC236}">
                  <a16:creationId xmlns:a16="http://schemas.microsoft.com/office/drawing/2014/main" id="{70478EE2-F902-C64E-8B64-B91A07C41AA4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" name="Shape 159">
              <a:extLst>
                <a:ext uri="{FF2B5EF4-FFF2-40B4-BE49-F238E27FC236}">
                  <a16:creationId xmlns:a16="http://schemas.microsoft.com/office/drawing/2014/main" id="{0A45B415-802B-9E49-A033-371632C6DFE8}"/>
                </a:ext>
              </a:extLst>
            </p:cNvPr>
            <p:cNvSpPr/>
            <p:nvPr/>
          </p:nvSpPr>
          <p:spPr>
            <a:xfrm>
              <a:off x="504899" y="-452579"/>
              <a:ext cx="14141028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User Journey</a:t>
              </a:r>
            </a:p>
          </p:txBody>
        </p:sp>
        <p:sp>
          <p:nvSpPr>
            <p:cNvPr id="36" name="Shape 162">
              <a:extLst>
                <a:ext uri="{FF2B5EF4-FFF2-40B4-BE49-F238E27FC236}">
                  <a16:creationId xmlns:a16="http://schemas.microsoft.com/office/drawing/2014/main" id="{15E3B68A-E02E-2C4C-BBAD-098378721841}"/>
                </a:ext>
              </a:extLst>
            </p:cNvPr>
            <p:cNvSpPr/>
            <p:nvPr/>
          </p:nvSpPr>
          <p:spPr>
            <a:xfrm>
              <a:off x="504899" y="1597053"/>
              <a:ext cx="9946201" cy="39310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6000" b="0" spc="-319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Mapping</a:t>
              </a:r>
            </a:p>
          </p:txBody>
        </p:sp>
      </p:grpSp>
      <p:sp>
        <p:nvSpPr>
          <p:cNvPr id="291" name="Shape 291"/>
          <p:cNvSpPr/>
          <p:nvPr/>
        </p:nvSpPr>
        <p:spPr>
          <a:xfrm>
            <a:off x="16025703" y="10987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rPr dirty="0" err="1"/>
              <a:t>Lorum</a:t>
            </a:r>
            <a:r>
              <a:rPr dirty="0"/>
              <a:t> ipsum dolor sit </a:t>
            </a:r>
            <a:r>
              <a:rPr dirty="0" err="1"/>
              <a:t>amet</a:t>
            </a:r>
            <a:endParaRPr dirty="0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/>
          <p:nvPr/>
        </p:nvSpPr>
        <p:spPr>
          <a:xfrm>
            <a:off x="540163" y="10442288"/>
            <a:ext cx="291464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308" name="Shape 308"/>
          <p:cNvSpPr/>
          <p:nvPr/>
        </p:nvSpPr>
        <p:spPr>
          <a:xfrm>
            <a:off x="4913184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 </a:t>
            </a:r>
          </a:p>
        </p:txBody>
      </p:sp>
      <p:sp>
        <p:nvSpPr>
          <p:cNvPr id="309" name="Shape 309"/>
          <p:cNvSpPr/>
          <p:nvPr/>
        </p:nvSpPr>
        <p:spPr>
          <a:xfrm>
            <a:off x="20560482" y="10442288"/>
            <a:ext cx="2554258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310" name="Shape 310"/>
          <p:cNvSpPr/>
          <p:nvPr/>
        </p:nvSpPr>
        <p:spPr>
          <a:xfrm>
            <a:off x="16533544" y="10442288"/>
            <a:ext cx="2672083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</a:t>
            </a:r>
          </a:p>
        </p:txBody>
      </p:sp>
      <p:sp>
        <p:nvSpPr>
          <p:cNvPr id="318" name="Shape 318"/>
          <p:cNvSpPr/>
          <p:nvPr/>
        </p:nvSpPr>
        <p:spPr>
          <a:xfrm>
            <a:off x="8881209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[15 mins]</a:t>
            </a:r>
          </a:p>
        </p:txBody>
      </p:sp>
      <p:sp>
        <p:nvSpPr>
          <p:cNvPr id="320" name="Shape 320"/>
          <p:cNvSpPr/>
          <p:nvPr/>
        </p:nvSpPr>
        <p:spPr>
          <a:xfrm>
            <a:off x="12849235" y="1044228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6D31E16-F863-1345-BF57-5830A03CEFF0}"/>
              </a:ext>
            </a:extLst>
          </p:cNvPr>
          <p:cNvGrpSpPr/>
          <p:nvPr/>
        </p:nvGrpSpPr>
        <p:grpSpPr>
          <a:xfrm>
            <a:off x="-11907" y="-452579"/>
            <a:ext cx="24474866" cy="13713832"/>
            <a:chOff x="-11907" y="-452579"/>
            <a:chExt cx="24474866" cy="13713832"/>
          </a:xfrm>
        </p:grpSpPr>
        <p:pic>
          <p:nvPicPr>
            <p:cNvPr id="293" name="Thematic analysis.jpg"/>
            <p:cNvPicPr>
              <a:picLocks noChangeAspect="1"/>
            </p:cNvPicPr>
            <p:nvPr/>
          </p:nvPicPr>
          <p:blipFill>
            <a:blip r:embed="rId2"/>
            <a:srcRect t="23489" b="23489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94" name="Shape 294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6" name="Shape 296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8" name="Shape 298"/>
            <p:cNvSpPr/>
            <p:nvPr/>
          </p:nvSpPr>
          <p:spPr>
            <a:xfrm>
              <a:off x="1334644" y="6636377"/>
              <a:ext cx="21354888" cy="21240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/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In this exercise, you will create a user journey map using the template (p.193). Before you start, you will need a good understanding of the current user experience of a </a:t>
              </a:r>
            </a:p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product or service, based on prior research. Follow the ‘Supermarket of the Future’ brief (p.143) for this exercise. </a:t>
              </a:r>
            </a:p>
          </p:txBody>
        </p:sp>
        <p:sp>
          <p:nvSpPr>
            <p:cNvPr id="300" name="Shape 300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301" name="Shape 301"/>
            <p:cNvSpPr/>
            <p:nvPr/>
          </p:nvSpPr>
          <p:spPr>
            <a:xfrm>
              <a:off x="20913150" y="3808458"/>
              <a:ext cx="3308732" cy="1082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A pen</a:t>
              </a:r>
            </a:p>
          </p:txBody>
        </p:sp>
        <p:sp>
          <p:nvSpPr>
            <p:cNvPr id="302" name="Shape 302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3" name="Shape 303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304" name="Shape 304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305" name="Shape 305"/>
            <p:cNvSpPr/>
            <p:nvPr/>
          </p:nvSpPr>
          <p:spPr>
            <a:xfrm>
              <a:off x="5446239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306" name="Shape 306"/>
            <p:cNvSpPr/>
            <p:nvPr/>
          </p:nvSpPr>
          <p:spPr>
            <a:xfrm>
              <a:off x="17350314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311" name="Shape 311"/>
            <p:cNvSpPr/>
            <p:nvPr/>
          </p:nvSpPr>
          <p:spPr>
            <a:xfrm>
              <a:off x="-11907" y="460111"/>
              <a:ext cx="1605586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12" name="Shape 312"/>
            <p:cNvSpPr/>
            <p:nvPr/>
          </p:nvSpPr>
          <p:spPr>
            <a:xfrm rot="5400000">
              <a:off x="15518519" y="98527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4" name="Shape 314"/>
            <p:cNvSpPr/>
            <p:nvPr/>
          </p:nvSpPr>
          <p:spPr>
            <a:xfrm>
              <a:off x="8240" y="3225128"/>
              <a:ext cx="1037242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15" name="Shape 315"/>
            <p:cNvSpPr/>
            <p:nvPr/>
          </p:nvSpPr>
          <p:spPr>
            <a:xfrm rot="5400000">
              <a:off x="9840397" y="374565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7" name="Shape 317"/>
            <p:cNvSpPr/>
            <p:nvPr/>
          </p:nvSpPr>
          <p:spPr>
            <a:xfrm>
              <a:off x="9414264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319" name="Shape 319"/>
            <p:cNvSpPr/>
            <p:nvPr/>
          </p:nvSpPr>
          <p:spPr>
            <a:xfrm>
              <a:off x="13382290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321" name="Shape 321"/>
            <p:cNvSpPr/>
            <p:nvPr/>
          </p:nvSpPr>
          <p:spPr>
            <a:xfrm>
              <a:off x="13001688" y="12508777"/>
              <a:ext cx="10862946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Rawpixel.com, Public</a:t>
              </a:r>
              <a:br/>
              <a:r>
                <a:t>Domain Dedication (CC0), https://www.flickr.com/photos/ byrawpixel/32881021611/</a:t>
              </a:r>
            </a:p>
          </p:txBody>
        </p:sp>
        <p:sp>
          <p:nvSpPr>
            <p:cNvPr id="32" name="Shape 140">
              <a:extLst>
                <a:ext uri="{FF2B5EF4-FFF2-40B4-BE49-F238E27FC236}">
                  <a16:creationId xmlns:a16="http://schemas.microsoft.com/office/drawing/2014/main" id="{7D9D9FB1-CC9B-7742-B7CD-CDCC16931795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" name="Shape 142">
              <a:extLst>
                <a:ext uri="{FF2B5EF4-FFF2-40B4-BE49-F238E27FC236}">
                  <a16:creationId xmlns:a16="http://schemas.microsoft.com/office/drawing/2014/main" id="{7507ADDC-99D9-1443-974C-D41480C1E7B7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127</a:t>
              </a:r>
            </a:p>
          </p:txBody>
        </p:sp>
        <p:sp>
          <p:nvSpPr>
            <p:cNvPr id="34" name="Shape 144">
              <a:extLst>
                <a:ext uri="{FF2B5EF4-FFF2-40B4-BE49-F238E27FC236}">
                  <a16:creationId xmlns:a16="http://schemas.microsoft.com/office/drawing/2014/main" id="{DEB69FBB-5431-DA43-8966-5F5582B065E1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" name="Shape 159">
              <a:extLst>
                <a:ext uri="{FF2B5EF4-FFF2-40B4-BE49-F238E27FC236}">
                  <a16:creationId xmlns:a16="http://schemas.microsoft.com/office/drawing/2014/main" id="{1ACC420B-BFA6-7244-984C-C968E4691B08}"/>
                </a:ext>
              </a:extLst>
            </p:cNvPr>
            <p:cNvSpPr/>
            <p:nvPr/>
          </p:nvSpPr>
          <p:spPr>
            <a:xfrm>
              <a:off x="504899" y="-452579"/>
              <a:ext cx="14141028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User Journey</a:t>
              </a:r>
            </a:p>
          </p:txBody>
        </p:sp>
        <p:sp>
          <p:nvSpPr>
            <p:cNvPr id="36" name="Shape 162">
              <a:extLst>
                <a:ext uri="{FF2B5EF4-FFF2-40B4-BE49-F238E27FC236}">
                  <a16:creationId xmlns:a16="http://schemas.microsoft.com/office/drawing/2014/main" id="{F4956C57-FA41-0240-B2F5-294D6F13C2E1}"/>
                </a:ext>
              </a:extLst>
            </p:cNvPr>
            <p:cNvSpPr/>
            <p:nvPr/>
          </p:nvSpPr>
          <p:spPr>
            <a:xfrm>
              <a:off x="504899" y="1597053"/>
              <a:ext cx="9946201" cy="39310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6000" b="0" spc="-319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Mapping</a:t>
              </a:r>
            </a:p>
          </p:txBody>
        </p:sp>
      </p:grpSp>
      <p:sp>
        <p:nvSpPr>
          <p:cNvPr id="322" name="Shape 322"/>
          <p:cNvSpPr/>
          <p:nvPr/>
        </p:nvSpPr>
        <p:spPr>
          <a:xfrm>
            <a:off x="19993729" y="10987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rPr dirty="0" err="1"/>
              <a:t>Lorum</a:t>
            </a:r>
            <a:r>
              <a:rPr dirty="0"/>
              <a:t> ipsum dolor sit </a:t>
            </a:r>
            <a:r>
              <a:rPr dirty="0" err="1"/>
              <a:t>amet</a:t>
            </a:r>
            <a:endParaRPr dirty="0"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EC83AE-9EE3-D545-8B5C-13F76D5B5D23}"/>
              </a:ext>
            </a:extLst>
          </p:cNvPr>
          <p:cNvGrpSpPr/>
          <p:nvPr/>
        </p:nvGrpSpPr>
        <p:grpSpPr>
          <a:xfrm>
            <a:off x="-36937" y="-2011"/>
            <a:ext cx="24496471" cy="12569404"/>
            <a:chOff x="-36937" y="-2011"/>
            <a:chExt cx="24496471" cy="12569404"/>
          </a:xfrm>
        </p:grpSpPr>
        <p:pic>
          <p:nvPicPr>
            <p:cNvPr id="324" name="pasted-image.pdf"/>
            <p:cNvPicPr>
              <a:picLocks noChangeAspect="1"/>
            </p:cNvPicPr>
            <p:nvPr/>
          </p:nvPicPr>
          <p:blipFill>
            <a:blip r:embed="rId2"/>
            <a:srcRect l="57245" t="62662" r="8715"/>
            <a:stretch>
              <a:fillRect/>
            </a:stretch>
          </p:blipFill>
          <p:spPr>
            <a:xfrm>
              <a:off x="1587" y="-2011"/>
              <a:ext cx="24457947" cy="1256940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25" name="Shape 325"/>
            <p:cNvSpPr/>
            <p:nvPr/>
          </p:nvSpPr>
          <p:spPr>
            <a:xfrm>
              <a:off x="765506" y="1801174"/>
              <a:ext cx="11256646" cy="16922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>
              <a:spAutoFit/>
            </a:bodyPr>
            <a:lstStyle>
              <a:lvl1pPr algn="l">
                <a:defRPr sz="10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Share your work!</a:t>
              </a:r>
            </a:p>
          </p:txBody>
        </p:sp>
        <p:sp>
          <p:nvSpPr>
            <p:cNvPr id="326" name="Shape 326"/>
            <p:cNvSpPr/>
            <p:nvPr/>
          </p:nvSpPr>
          <p:spPr>
            <a:xfrm>
              <a:off x="-36937" y="3546077"/>
              <a:ext cx="24457874" cy="1"/>
            </a:xfrm>
            <a:prstGeom prst="line">
              <a:avLst/>
            </a:prstGeom>
            <a:ln w="215900">
              <a:solidFill>
                <a:srgbClr val="FFFFFF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27" name="Shape 327"/>
            <p:cNvSpPr/>
            <p:nvPr/>
          </p:nvSpPr>
          <p:spPr>
            <a:xfrm>
              <a:off x="855906" y="4285057"/>
              <a:ext cx="18232196" cy="7651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>
              <a:lvl1pPr algn="l" defTabSz="457200"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Upload photos of your work:</a:t>
              </a:r>
            </a:p>
          </p:txBody>
        </p:sp>
        <p:sp>
          <p:nvSpPr>
            <p:cNvPr id="328" name="Shape 328"/>
            <p:cNvSpPr/>
            <p:nvPr/>
          </p:nvSpPr>
          <p:spPr>
            <a:xfrm>
              <a:off x="855906" y="5114881"/>
              <a:ext cx="18232196" cy="44989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Go to: </a:t>
              </a:r>
              <a:r>
                <a:rPr i="1">
                  <a:latin typeface="Montserrat-Italic"/>
                  <a:ea typeface="Montserrat-Italic"/>
                  <a:cs typeface="Montserrat-Italic"/>
                  <a:sym typeface="Montserrat-Italic"/>
                </a:rPr>
                <a:t>add URL here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Enter the password: </a:t>
              </a:r>
              <a:r>
                <a:rPr i="1">
                  <a:latin typeface="Montserrat-Italic"/>
                  <a:ea typeface="Montserrat-Italic"/>
                  <a:cs typeface="Montserrat-Italic"/>
                  <a:sym typeface="Montserrat-Italic"/>
                </a:rPr>
                <a:t>password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Upload a photo and caption of your work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Wait for moderation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View others’ ideas  </a:t>
              </a:r>
            </a:p>
          </p:txBody>
        </p:sp>
        <p:sp>
          <p:nvSpPr>
            <p:cNvPr id="329" name="Shape 329"/>
            <p:cNvSpPr/>
            <p:nvPr/>
          </p:nvSpPr>
          <p:spPr>
            <a:xfrm>
              <a:off x="765719" y="9722610"/>
              <a:ext cx="18232198" cy="21240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A note to facilitators: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Use this slide to give instructions for post-exercise sharing activities. These could take the form of facilitator-guided discussions, mini-presentations, or digital sharing via existing platforms (e.g. padlet) - as described here. Delete this paragraph when ready.</a:t>
              </a:r>
            </a:p>
          </p:txBody>
        </p:sp>
      </p:grp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1160</Words>
  <Application>Microsoft Macintosh PowerPoint</Application>
  <PresentationFormat>Custom</PresentationFormat>
  <Paragraphs>154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Helvetica Neue Medium</vt:lpstr>
      <vt:lpstr>Montserrat-Italic</vt:lpstr>
      <vt:lpstr>Tw Cen MT</vt:lpstr>
      <vt:lpstr>Helvetica Neue</vt:lpstr>
      <vt:lpstr>Palatino</vt:lpstr>
      <vt:lpstr>Montserrat Medium</vt:lpstr>
      <vt:lpstr>Helvetica Light</vt:lpstr>
      <vt:lpstr>Helvetica Neue Light</vt:lpstr>
      <vt:lpstr>Helvetica Neue Thin</vt:lpstr>
      <vt:lpstr>Montserrat Bold</vt:lpstr>
      <vt:lpstr>Montserrat-BoldItalic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Robert Dongas</cp:lastModifiedBy>
  <cp:revision>5</cp:revision>
  <dcterms:modified xsi:type="dcterms:W3CDTF">2020-01-09T04:12:53Z</dcterms:modified>
</cp:coreProperties>
</file>