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4384000" cy="13716000"/>
  <p:notesSz cx="6858000" cy="9144000"/>
  <p:embeddedFontLst>
    <p:embeddedFont>
      <p:font typeface="Montserrat Bold" pitchFamily="2" charset="77"/>
      <p:bold r:id="rId12"/>
      <p:italic r:id="rId13"/>
      <p:boldItalic r:id="rId14"/>
    </p:embeddedFont>
    <p:embeddedFont>
      <p:font typeface="Montserrat Medium" pitchFamily="2" charset="77"/>
      <p:regular r:id="rId15"/>
      <p:italic r:id="rId16"/>
    </p:embeddedFont>
    <p:embeddedFont>
      <p:font typeface="Montserrat-BoldItalic" pitchFamily="2" charset="77"/>
      <p:bold r:id="rId17"/>
      <p:italic r:id="rId18"/>
      <p:boldItalic r:id="rId19"/>
    </p:embeddedFont>
    <p:embeddedFont>
      <p:font typeface="Montserrat-Italic" pitchFamily="2" charset="77"/>
      <p:italic r:id="rId20"/>
    </p:embeddedFont>
    <p:embeddedFont>
      <p:font typeface="Tw Cen MT" panose="020B0602020104020603" pitchFamily="34" charset="77"/>
      <p:regular r:id="rId21"/>
      <p:bold r:id="rId22"/>
      <p:italic r:id="rId23"/>
      <p:boldItalic r:id="rId24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14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thinkmakebreakrepeat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33FCFB6-FDA7-B242-9167-451FD23D8BA3}"/>
              </a:ext>
            </a:extLst>
          </p:cNvPr>
          <p:cNvGrpSpPr/>
          <p:nvPr/>
        </p:nvGrpSpPr>
        <p:grpSpPr>
          <a:xfrm>
            <a:off x="-63142" y="-39995"/>
            <a:ext cx="24510284" cy="13148848"/>
            <a:chOff x="-63142" y="-39995"/>
            <a:chExt cx="24510284" cy="13148848"/>
          </a:xfrm>
        </p:grpSpPr>
        <p:pic>
          <p:nvPicPr>
            <p:cNvPr id="119" name="pasted-image.tiff"/>
            <p:cNvPicPr>
              <a:picLocks noChangeAspect="1"/>
            </p:cNvPicPr>
            <p:nvPr/>
          </p:nvPicPr>
          <p:blipFill>
            <a:blip r:embed="rId2"/>
            <a:srcRect l="2461" r="2461"/>
            <a:stretch>
              <a:fillRect/>
            </a:stretch>
          </p:blipFill>
          <p:spPr>
            <a:xfrm>
              <a:off x="-24343" y="-39995"/>
              <a:ext cx="24432686" cy="1128139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0" name="Shape 120"/>
            <p:cNvSpPr/>
            <p:nvPr/>
          </p:nvSpPr>
          <p:spPr>
            <a:xfrm>
              <a:off x="1504" y="-21137"/>
              <a:ext cx="24406392" cy="11221231"/>
            </a:xfrm>
            <a:prstGeom prst="rect">
              <a:avLst/>
            </a:prstGeom>
            <a:solidFill>
              <a:srgbClr val="000000">
                <a:alpha val="39844"/>
              </a:srgbClr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1176739" y="5533373"/>
              <a:ext cx="15015674" cy="1108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r>
                <a:t>Using the power of comics to explain concepts</a:t>
              </a:r>
            </a:p>
          </p:txBody>
        </p:sp>
        <p:sp>
          <p:nvSpPr>
            <p:cNvPr id="122" name="Shape 122"/>
            <p:cNvSpPr/>
            <p:nvPr/>
          </p:nvSpPr>
          <p:spPr>
            <a:xfrm>
              <a:off x="-63142" y="11257466"/>
              <a:ext cx="24510284" cy="1"/>
            </a:xfrm>
            <a:prstGeom prst="line">
              <a:avLst/>
            </a:prstGeom>
            <a:ln w="203200">
              <a:solidFill>
                <a:srgbClr val="FF283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585599" y="11969021"/>
              <a:ext cx="6941078" cy="1006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l">
                <a:defRPr sz="57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solidFill>
                    <a:srgbClr val="EE5150"/>
                  </a:solidFill>
                </a:rPr>
                <a:t>TURN TO: </a:t>
              </a:r>
              <a:r>
                <a:t>Page 120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-19199" y="2753564"/>
              <a:ext cx="1711586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5400000">
              <a:off x="16545569" y="3278725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476347" y="1852607"/>
              <a:ext cx="15822045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Storyboarding</a:t>
              </a:r>
            </a:p>
          </p:txBody>
        </p:sp>
        <p:sp>
          <p:nvSpPr>
            <p:cNvPr id="127" name="Shape 127"/>
            <p:cNvSpPr/>
            <p:nvPr/>
          </p:nvSpPr>
          <p:spPr>
            <a:xfrm>
              <a:off x="18989992" y="12661177"/>
              <a:ext cx="4874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Image Attribution: Chinmay Kulkarni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D0361ED-57C1-7649-B2AB-A46B0618725E}"/>
              </a:ext>
            </a:extLst>
          </p:cNvPr>
          <p:cNvGrpSpPr/>
          <p:nvPr/>
        </p:nvGrpSpPr>
        <p:grpSpPr>
          <a:xfrm>
            <a:off x="-254236" y="-375470"/>
            <a:ext cx="24118870" cy="13484323"/>
            <a:chOff x="-254236" y="-375470"/>
            <a:chExt cx="24118870" cy="13484323"/>
          </a:xfrm>
        </p:grpSpPr>
        <p:sp>
          <p:nvSpPr>
            <p:cNvPr id="129" name="Shape 129"/>
            <p:cNvSpPr/>
            <p:nvPr/>
          </p:nvSpPr>
          <p:spPr>
            <a:xfrm>
              <a:off x="5037" y="-375470"/>
              <a:ext cx="17058978" cy="5562601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5400000">
              <a:off x="15602957" y="1429342"/>
              <a:ext cx="5169185" cy="228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-254236" y="417901"/>
              <a:ext cx="18411876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EE515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Storyboarding</a:t>
              </a:r>
            </a:p>
          </p:txBody>
        </p:sp>
        <p:sp>
          <p:nvSpPr>
            <p:cNvPr id="132" name="Shape 132"/>
            <p:cNvSpPr/>
            <p:nvPr/>
          </p:nvSpPr>
          <p:spPr>
            <a:xfrm>
              <a:off x="18745136" y="12661177"/>
              <a:ext cx="5119498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>
                  <a:solidFill>
                    <a:srgbClr val="FFFFFF"/>
                  </a:solidFill>
                </a:rPr>
                <a:t>Image Attribution: Lorum ipsum dolor</a:t>
              </a:r>
              <a:r>
                <a:t> </a:t>
              </a:r>
            </a:p>
          </p:txBody>
        </p:sp>
      </p:grpSp>
      <p:sp>
        <p:nvSpPr>
          <p:cNvPr id="133" name="Shape 133"/>
          <p:cNvSpPr/>
          <p:nvPr/>
        </p:nvSpPr>
        <p:spPr>
          <a:xfrm>
            <a:off x="688027" y="5976336"/>
            <a:ext cx="34192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Example: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 </a:t>
            </a:r>
          </a:p>
        </p:txBody>
      </p:sp>
      <p:sp>
        <p:nvSpPr>
          <p:cNvPr id="149" name="Shape 149"/>
          <p:cNvSpPr/>
          <p:nvPr/>
        </p:nvSpPr>
        <p:spPr>
          <a:xfrm>
            <a:off x="5774239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50" name="Shape 150"/>
          <p:cNvSpPr/>
          <p:nvPr/>
        </p:nvSpPr>
        <p:spPr>
          <a:xfrm>
            <a:off x="1060332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55" name="Shape 155"/>
          <p:cNvSpPr/>
          <p:nvPr/>
        </p:nvSpPr>
        <p:spPr>
          <a:xfrm>
            <a:off x="1543240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mins] </a:t>
            </a:r>
          </a:p>
        </p:txBody>
      </p:sp>
      <p:sp>
        <p:nvSpPr>
          <p:cNvPr id="156" name="Shape 156"/>
          <p:cNvSpPr/>
          <p:nvPr/>
        </p:nvSpPr>
        <p:spPr>
          <a:xfrm>
            <a:off x="20261481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58" name="Shape 158"/>
          <p:cNvSpPr/>
          <p:nvPr/>
        </p:nvSpPr>
        <p:spPr>
          <a:xfrm>
            <a:off x="153602" y="11112608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838F7E-C96B-4847-804D-D88DE42D9E43}"/>
              </a:ext>
            </a:extLst>
          </p:cNvPr>
          <p:cNvGrpSpPr/>
          <p:nvPr/>
        </p:nvGrpSpPr>
        <p:grpSpPr>
          <a:xfrm>
            <a:off x="-110395" y="-75167"/>
            <a:ext cx="24574292" cy="13184020"/>
            <a:chOff x="-110395" y="-75167"/>
            <a:chExt cx="24574292" cy="13184020"/>
          </a:xfrm>
        </p:grpSpPr>
        <p:pic>
          <p:nvPicPr>
            <p:cNvPr id="135" name="pasted-image.tiff"/>
            <p:cNvPicPr>
              <a:picLocks noChangeAspect="1"/>
            </p:cNvPicPr>
            <p:nvPr/>
          </p:nvPicPr>
          <p:blipFill>
            <a:blip r:embed="rId2"/>
            <a:srcRect l="2461" r="2461" b="32959"/>
            <a:stretch>
              <a:fillRect/>
            </a:stretch>
          </p:blipFill>
          <p:spPr>
            <a:xfrm>
              <a:off x="-24343" y="-39995"/>
              <a:ext cx="19455550" cy="602242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36" name="Shape 136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19213200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120</a:t>
              </a:r>
            </a:p>
          </p:txBody>
        </p:sp>
        <p:sp>
          <p:nvSpPr>
            <p:cNvPr id="141" name="Shape 141"/>
            <p:cNvSpPr/>
            <p:nvPr/>
          </p:nvSpPr>
          <p:spPr>
            <a:xfrm>
              <a:off x="-110395" y="1676596"/>
              <a:ext cx="16376648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 rot="5400000">
              <a:off x="15723914" y="2201757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17491392" y="12661177"/>
              <a:ext cx="4874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Image Attribution: Chinmay Kulkarni</a:t>
              </a:r>
            </a:p>
          </p:txBody>
        </p:sp>
        <p:sp>
          <p:nvSpPr>
            <p:cNvPr id="144" name="Shape 144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6" name="Shape 146"/>
            <p:cNvSpPr/>
            <p:nvPr/>
          </p:nvSpPr>
          <p:spPr>
            <a:xfrm>
              <a:off x="1334644" y="6636377"/>
              <a:ext cx="21354888" cy="1133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create a storyboard documenting an existing situation or demonstrating a new design idea. Use the provided template (p.187) to get you started. </a:t>
              </a:r>
            </a:p>
          </p:txBody>
        </p:sp>
        <p:sp>
          <p:nvSpPr>
            <p:cNvPr id="147" name="Shape 147"/>
            <p:cNvSpPr/>
            <p:nvPr/>
          </p:nvSpPr>
          <p:spPr>
            <a:xfrm>
              <a:off x="6307294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48" name="Shape 148"/>
            <p:cNvSpPr/>
            <p:nvPr/>
          </p:nvSpPr>
          <p:spPr>
            <a:xfrm>
              <a:off x="11136376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51" name="Shape 151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18456462" y="3774456"/>
              <a:ext cx="5765420" cy="1082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P</a:t>
              </a:r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aper, pens, coloured pencils</a:t>
              </a:r>
            </a:p>
          </p:txBody>
        </p:sp>
        <p:sp>
          <p:nvSpPr>
            <p:cNvPr id="154" name="Shape 154"/>
            <p:cNvSpPr/>
            <p:nvPr/>
          </p:nvSpPr>
          <p:spPr>
            <a:xfrm>
              <a:off x="15965456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385152" y="775634"/>
              <a:ext cx="15755149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Storyboarding</a:t>
              </a:r>
            </a:p>
          </p:txBody>
        </p:sp>
        <p:sp>
          <p:nvSpPr>
            <p:cNvPr id="159" name="Shape 159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 </a:t>
            </a:r>
          </a:p>
        </p:txBody>
      </p:sp>
      <p:sp>
        <p:nvSpPr>
          <p:cNvPr id="175" name="Shape 175"/>
          <p:cNvSpPr/>
          <p:nvPr/>
        </p:nvSpPr>
        <p:spPr>
          <a:xfrm>
            <a:off x="5774239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76" name="Shape 176"/>
          <p:cNvSpPr/>
          <p:nvPr/>
        </p:nvSpPr>
        <p:spPr>
          <a:xfrm>
            <a:off x="1060332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81" name="Shape 181"/>
          <p:cNvSpPr/>
          <p:nvPr/>
        </p:nvSpPr>
        <p:spPr>
          <a:xfrm>
            <a:off x="1543240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mins] </a:t>
            </a:r>
          </a:p>
        </p:txBody>
      </p:sp>
      <p:sp>
        <p:nvSpPr>
          <p:cNvPr id="182" name="Shape 182"/>
          <p:cNvSpPr/>
          <p:nvPr/>
        </p:nvSpPr>
        <p:spPr>
          <a:xfrm>
            <a:off x="20261481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84" name="Shape 184"/>
          <p:cNvSpPr/>
          <p:nvPr/>
        </p:nvSpPr>
        <p:spPr>
          <a:xfrm>
            <a:off x="4982683" y="11049978"/>
            <a:ext cx="3687763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14A08ED-1642-2641-9634-2E23D9C823A5}"/>
              </a:ext>
            </a:extLst>
          </p:cNvPr>
          <p:cNvGrpSpPr/>
          <p:nvPr/>
        </p:nvGrpSpPr>
        <p:grpSpPr>
          <a:xfrm>
            <a:off x="-110395" y="-75167"/>
            <a:ext cx="24574292" cy="13184020"/>
            <a:chOff x="-110395" y="-75167"/>
            <a:chExt cx="24574292" cy="13184020"/>
          </a:xfrm>
        </p:grpSpPr>
        <p:pic>
          <p:nvPicPr>
            <p:cNvPr id="161" name="pasted-image.tiff"/>
            <p:cNvPicPr>
              <a:picLocks noChangeAspect="1"/>
            </p:cNvPicPr>
            <p:nvPr/>
          </p:nvPicPr>
          <p:blipFill>
            <a:blip r:embed="rId2"/>
            <a:srcRect l="2461" r="2461" b="32959"/>
            <a:stretch>
              <a:fillRect/>
            </a:stretch>
          </p:blipFill>
          <p:spPr>
            <a:xfrm>
              <a:off x="-24343" y="-39995"/>
              <a:ext cx="19455550" cy="602242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62" name="Shape 162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-110395" y="1676596"/>
              <a:ext cx="16376648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 rot="5400000">
              <a:off x="15723914" y="2201757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17491392" y="12661177"/>
              <a:ext cx="4874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Image Attribution: Chinmay Kulkarni</a:t>
              </a:r>
            </a:p>
          </p:txBody>
        </p:sp>
        <p:sp>
          <p:nvSpPr>
            <p:cNvPr id="170" name="Shape 170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72" name="Shape 172"/>
            <p:cNvSpPr/>
            <p:nvPr/>
          </p:nvSpPr>
          <p:spPr>
            <a:xfrm>
              <a:off x="1334644" y="6636377"/>
              <a:ext cx="21354888" cy="1133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create a storyboard documenting an existing situation or demonstrating a new design idea. Use the provided template (p.187) to get you started. </a:t>
              </a:r>
            </a:p>
          </p:txBody>
        </p:sp>
        <p:sp>
          <p:nvSpPr>
            <p:cNvPr id="173" name="Shape 173"/>
            <p:cNvSpPr/>
            <p:nvPr/>
          </p:nvSpPr>
          <p:spPr>
            <a:xfrm>
              <a:off x="6307294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74" name="Shape 174"/>
            <p:cNvSpPr/>
            <p:nvPr/>
          </p:nvSpPr>
          <p:spPr>
            <a:xfrm>
              <a:off x="11136376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18456462" y="3774456"/>
              <a:ext cx="5765420" cy="1082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P</a:t>
              </a:r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aper, pens, coloured pencils</a:t>
              </a:r>
            </a:p>
          </p:txBody>
        </p:sp>
        <p:sp>
          <p:nvSpPr>
            <p:cNvPr id="180" name="Shape 180"/>
            <p:cNvSpPr/>
            <p:nvPr/>
          </p:nvSpPr>
          <p:spPr>
            <a:xfrm>
              <a:off x="15965456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85" name="Shape 185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7" name="Shape 137">
              <a:extLst>
                <a:ext uri="{FF2B5EF4-FFF2-40B4-BE49-F238E27FC236}">
                  <a16:creationId xmlns:a16="http://schemas.microsoft.com/office/drawing/2014/main" id="{3A5B6E0D-94BF-CC4D-825F-566BC1729C17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" name="Shape 139">
              <a:extLst>
                <a:ext uri="{FF2B5EF4-FFF2-40B4-BE49-F238E27FC236}">
                  <a16:creationId xmlns:a16="http://schemas.microsoft.com/office/drawing/2014/main" id="{770F0814-773A-EA4B-BD93-0D4427246951}"/>
                </a:ext>
              </a:extLst>
            </p:cNvPr>
            <p:cNvSpPr/>
            <p:nvPr/>
          </p:nvSpPr>
          <p:spPr>
            <a:xfrm>
              <a:off x="19213200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120</a:t>
              </a:r>
            </a:p>
          </p:txBody>
        </p:sp>
        <p:sp>
          <p:nvSpPr>
            <p:cNvPr id="29" name="Shape 151">
              <a:extLst>
                <a:ext uri="{FF2B5EF4-FFF2-40B4-BE49-F238E27FC236}">
                  <a16:creationId xmlns:a16="http://schemas.microsoft.com/office/drawing/2014/main" id="{B91AD018-EF9A-5A45-806E-1BCBFA99A629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" name="Shape 157">
              <a:extLst>
                <a:ext uri="{FF2B5EF4-FFF2-40B4-BE49-F238E27FC236}">
                  <a16:creationId xmlns:a16="http://schemas.microsoft.com/office/drawing/2014/main" id="{E4B711B7-07F6-7140-9EC4-84472654F55C}"/>
                </a:ext>
              </a:extLst>
            </p:cNvPr>
            <p:cNvSpPr/>
            <p:nvPr/>
          </p:nvSpPr>
          <p:spPr>
            <a:xfrm>
              <a:off x="385152" y="775634"/>
              <a:ext cx="15755149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Storyboarding</a:t>
              </a:r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 </a:t>
            </a:r>
          </a:p>
        </p:txBody>
      </p:sp>
      <p:sp>
        <p:nvSpPr>
          <p:cNvPr id="201" name="Shape 201"/>
          <p:cNvSpPr/>
          <p:nvPr/>
        </p:nvSpPr>
        <p:spPr>
          <a:xfrm>
            <a:off x="5774239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02" name="Shape 202"/>
          <p:cNvSpPr/>
          <p:nvPr/>
        </p:nvSpPr>
        <p:spPr>
          <a:xfrm>
            <a:off x="1060332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07" name="Shape 207"/>
          <p:cNvSpPr/>
          <p:nvPr/>
        </p:nvSpPr>
        <p:spPr>
          <a:xfrm>
            <a:off x="1543240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mins] </a:t>
            </a:r>
          </a:p>
        </p:txBody>
      </p:sp>
      <p:sp>
        <p:nvSpPr>
          <p:cNvPr id="208" name="Shape 208"/>
          <p:cNvSpPr/>
          <p:nvPr/>
        </p:nvSpPr>
        <p:spPr>
          <a:xfrm>
            <a:off x="20261481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10" name="Shape 210"/>
          <p:cNvSpPr/>
          <p:nvPr/>
        </p:nvSpPr>
        <p:spPr>
          <a:xfrm>
            <a:off x="9811764" y="11112608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F13C9A-0B3D-D546-B01A-128007F06104}"/>
              </a:ext>
            </a:extLst>
          </p:cNvPr>
          <p:cNvGrpSpPr/>
          <p:nvPr/>
        </p:nvGrpSpPr>
        <p:grpSpPr>
          <a:xfrm>
            <a:off x="-110395" y="-75167"/>
            <a:ext cx="24574292" cy="13184020"/>
            <a:chOff x="-110395" y="-75167"/>
            <a:chExt cx="24574292" cy="13184020"/>
          </a:xfrm>
        </p:grpSpPr>
        <p:pic>
          <p:nvPicPr>
            <p:cNvPr id="187" name="pasted-image.tiff"/>
            <p:cNvPicPr>
              <a:picLocks noChangeAspect="1"/>
            </p:cNvPicPr>
            <p:nvPr/>
          </p:nvPicPr>
          <p:blipFill>
            <a:blip r:embed="rId2"/>
            <a:srcRect l="2461" r="2461" b="32959"/>
            <a:stretch>
              <a:fillRect/>
            </a:stretch>
          </p:blipFill>
          <p:spPr>
            <a:xfrm>
              <a:off x="-24343" y="-39995"/>
              <a:ext cx="19455550" cy="602242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88" name="Shape 188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-110395" y="1676596"/>
              <a:ext cx="16376648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 rot="5400000">
              <a:off x="15723914" y="2201757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17491392" y="12661177"/>
              <a:ext cx="4874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Image Attribution: Chinmay Kulkarni</a:t>
              </a:r>
            </a:p>
          </p:txBody>
        </p:sp>
        <p:sp>
          <p:nvSpPr>
            <p:cNvPr id="196" name="Shape 196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98" name="Shape 198"/>
            <p:cNvSpPr/>
            <p:nvPr/>
          </p:nvSpPr>
          <p:spPr>
            <a:xfrm>
              <a:off x="1334644" y="6636377"/>
              <a:ext cx="21354888" cy="1133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create a storyboard documenting an existing situation or demonstrating a new design idea. Use the provided template (p.187) to get you started. </a:t>
              </a: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07294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00" name="Shape 200"/>
            <p:cNvSpPr/>
            <p:nvPr/>
          </p:nvSpPr>
          <p:spPr>
            <a:xfrm>
              <a:off x="11136376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04" name="Shape 204"/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18456462" y="3774456"/>
              <a:ext cx="5765420" cy="1082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P</a:t>
              </a:r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aper, pens, coloured pencils</a:t>
              </a:r>
            </a:p>
          </p:txBody>
        </p:sp>
        <p:sp>
          <p:nvSpPr>
            <p:cNvPr id="206" name="Shape 206"/>
            <p:cNvSpPr/>
            <p:nvPr/>
          </p:nvSpPr>
          <p:spPr>
            <a:xfrm>
              <a:off x="15965456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11" name="Shape 211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7" name="Shape 137">
              <a:extLst>
                <a:ext uri="{FF2B5EF4-FFF2-40B4-BE49-F238E27FC236}">
                  <a16:creationId xmlns:a16="http://schemas.microsoft.com/office/drawing/2014/main" id="{067BB677-459B-6F4B-8469-1990D1D2F556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" name="Shape 139">
              <a:extLst>
                <a:ext uri="{FF2B5EF4-FFF2-40B4-BE49-F238E27FC236}">
                  <a16:creationId xmlns:a16="http://schemas.microsoft.com/office/drawing/2014/main" id="{27B18510-FC29-6E41-9D6C-4147FDAADD7C}"/>
                </a:ext>
              </a:extLst>
            </p:cNvPr>
            <p:cNvSpPr/>
            <p:nvPr/>
          </p:nvSpPr>
          <p:spPr>
            <a:xfrm>
              <a:off x="19213200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120</a:t>
              </a:r>
            </a:p>
          </p:txBody>
        </p:sp>
        <p:sp>
          <p:nvSpPr>
            <p:cNvPr id="29" name="Shape 151">
              <a:extLst>
                <a:ext uri="{FF2B5EF4-FFF2-40B4-BE49-F238E27FC236}">
                  <a16:creationId xmlns:a16="http://schemas.microsoft.com/office/drawing/2014/main" id="{BB1ADFEC-5EFA-824C-BCE4-3E0748D9DE4A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" name="Shape 157">
              <a:extLst>
                <a:ext uri="{FF2B5EF4-FFF2-40B4-BE49-F238E27FC236}">
                  <a16:creationId xmlns:a16="http://schemas.microsoft.com/office/drawing/2014/main" id="{2757A57D-EE6D-FA4D-A7BA-91C1556A294F}"/>
                </a:ext>
              </a:extLst>
            </p:cNvPr>
            <p:cNvSpPr/>
            <p:nvPr/>
          </p:nvSpPr>
          <p:spPr>
            <a:xfrm>
              <a:off x="385152" y="775634"/>
              <a:ext cx="15755149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Storyboarding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 </a:t>
            </a:r>
          </a:p>
        </p:txBody>
      </p:sp>
      <p:sp>
        <p:nvSpPr>
          <p:cNvPr id="228" name="Shape 228"/>
          <p:cNvSpPr/>
          <p:nvPr/>
        </p:nvSpPr>
        <p:spPr>
          <a:xfrm>
            <a:off x="5774239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29" name="Shape 229"/>
          <p:cNvSpPr/>
          <p:nvPr/>
        </p:nvSpPr>
        <p:spPr>
          <a:xfrm>
            <a:off x="1060332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34" name="Shape 234"/>
          <p:cNvSpPr/>
          <p:nvPr/>
        </p:nvSpPr>
        <p:spPr>
          <a:xfrm>
            <a:off x="1543240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mins] </a:t>
            </a:r>
          </a:p>
        </p:txBody>
      </p:sp>
      <p:sp>
        <p:nvSpPr>
          <p:cNvPr id="235" name="Shape 235"/>
          <p:cNvSpPr/>
          <p:nvPr/>
        </p:nvSpPr>
        <p:spPr>
          <a:xfrm>
            <a:off x="20261481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DC87C74-C9AE-7D4E-918B-0269509669D6}"/>
              </a:ext>
            </a:extLst>
          </p:cNvPr>
          <p:cNvGrpSpPr/>
          <p:nvPr/>
        </p:nvGrpSpPr>
        <p:grpSpPr>
          <a:xfrm>
            <a:off x="-110395" y="-75167"/>
            <a:ext cx="24574292" cy="13184020"/>
            <a:chOff x="-110395" y="-75167"/>
            <a:chExt cx="24574292" cy="13184020"/>
          </a:xfrm>
        </p:grpSpPr>
        <p:pic>
          <p:nvPicPr>
            <p:cNvPr id="213" name="pasted-image.tiff"/>
            <p:cNvPicPr>
              <a:picLocks noChangeAspect="1"/>
            </p:cNvPicPr>
            <p:nvPr/>
          </p:nvPicPr>
          <p:blipFill>
            <a:blip r:embed="rId2"/>
            <a:srcRect l="2461" r="2461" b="32959"/>
            <a:stretch>
              <a:fillRect/>
            </a:stretch>
          </p:blipFill>
          <p:spPr>
            <a:xfrm>
              <a:off x="-24343" y="-39995"/>
              <a:ext cx="19455550" cy="602242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14" name="Shape 214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-110395" y="1676596"/>
              <a:ext cx="16376648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 rot="5400000">
              <a:off x="15723914" y="2201757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17491392" y="12661177"/>
              <a:ext cx="4874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Image Attribution: Chinmay Kulkarni</a:t>
              </a:r>
            </a:p>
          </p:txBody>
        </p:sp>
        <p:sp>
          <p:nvSpPr>
            <p:cNvPr id="222" name="Shape 222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24" name="Shape 224"/>
            <p:cNvSpPr/>
            <p:nvPr/>
          </p:nvSpPr>
          <p:spPr>
            <a:xfrm>
              <a:off x="1334644" y="6636377"/>
              <a:ext cx="21354888" cy="1133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create a storyboard documenting an existing situation or demonstrating a new design idea. Use the provided template (p.187) to get you started. </a:t>
              </a:r>
            </a:p>
          </p:txBody>
        </p:sp>
        <p:sp>
          <p:nvSpPr>
            <p:cNvPr id="225" name="Shape 225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26" name="Shape 226"/>
            <p:cNvSpPr/>
            <p:nvPr/>
          </p:nvSpPr>
          <p:spPr>
            <a:xfrm>
              <a:off x="6307294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27" name="Shape 227"/>
            <p:cNvSpPr/>
            <p:nvPr/>
          </p:nvSpPr>
          <p:spPr>
            <a:xfrm>
              <a:off x="11136376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31" name="Shape 231"/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18456462" y="3774456"/>
              <a:ext cx="5765420" cy="1082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P</a:t>
              </a:r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aper, pens, coloured pencils</a:t>
              </a:r>
            </a:p>
          </p:txBody>
        </p:sp>
        <p:sp>
          <p:nvSpPr>
            <p:cNvPr id="233" name="Shape 233"/>
            <p:cNvSpPr/>
            <p:nvPr/>
          </p:nvSpPr>
          <p:spPr>
            <a:xfrm>
              <a:off x="15965456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7" name="Shape 137">
              <a:extLst>
                <a:ext uri="{FF2B5EF4-FFF2-40B4-BE49-F238E27FC236}">
                  <a16:creationId xmlns:a16="http://schemas.microsoft.com/office/drawing/2014/main" id="{4DCEDE2B-32B3-B647-BE2F-119F7F412BDF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" name="Shape 139">
              <a:extLst>
                <a:ext uri="{FF2B5EF4-FFF2-40B4-BE49-F238E27FC236}">
                  <a16:creationId xmlns:a16="http://schemas.microsoft.com/office/drawing/2014/main" id="{D16555AE-745F-304A-BA71-2F206ACDE414}"/>
                </a:ext>
              </a:extLst>
            </p:cNvPr>
            <p:cNvSpPr/>
            <p:nvPr/>
          </p:nvSpPr>
          <p:spPr>
            <a:xfrm>
              <a:off x="19213200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120</a:t>
              </a:r>
            </a:p>
          </p:txBody>
        </p:sp>
        <p:sp>
          <p:nvSpPr>
            <p:cNvPr id="29" name="Shape 151">
              <a:extLst>
                <a:ext uri="{FF2B5EF4-FFF2-40B4-BE49-F238E27FC236}">
                  <a16:creationId xmlns:a16="http://schemas.microsoft.com/office/drawing/2014/main" id="{2EB48B80-E965-914F-800F-03BAA55F0370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" name="Shape 157">
              <a:extLst>
                <a:ext uri="{FF2B5EF4-FFF2-40B4-BE49-F238E27FC236}">
                  <a16:creationId xmlns:a16="http://schemas.microsoft.com/office/drawing/2014/main" id="{F8047869-419A-9749-B0D3-E93576D42D37}"/>
                </a:ext>
              </a:extLst>
            </p:cNvPr>
            <p:cNvSpPr/>
            <p:nvPr/>
          </p:nvSpPr>
          <p:spPr>
            <a:xfrm>
              <a:off x="385152" y="775634"/>
              <a:ext cx="15755149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Storyboarding</a:t>
              </a:r>
            </a:p>
          </p:txBody>
        </p:sp>
      </p:grpSp>
      <p:sp>
        <p:nvSpPr>
          <p:cNvPr id="237" name="Shape 237"/>
          <p:cNvSpPr/>
          <p:nvPr/>
        </p:nvSpPr>
        <p:spPr>
          <a:xfrm>
            <a:off x="14640845" y="11018663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 </a:t>
            </a:r>
          </a:p>
        </p:txBody>
      </p:sp>
      <p:sp>
        <p:nvSpPr>
          <p:cNvPr id="254" name="Shape 254"/>
          <p:cNvSpPr/>
          <p:nvPr/>
        </p:nvSpPr>
        <p:spPr>
          <a:xfrm>
            <a:off x="5774239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55" name="Shape 255"/>
          <p:cNvSpPr/>
          <p:nvPr/>
        </p:nvSpPr>
        <p:spPr>
          <a:xfrm>
            <a:off x="1060332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60" name="Shape 260"/>
          <p:cNvSpPr/>
          <p:nvPr/>
        </p:nvSpPr>
        <p:spPr>
          <a:xfrm>
            <a:off x="1543240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mins] </a:t>
            </a:r>
          </a:p>
        </p:txBody>
      </p:sp>
      <p:sp>
        <p:nvSpPr>
          <p:cNvPr id="261" name="Shape 261"/>
          <p:cNvSpPr/>
          <p:nvPr/>
        </p:nvSpPr>
        <p:spPr>
          <a:xfrm>
            <a:off x="20261481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63" name="Shape 263"/>
          <p:cNvSpPr/>
          <p:nvPr/>
        </p:nvSpPr>
        <p:spPr>
          <a:xfrm>
            <a:off x="19495290" y="11112608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6EF623-BDE6-324C-BF72-C2D8D962DD7C}"/>
              </a:ext>
            </a:extLst>
          </p:cNvPr>
          <p:cNvGrpSpPr/>
          <p:nvPr/>
        </p:nvGrpSpPr>
        <p:grpSpPr>
          <a:xfrm>
            <a:off x="-110395" y="-75167"/>
            <a:ext cx="24574292" cy="13184020"/>
            <a:chOff x="-110395" y="-75167"/>
            <a:chExt cx="24574292" cy="13184020"/>
          </a:xfrm>
        </p:grpSpPr>
        <p:pic>
          <p:nvPicPr>
            <p:cNvPr id="239" name="pasted-image.tiff"/>
            <p:cNvPicPr>
              <a:picLocks noChangeAspect="1"/>
            </p:cNvPicPr>
            <p:nvPr/>
          </p:nvPicPr>
          <p:blipFill>
            <a:blip r:embed="rId2"/>
            <a:srcRect l="2461" r="2461" b="32959"/>
            <a:stretch>
              <a:fillRect/>
            </a:stretch>
          </p:blipFill>
          <p:spPr>
            <a:xfrm>
              <a:off x="-24343" y="-39995"/>
              <a:ext cx="19455550" cy="602242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40" name="Shape 240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-110395" y="1676596"/>
              <a:ext cx="16376648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 rot="5400000">
              <a:off x="15723914" y="2201757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17491392" y="12661177"/>
              <a:ext cx="4874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Image Attribution: Chinmay Kulkarni</a:t>
              </a:r>
            </a:p>
          </p:txBody>
        </p:sp>
        <p:sp>
          <p:nvSpPr>
            <p:cNvPr id="248" name="Shape 248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50" name="Shape 250"/>
            <p:cNvSpPr/>
            <p:nvPr/>
          </p:nvSpPr>
          <p:spPr>
            <a:xfrm>
              <a:off x="1334644" y="6636377"/>
              <a:ext cx="21354888" cy="1133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create a storyboard documenting an existing situation or demonstrating a new design idea. Use the provided template (p.187) to get you started. </a:t>
              </a:r>
            </a:p>
          </p:txBody>
        </p:sp>
        <p:sp>
          <p:nvSpPr>
            <p:cNvPr id="251" name="Shape 251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52" name="Shape 252"/>
            <p:cNvSpPr/>
            <p:nvPr/>
          </p:nvSpPr>
          <p:spPr>
            <a:xfrm>
              <a:off x="6307294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53" name="Shape 253"/>
            <p:cNvSpPr/>
            <p:nvPr/>
          </p:nvSpPr>
          <p:spPr>
            <a:xfrm>
              <a:off x="11136376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57" name="Shape 257"/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18456462" y="3774456"/>
              <a:ext cx="5765420" cy="1082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P</a:t>
              </a:r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aper, pens, coloured pencils</a:t>
              </a:r>
            </a:p>
          </p:txBody>
        </p:sp>
        <p:sp>
          <p:nvSpPr>
            <p:cNvPr id="259" name="Shape 259"/>
            <p:cNvSpPr/>
            <p:nvPr/>
          </p:nvSpPr>
          <p:spPr>
            <a:xfrm>
              <a:off x="15965456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7" name="Shape 137">
              <a:extLst>
                <a:ext uri="{FF2B5EF4-FFF2-40B4-BE49-F238E27FC236}">
                  <a16:creationId xmlns:a16="http://schemas.microsoft.com/office/drawing/2014/main" id="{D8EBB117-84BD-FC46-97CA-C3727F446DC0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" name="Shape 139">
              <a:extLst>
                <a:ext uri="{FF2B5EF4-FFF2-40B4-BE49-F238E27FC236}">
                  <a16:creationId xmlns:a16="http://schemas.microsoft.com/office/drawing/2014/main" id="{171E5370-DA96-6140-8FB0-F5CCFCE3D703}"/>
                </a:ext>
              </a:extLst>
            </p:cNvPr>
            <p:cNvSpPr/>
            <p:nvPr/>
          </p:nvSpPr>
          <p:spPr>
            <a:xfrm>
              <a:off x="19213200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120</a:t>
              </a:r>
            </a:p>
          </p:txBody>
        </p:sp>
        <p:sp>
          <p:nvSpPr>
            <p:cNvPr id="29" name="Shape 151">
              <a:extLst>
                <a:ext uri="{FF2B5EF4-FFF2-40B4-BE49-F238E27FC236}">
                  <a16:creationId xmlns:a16="http://schemas.microsoft.com/office/drawing/2014/main" id="{3CDBA1A2-DEC7-CB44-8527-129554CAE019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" name="Shape 157">
              <a:extLst>
                <a:ext uri="{FF2B5EF4-FFF2-40B4-BE49-F238E27FC236}">
                  <a16:creationId xmlns:a16="http://schemas.microsoft.com/office/drawing/2014/main" id="{23C2763C-6D7B-BB4B-964E-5C266BC848FE}"/>
                </a:ext>
              </a:extLst>
            </p:cNvPr>
            <p:cNvSpPr/>
            <p:nvPr/>
          </p:nvSpPr>
          <p:spPr>
            <a:xfrm>
              <a:off x="385152" y="775634"/>
              <a:ext cx="15755149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Storyboarding</a:t>
              </a:r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80C777D-7A95-284B-BEBA-48543831DBB8}"/>
              </a:ext>
            </a:extLst>
          </p:cNvPr>
          <p:cNvGrpSpPr/>
          <p:nvPr/>
        </p:nvGrpSpPr>
        <p:grpSpPr>
          <a:xfrm>
            <a:off x="-36937" y="-2011"/>
            <a:ext cx="24496471" cy="12569404"/>
            <a:chOff x="-36937" y="-2011"/>
            <a:chExt cx="24496471" cy="12569404"/>
          </a:xfrm>
        </p:grpSpPr>
        <p:pic>
          <p:nvPicPr>
            <p:cNvPr id="265" name="pasted-image.pdf"/>
            <p:cNvPicPr>
              <a:picLocks noChangeAspect="1"/>
            </p:cNvPicPr>
            <p:nvPr/>
          </p:nvPicPr>
          <p:blipFill>
            <a:blip r:embed="rId2"/>
            <a:srcRect l="57245" t="62662" r="8715"/>
            <a:stretch>
              <a:fillRect/>
            </a:stretch>
          </p:blipFill>
          <p:spPr>
            <a:xfrm>
              <a:off x="1587" y="-2011"/>
              <a:ext cx="24457947" cy="125694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66" name="Shape 266"/>
            <p:cNvSpPr/>
            <p:nvPr/>
          </p:nvSpPr>
          <p:spPr>
            <a:xfrm>
              <a:off x="765506" y="1801174"/>
              <a:ext cx="11256646" cy="169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10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Share your work!</a:t>
              </a:r>
            </a:p>
          </p:txBody>
        </p:sp>
        <p:sp>
          <p:nvSpPr>
            <p:cNvPr id="267" name="Shape 267"/>
            <p:cNvSpPr/>
            <p:nvPr/>
          </p:nvSpPr>
          <p:spPr>
            <a:xfrm>
              <a:off x="-36937" y="3546077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855906" y="4285057"/>
              <a:ext cx="18232196" cy="765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Upload photos of your work:</a:t>
              </a:r>
            </a:p>
          </p:txBody>
        </p:sp>
        <p:sp>
          <p:nvSpPr>
            <p:cNvPr id="269" name="Shape 269"/>
            <p:cNvSpPr/>
            <p:nvPr/>
          </p:nvSpPr>
          <p:spPr>
            <a:xfrm>
              <a:off x="855906" y="5114881"/>
              <a:ext cx="18232196" cy="44989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Go to: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add URL here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Enter the password: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password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Upload a photo and caption of your work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Wait for moderation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View others’ ideas  </a:t>
              </a:r>
            </a:p>
          </p:txBody>
        </p:sp>
        <p:sp>
          <p:nvSpPr>
            <p:cNvPr id="270" name="Shape 270"/>
            <p:cNvSpPr/>
            <p:nvPr/>
          </p:nvSpPr>
          <p:spPr>
            <a:xfrm>
              <a:off x="765719" y="9722610"/>
              <a:ext cx="1823219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A note to facilitators: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Use this slide to give instructions for post-exercise sharing activities. These could take the form of facilitator-guided discussions, mini-presentations, or digital sharing via existing platforms (e.g. padlet) - as described here. Delete this paragraph when ready.</a:t>
              </a:r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BD087D-5860-3342-A86D-7D03080CDBF0}"/>
              </a:ext>
            </a:extLst>
          </p:cNvPr>
          <p:cNvGrpSpPr/>
          <p:nvPr/>
        </p:nvGrpSpPr>
        <p:grpSpPr>
          <a:xfrm>
            <a:off x="-36937" y="720955"/>
            <a:ext cx="24457874" cy="13025113"/>
            <a:chOff x="-36937" y="720955"/>
            <a:chExt cx="24457874" cy="13025113"/>
          </a:xfrm>
        </p:grpSpPr>
        <p:pic>
          <p:nvPicPr>
            <p:cNvPr id="272" name="pasted-image.pdf"/>
            <p:cNvPicPr>
              <a:picLocks noChangeAspect="1"/>
            </p:cNvPicPr>
            <p:nvPr/>
          </p:nvPicPr>
          <p:blipFill>
            <a:blip r:embed="rId2"/>
            <a:srcRect l="27630"/>
            <a:stretch>
              <a:fillRect/>
            </a:stretch>
          </p:blipFill>
          <p:spPr>
            <a:xfrm rot="10800000">
              <a:off x="4304849" y="720955"/>
              <a:ext cx="20114295" cy="130216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73" name="pasted-image.pdf"/>
            <p:cNvPicPr>
              <a:picLocks noChangeAspect="1"/>
            </p:cNvPicPr>
            <p:nvPr/>
          </p:nvPicPr>
          <p:blipFill>
            <a:blip r:embed="rId2"/>
            <a:srcRect t="33454" r="50402"/>
            <a:stretch>
              <a:fillRect/>
            </a:stretch>
          </p:blipFill>
          <p:spPr>
            <a:xfrm rot="10800000">
              <a:off x="-4557" y="6312722"/>
              <a:ext cx="11825051" cy="743334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74" name="Shape 274"/>
            <p:cNvSpPr/>
            <p:nvPr/>
          </p:nvSpPr>
          <p:spPr>
            <a:xfrm>
              <a:off x="-36937" y="12049959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975503" y="891390"/>
              <a:ext cx="3253868" cy="4778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Design.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Think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Make.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Break. 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Repeat.</a:t>
              </a:r>
            </a:p>
          </p:txBody>
        </p:sp>
        <p:sp>
          <p:nvSpPr>
            <p:cNvPr id="276" name="Shape 276"/>
            <p:cNvSpPr/>
            <p:nvPr/>
          </p:nvSpPr>
          <p:spPr>
            <a:xfrm>
              <a:off x="8634748" y="2755150"/>
              <a:ext cx="14424722" cy="2606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This work is licensed under a Creative Commons Attribution-</a:t>
              </a:r>
              <a:r>
                <a:rPr dirty="0" err="1"/>
                <a:t>NonCommercial</a:t>
              </a:r>
              <a:r>
                <a:rPr dirty="0"/>
                <a:t>-</a:t>
              </a:r>
              <a:r>
                <a:rPr dirty="0" err="1"/>
                <a:t>ShareAlike</a:t>
              </a:r>
              <a:r>
                <a:rPr dirty="0"/>
                <a:t> 4.0 International License. Designed by the authors of “Design. Think. Make. Break. Repeat. A Handbook of Methods” (BIS Publishers).</a:t>
              </a:r>
            </a:p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u="sng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www.designthinkmakebreakrepeat.com</a:t>
              </a:r>
            </a:p>
          </p:txBody>
        </p:sp>
        <p:sp>
          <p:nvSpPr>
            <p:cNvPr id="277" name="Shape 277"/>
            <p:cNvSpPr/>
            <p:nvPr/>
          </p:nvSpPr>
          <p:spPr>
            <a:xfrm>
              <a:off x="746861" y="6774665"/>
              <a:ext cx="23078331" cy="4727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How to use these slides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These companion slides for the published book “Design Think Make Break Repeat: A Handbook of Methods”, support facilitation of the published exercises during workshops, tutorials or other guided design sessions. 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endParaRPr/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rPr b="1">
                  <a:latin typeface="Montserrat-BoldItalic"/>
                  <a:ea typeface="Montserrat-BoldItalic"/>
                  <a:cs typeface="Montserrat-BoldItalic"/>
                  <a:sym typeface="Montserrat-BoldItalic"/>
                </a:rPr>
                <a:t>Slide 1: Title.</a:t>
              </a:r>
              <a:r>
                <a:t> Introduce the method, using the description from the book.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2: Examples.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this slide to add your own images/examples of the method in use, or extra information.</a:t>
              </a:r>
              <a:r>
                <a:t>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3+: Steps.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one slide for each step of the method, to track timing and progress. The tip boxes can be used to offer extra guidance for specific steps, where needed.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4: Sharing.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Results of the exercise are shared and discussed, in an appropriate format.</a:t>
              </a:r>
            </a:p>
          </p:txBody>
        </p:sp>
        <p:sp>
          <p:nvSpPr>
            <p:cNvPr id="278" name="Shape 278"/>
            <p:cNvSpPr/>
            <p:nvPr/>
          </p:nvSpPr>
          <p:spPr>
            <a:xfrm>
              <a:off x="16322992" y="12661177"/>
              <a:ext cx="7541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Slide design by: Hamish Henderson, Madeleine Borthwick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724</Words>
  <Application>Microsoft Macintosh PowerPoint</Application>
  <PresentationFormat>Custom</PresentationFormat>
  <Paragraphs>112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Helvetica</vt:lpstr>
      <vt:lpstr>Montserrat Bold</vt:lpstr>
      <vt:lpstr>Montserrat-BoldItalic</vt:lpstr>
      <vt:lpstr>Helvetica Neue Light</vt:lpstr>
      <vt:lpstr>Helvetica Neue Medium</vt:lpstr>
      <vt:lpstr>Helvetica Light</vt:lpstr>
      <vt:lpstr>Montserrat Medium</vt:lpstr>
      <vt:lpstr>Tw Cen MT</vt:lpstr>
      <vt:lpstr>Helvetica Neue Thin</vt:lpstr>
      <vt:lpstr>Helvetica Neue</vt:lpstr>
      <vt:lpstr>Montserrat-Italic</vt:lpstr>
      <vt:lpstr>Palatino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Robert Dongas</cp:lastModifiedBy>
  <cp:revision>5</cp:revision>
  <dcterms:modified xsi:type="dcterms:W3CDTF">2020-01-09T04:14:19Z</dcterms:modified>
</cp:coreProperties>
</file>