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6" r:id="rId2"/>
    <p:sldId id="257" r:id="rId3"/>
    <p:sldId id="259" r:id="rId4"/>
    <p:sldId id="265" r:id="rId5"/>
    <p:sldId id="260" r:id="rId6"/>
    <p:sldId id="261" r:id="rId7"/>
    <p:sldId id="262" r:id="rId8"/>
    <p:sldId id="263" r:id="rId9"/>
    <p:sldId id="264" r:id="rId10"/>
  </p:sldIdLst>
  <p:sldSz cx="24384000" cy="13716000"/>
  <p:notesSz cx="6858000" cy="9144000"/>
  <p:embeddedFontLst>
    <p:embeddedFont>
      <p:font typeface="Montserrat Bold" pitchFamily="2" charset="77"/>
      <p:bold r:id="rId12"/>
      <p:italic r:id="rId13"/>
      <p:boldItalic r:id="rId14"/>
    </p:embeddedFont>
    <p:embeddedFont>
      <p:font typeface="Montserrat Medium" pitchFamily="2" charset="77"/>
      <p:regular r:id="rId15"/>
      <p:italic r:id="rId16"/>
    </p:embeddedFont>
    <p:embeddedFont>
      <p:font typeface="Montserrat-BoldItalic" pitchFamily="2" charset="77"/>
      <p:bold r:id="rId17"/>
      <p:italic r:id="rId18"/>
      <p:boldItalic r:id="rId19"/>
    </p:embeddedFont>
    <p:embeddedFont>
      <p:font typeface="Montserrat-Italic" pitchFamily="2" charset="77"/>
      <p:italic r:id="rId20"/>
    </p:embeddedFont>
    <p:embeddedFont>
      <p:font typeface="Tw Cen MT" panose="020B0602020104020603" pitchFamily="34" charset="77"/>
      <p:regular r:id="rId21"/>
      <p:bold r:id="rId22"/>
      <p:italic r:id="rId23"/>
      <p:boldItalic r:id="rId24"/>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150"/>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71"/>
    <p:restoredTop sz="94694"/>
  </p:normalViewPr>
  <p:slideViewPr>
    <p:cSldViewPr snapToGrid="0" snapToObjects="1">
      <p:cViewPr varScale="1">
        <p:scale>
          <a:sx n="45" d="100"/>
          <a:sy n="45" d="100"/>
        </p:scale>
        <p:origin x="17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4833937" y="2303859"/>
            <a:ext cx="14716126" cy="4643438"/>
          </a:xfrm>
          <a:prstGeom prst="rect">
            <a:avLst/>
          </a:prstGeom>
        </p:spPr>
        <p:txBody>
          <a:bodyPr anchor="b"/>
          <a:lstStyle/>
          <a:p>
            <a:r>
              <a:t>Title Text</a:t>
            </a:r>
          </a:p>
        </p:txBody>
      </p:sp>
      <p:sp>
        <p:nvSpPr>
          <p:cNvPr id="12" name="Shape 12"/>
          <p:cNvSpPr>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Shape 94"/>
          <p:cNvSpPr>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047999" y="0"/>
            <a:ext cx="18288001"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5334000" y="946546"/>
            <a:ext cx="13716001" cy="8304611"/>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4833937" y="9447609"/>
            <a:ext cx="14716126" cy="2000251"/>
          </a:xfrm>
          <a:prstGeom prst="rect">
            <a:avLst/>
          </a:prstGeom>
        </p:spPr>
        <p:txBody>
          <a:bodyPr anchor="b"/>
          <a:lstStyle/>
          <a:p>
            <a:r>
              <a:t>Title Text</a:t>
            </a:r>
          </a:p>
        </p:txBody>
      </p:sp>
      <p:sp>
        <p:nvSpPr>
          <p:cNvPr id="22" name="Shape 22"/>
          <p:cNvSpPr>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4833937" y="4536281"/>
            <a:ext cx="14716126" cy="4643438"/>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357187"/>
            <a:ext cx="15609094" cy="303609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3" name="Shape 3"/>
          <p:cNvSpPr>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designthinkmakebreakrepeat.com"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BF25C5-9935-3344-8763-44F0A585871A}"/>
              </a:ext>
            </a:extLst>
          </p:cNvPr>
          <p:cNvPicPr>
            <a:picLocks noChangeAspect="1"/>
          </p:cNvPicPr>
          <p:nvPr/>
        </p:nvPicPr>
        <p:blipFill>
          <a:blip r:embed="rId2"/>
          <a:stretch>
            <a:fillRect/>
          </a:stretch>
        </p:blipFill>
        <p:spPr>
          <a:xfrm>
            <a:off x="-70900" y="-20224"/>
            <a:ext cx="24529640" cy="11165439"/>
          </a:xfrm>
          <a:prstGeom prst="rect">
            <a:avLst/>
          </a:prstGeom>
        </p:spPr>
      </p:pic>
      <p:grpSp>
        <p:nvGrpSpPr>
          <p:cNvPr id="2" name="Group 1">
            <a:extLst>
              <a:ext uri="{FF2B5EF4-FFF2-40B4-BE49-F238E27FC236}">
                <a16:creationId xmlns:a16="http://schemas.microsoft.com/office/drawing/2014/main" id="{4B683B06-C66D-8246-BF84-530FCF5B5077}"/>
              </a:ext>
            </a:extLst>
          </p:cNvPr>
          <p:cNvGrpSpPr/>
          <p:nvPr/>
        </p:nvGrpSpPr>
        <p:grpSpPr>
          <a:xfrm>
            <a:off x="-70900" y="-48121"/>
            <a:ext cx="24464224" cy="13035871"/>
            <a:chOff x="-44774" y="-52896"/>
            <a:chExt cx="24464224" cy="13035871"/>
          </a:xfrm>
        </p:grpSpPr>
        <p:sp>
          <p:nvSpPr>
            <p:cNvPr id="120" name="Shape 120"/>
            <p:cNvSpPr/>
            <p:nvPr/>
          </p:nvSpPr>
          <p:spPr>
            <a:xfrm>
              <a:off x="585599" y="11961543"/>
              <a:ext cx="7393049" cy="102143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l">
                <a:defRPr sz="5700" b="0">
                  <a:latin typeface="Montserrat Bold"/>
                  <a:ea typeface="Montserrat Bold"/>
                  <a:cs typeface="Montserrat Bold"/>
                  <a:sym typeface="Montserrat Bold"/>
                </a:defRPr>
              </a:pPr>
              <a:r>
                <a:rPr dirty="0">
                  <a:solidFill>
                    <a:srgbClr val="EE5150"/>
                  </a:solidFill>
                </a:rPr>
                <a:t>TURN TO: </a:t>
              </a:r>
              <a:r>
                <a:rPr dirty="0"/>
                <a:t>Page </a:t>
              </a:r>
              <a:r>
                <a:rPr lang="en-AU" dirty="0"/>
                <a:t>146</a:t>
              </a:r>
              <a:endParaRPr dirty="0"/>
            </a:p>
          </p:txBody>
        </p:sp>
        <p:sp>
          <p:nvSpPr>
            <p:cNvPr id="121" name="Shape 121"/>
            <p:cNvSpPr/>
            <p:nvPr/>
          </p:nvSpPr>
          <p:spPr>
            <a:xfrm>
              <a:off x="-44774" y="-52896"/>
              <a:ext cx="24445576" cy="11221231"/>
            </a:xfrm>
            <a:prstGeom prst="rect">
              <a:avLst/>
            </a:prstGeom>
            <a:solidFill>
              <a:srgbClr val="000000">
                <a:alpha val="30000"/>
              </a:srgbClr>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22" name="Shape 122"/>
            <p:cNvSpPr/>
            <p:nvPr/>
          </p:nvSpPr>
          <p:spPr>
            <a:xfrm>
              <a:off x="13058" y="11257466"/>
              <a:ext cx="24406392" cy="1"/>
            </a:xfrm>
            <a:prstGeom prst="line">
              <a:avLst/>
            </a:prstGeom>
            <a:ln w="203200">
              <a:solidFill>
                <a:srgbClr val="FF283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6" name="Shape 126"/>
            <p:cNvSpPr/>
            <p:nvPr/>
          </p:nvSpPr>
          <p:spPr>
            <a:xfrm>
              <a:off x="643885" y="273045"/>
              <a:ext cx="16388463"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endParaRPr sz="16000" spc="-319" dirty="0"/>
            </a:p>
          </p:txBody>
        </p:sp>
        <p:sp>
          <p:nvSpPr>
            <p:cNvPr id="127" name="Shape 127"/>
            <p:cNvSpPr/>
            <p:nvPr/>
          </p:nvSpPr>
          <p:spPr>
            <a:xfrm>
              <a:off x="1205292" y="7275075"/>
              <a:ext cx="11971225" cy="189859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algn="l">
                <a:defRPr sz="5700" i="1">
                  <a:solidFill>
                    <a:srgbClr val="FFFFFF"/>
                  </a:solidFill>
                  <a:latin typeface="Palatino"/>
                  <a:ea typeface="Palatino"/>
                  <a:cs typeface="Palatino"/>
                  <a:sym typeface="Palatino"/>
                </a:defRPr>
              </a:pPr>
              <a:r>
                <a:rPr lang="en-AU" dirty="0"/>
                <a:t>Using dystopian and utopian</a:t>
              </a:r>
            </a:p>
            <a:p>
              <a:pPr algn="l">
                <a:defRPr sz="5700" i="1">
                  <a:solidFill>
                    <a:srgbClr val="FFFFFF"/>
                  </a:solidFill>
                  <a:latin typeface="Palatino"/>
                  <a:ea typeface="Palatino"/>
                  <a:cs typeface="Palatino"/>
                  <a:sym typeface="Palatino"/>
                </a:defRPr>
              </a:pPr>
              <a:r>
                <a:rPr lang="en-AU" dirty="0"/>
                <a:t>narratives to explore a problem area</a:t>
              </a:r>
            </a:p>
          </p:txBody>
        </p:sp>
        <p:sp>
          <p:nvSpPr>
            <p:cNvPr id="128" name="Shape 128"/>
            <p:cNvSpPr/>
            <p:nvPr/>
          </p:nvSpPr>
          <p:spPr>
            <a:xfrm>
              <a:off x="8240" y="4495128"/>
              <a:ext cx="19513534"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29" name="Shape 129"/>
            <p:cNvSpPr/>
            <p:nvPr/>
          </p:nvSpPr>
          <p:spPr>
            <a:xfrm rot="5400000">
              <a:off x="18996614" y="5020288"/>
              <a:ext cx="2321715" cy="1271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0" name="Shape 130"/>
            <p:cNvSpPr/>
            <p:nvPr/>
          </p:nvSpPr>
          <p:spPr>
            <a:xfrm>
              <a:off x="504899" y="2997682"/>
              <a:ext cx="23146160"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Preferred Futures</a:t>
              </a:r>
              <a:endParaRPr sz="16000" spc="-319" dirty="0"/>
            </a:p>
          </p:txBody>
        </p:sp>
      </p:grpSp>
      <p:sp>
        <p:nvSpPr>
          <p:cNvPr id="7" name="TextBox 6">
            <a:extLst>
              <a:ext uri="{FF2B5EF4-FFF2-40B4-BE49-F238E27FC236}">
                <a16:creationId xmlns:a16="http://schemas.microsoft.com/office/drawing/2014/main" id="{492611FA-B1D9-FC4A-922A-559AD11BA2EA}"/>
              </a:ext>
            </a:extLst>
          </p:cNvPr>
          <p:cNvSpPr txBox="1"/>
          <p:nvPr/>
        </p:nvSpPr>
        <p:spPr>
          <a:xfrm>
            <a:off x="26421987" y="6481029"/>
            <a:ext cx="144334"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3" name="Shape 275">
            <a:extLst>
              <a:ext uri="{FF2B5EF4-FFF2-40B4-BE49-F238E27FC236}">
                <a16:creationId xmlns:a16="http://schemas.microsoft.com/office/drawing/2014/main" id="{47A6E198-26E2-E14A-BD44-084976A69F90}"/>
              </a:ext>
            </a:extLst>
          </p:cNvPr>
          <p:cNvSpPr/>
          <p:nvPr/>
        </p:nvSpPr>
        <p:spPr>
          <a:xfrm>
            <a:off x="19311188" y="12505104"/>
            <a:ext cx="4313745" cy="75982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sz="2000" b="0" dirty="0">
                <a:sym typeface="Montserrat Medium"/>
              </a:rPr>
              <a:t>Clare Cooper</a:t>
            </a:r>
          </a:p>
          <a:p>
            <a:pPr algn="r">
              <a:defRPr sz="2000" b="0">
                <a:solidFill>
                  <a:srgbClr val="919191"/>
                </a:solidFill>
                <a:latin typeface="Montserrat Medium"/>
                <a:ea typeface="Montserrat Medium"/>
                <a:cs typeface="Montserrat Medium"/>
                <a:sym typeface="Montserrat Medium"/>
              </a:defRPr>
            </a:pPr>
            <a:endParaRPr lang="en-AU" dirty="0"/>
          </a:p>
        </p:txBody>
      </p:sp>
      <p:sp>
        <p:nvSpPr>
          <p:cNvPr id="14" name="Shape 181">
            <a:extLst>
              <a:ext uri="{FF2B5EF4-FFF2-40B4-BE49-F238E27FC236}">
                <a16:creationId xmlns:a16="http://schemas.microsoft.com/office/drawing/2014/main" id="{4D4DA70E-6F7E-FF4D-8227-A01B25172B9F}"/>
              </a:ext>
            </a:extLst>
          </p:cNvPr>
          <p:cNvSpPr/>
          <p:nvPr/>
        </p:nvSpPr>
        <p:spPr>
          <a:xfrm>
            <a:off x="15277" y="1891778"/>
            <a:ext cx="15465404"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5" name="Shape 182">
            <a:extLst>
              <a:ext uri="{FF2B5EF4-FFF2-40B4-BE49-F238E27FC236}">
                <a16:creationId xmlns:a16="http://schemas.microsoft.com/office/drawing/2014/main" id="{A24D9817-15A1-5444-B38D-A88AC335AAB5}"/>
              </a:ext>
            </a:extLst>
          </p:cNvPr>
          <p:cNvSpPr/>
          <p:nvPr/>
        </p:nvSpPr>
        <p:spPr>
          <a:xfrm rot="5400000">
            <a:off x="14954662" y="2416939"/>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8" name="Shape 130">
            <a:extLst>
              <a:ext uri="{FF2B5EF4-FFF2-40B4-BE49-F238E27FC236}">
                <a16:creationId xmlns:a16="http://schemas.microsoft.com/office/drawing/2014/main" id="{546BDEE8-F5C8-384E-BEAD-41DA56FEACAD}"/>
              </a:ext>
            </a:extLst>
          </p:cNvPr>
          <p:cNvSpPr/>
          <p:nvPr/>
        </p:nvSpPr>
        <p:spPr>
          <a:xfrm>
            <a:off x="478773" y="293821"/>
            <a:ext cx="18036448"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Speculating</a:t>
            </a:r>
            <a:endParaRPr sz="16000" spc="-319"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515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E79712-EAC0-BC4E-8A78-8168B628BA08}"/>
              </a:ext>
            </a:extLst>
          </p:cNvPr>
          <p:cNvGrpSpPr/>
          <p:nvPr/>
        </p:nvGrpSpPr>
        <p:grpSpPr>
          <a:xfrm>
            <a:off x="-254237" y="-14040"/>
            <a:ext cx="24118871" cy="13122893"/>
            <a:chOff x="-254237" y="-14040"/>
            <a:chExt cx="24118871" cy="13122893"/>
          </a:xfrm>
        </p:grpSpPr>
        <p:sp>
          <p:nvSpPr>
            <p:cNvPr id="132" name="Shape 132"/>
            <p:cNvSpPr/>
            <p:nvPr/>
          </p:nvSpPr>
          <p:spPr>
            <a:xfrm>
              <a:off x="5037" y="-14040"/>
              <a:ext cx="17893267" cy="5201171"/>
            </a:xfrm>
            <a:prstGeom prst="rect">
              <a:avLst/>
            </a:prstGeom>
            <a:solidFill>
              <a:srgbClr val="FFFFFF"/>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33" name="Shape 133"/>
            <p:cNvSpPr/>
            <p:nvPr/>
          </p:nvSpPr>
          <p:spPr>
            <a:xfrm rot="5400000">
              <a:off x="16462800" y="1429342"/>
              <a:ext cx="5169185" cy="22824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DFFFD"/>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4" name="Shape 134"/>
            <p:cNvSpPr/>
            <p:nvPr/>
          </p:nvSpPr>
          <p:spPr>
            <a:xfrm>
              <a:off x="-254237" y="262229"/>
              <a:ext cx="19885261" cy="461664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defRPr sz="15000" b="0" spc="-300">
                  <a:solidFill>
                    <a:srgbClr val="EE5150"/>
                  </a:solidFill>
                  <a:latin typeface="Montserrat Bold"/>
                  <a:ea typeface="Montserrat Bold"/>
                  <a:cs typeface="Montserrat Bold"/>
                  <a:sym typeface="Montserrat Bold"/>
                </a:defRPr>
              </a:pPr>
              <a:r>
                <a:rPr lang="en-AU" sz="15000" spc="-319" dirty="0"/>
                <a:t>Speculating </a:t>
              </a:r>
              <a:br>
                <a:rPr lang="en-AU" sz="15000" spc="-319" dirty="0"/>
              </a:br>
              <a:r>
                <a:rPr lang="en-AU" sz="15000" spc="-319" dirty="0"/>
                <a:t>	Preferred Futures</a:t>
              </a:r>
              <a:endParaRPr sz="15000" spc="-319" dirty="0"/>
            </a:p>
          </p:txBody>
        </p:sp>
        <p:sp>
          <p:nvSpPr>
            <p:cNvPr id="135" name="Shape 135"/>
            <p:cNvSpPr/>
            <p:nvPr/>
          </p:nvSpPr>
          <p:spPr>
            <a:xfrm>
              <a:off x="18745136" y="12661177"/>
              <a:ext cx="5119498"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a:solidFill>
                    <a:srgbClr val="FFFFFF"/>
                  </a:solidFill>
                </a:rPr>
                <a:t>Image Attribution: Lorum ipsum dolor</a:t>
              </a:r>
              <a:r>
                <a:t> </a:t>
              </a:r>
            </a:p>
          </p:txBody>
        </p:sp>
      </p:grpSp>
      <p:sp>
        <p:nvSpPr>
          <p:cNvPr id="136" name="Shape 136"/>
          <p:cNvSpPr/>
          <p:nvPr/>
        </p:nvSpPr>
        <p:spPr>
          <a:xfrm>
            <a:off x="688027" y="5976336"/>
            <a:ext cx="3419298" cy="9810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457200">
              <a:lnSpc>
                <a:spcPts val="7500"/>
              </a:lnSpc>
              <a:defRPr sz="5400" b="0">
                <a:solidFill>
                  <a:srgbClr val="FFFFFF"/>
                </a:solidFill>
                <a:latin typeface="Montserrat Bold"/>
                <a:ea typeface="Montserrat Bold"/>
                <a:cs typeface="Montserrat Bold"/>
                <a:sym typeface="Montserrat Bold"/>
              </a:defRPr>
            </a:lvl1pPr>
          </a:lstStyle>
          <a:p>
            <a:r>
              <a:t>Example: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C743E7-5312-C642-B591-CAFD90AC8E14}"/>
              </a:ext>
            </a:extLst>
          </p:cNvPr>
          <p:cNvPicPr>
            <a:picLocks noChangeAspect="1"/>
          </p:cNvPicPr>
          <p:nvPr/>
        </p:nvPicPr>
        <p:blipFill>
          <a:blip r:embed="rId2"/>
          <a:stretch>
            <a:fillRect/>
          </a:stretch>
        </p:blipFill>
        <p:spPr>
          <a:xfrm>
            <a:off x="-35802" y="-79630"/>
            <a:ext cx="19558000" cy="5892800"/>
          </a:xfrm>
          <a:prstGeom prst="rect">
            <a:avLst/>
          </a:prstGeom>
        </p:spPr>
      </p:pic>
      <p:sp>
        <p:nvSpPr>
          <p:cNvPr id="180" name="Shape 180"/>
          <p:cNvSpPr/>
          <p:nvPr/>
        </p:nvSpPr>
        <p:spPr>
          <a:xfrm>
            <a:off x="153602" y="11114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rPr dirty="0" err="1"/>
              <a:t>Lorum</a:t>
            </a:r>
            <a:r>
              <a:rPr dirty="0"/>
              <a:t> ipsum dolor sit </a:t>
            </a:r>
            <a:r>
              <a:rPr dirty="0" err="1"/>
              <a:t>amet</a:t>
            </a:r>
            <a:endParaRPr dirty="0"/>
          </a:p>
        </p:txBody>
      </p:sp>
      <p:sp>
        <p:nvSpPr>
          <p:cNvPr id="190" name="Shape 190"/>
          <p:cNvSpPr/>
          <p:nvPr/>
        </p:nvSpPr>
        <p:spPr>
          <a:xfrm>
            <a:off x="19369023" y="10470228"/>
            <a:ext cx="4937177"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a:t>
            </a:r>
          </a:p>
        </p:txBody>
      </p:sp>
      <p:sp>
        <p:nvSpPr>
          <p:cNvPr id="191" name="Shape 191"/>
          <p:cNvSpPr/>
          <p:nvPr/>
        </p:nvSpPr>
        <p:spPr>
          <a:xfrm>
            <a:off x="5905190"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a:t>
            </a:r>
            <a:r>
              <a:rPr dirty="0"/>
              <a:t>5 mins] </a:t>
            </a:r>
          </a:p>
        </p:txBody>
      </p:sp>
      <p:sp>
        <p:nvSpPr>
          <p:cNvPr id="192" name="Shape 192"/>
          <p:cNvSpPr/>
          <p:nvPr/>
        </p:nvSpPr>
        <p:spPr>
          <a:xfrm>
            <a:off x="10654207" y="10470228"/>
            <a:ext cx="2867003"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a:t>
            </a:r>
            <a:r>
              <a:rPr dirty="0"/>
              <a:t> mins] </a:t>
            </a:r>
          </a:p>
        </p:txBody>
      </p:sp>
      <p:sp>
        <p:nvSpPr>
          <p:cNvPr id="193" name="Shape 193"/>
          <p:cNvSpPr/>
          <p:nvPr/>
        </p:nvSpPr>
        <p:spPr>
          <a:xfrm>
            <a:off x="15825254"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20 mins</a:t>
            </a:r>
            <a:r>
              <a:rPr dirty="0"/>
              <a:t>] </a:t>
            </a:r>
          </a:p>
        </p:txBody>
      </p:sp>
      <p:sp>
        <p:nvSpPr>
          <p:cNvPr id="194" name="Shape 194"/>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a:t>
            </a:r>
          </a:p>
        </p:txBody>
      </p:sp>
      <p:grpSp>
        <p:nvGrpSpPr>
          <p:cNvPr id="2" name="Group 1">
            <a:extLst>
              <a:ext uri="{FF2B5EF4-FFF2-40B4-BE49-F238E27FC236}">
                <a16:creationId xmlns:a16="http://schemas.microsoft.com/office/drawing/2014/main" id="{FD763EF7-1938-124C-BF71-FF8E2D6C7F2D}"/>
              </a:ext>
            </a:extLst>
          </p:cNvPr>
          <p:cNvGrpSpPr/>
          <p:nvPr/>
        </p:nvGrpSpPr>
        <p:grpSpPr>
          <a:xfrm>
            <a:off x="-317812" y="-831565"/>
            <a:ext cx="24810268" cy="11065192"/>
            <a:chOff x="-347309" y="-831565"/>
            <a:chExt cx="24810268" cy="11065192"/>
          </a:xfrm>
        </p:grpSpPr>
        <p:sp>
          <p:nvSpPr>
            <p:cNvPr id="168" name="Shape 168"/>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0" name="Shape 170"/>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2" name="Shape 172"/>
            <p:cNvSpPr/>
            <p:nvPr/>
          </p:nvSpPr>
          <p:spPr>
            <a:xfrm>
              <a:off x="1372043" y="6614097"/>
              <a:ext cx="21354888" cy="2114039"/>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explore new concepts by speculating preferred futures and their utopian and dystopian narratives. Focus on your own design problem, or follow the ‘Future Campus’ brief (p.208). Use the template from the companion website to support you. See p.209 for an example of the outcomes from speculating preferred futures.</a:t>
              </a:r>
            </a:p>
          </p:txBody>
        </p:sp>
        <p:sp>
          <p:nvSpPr>
            <p:cNvPr id="174" name="Shape 174"/>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75" name="Shape 175"/>
            <p:cNvSpPr/>
            <p:nvPr/>
          </p:nvSpPr>
          <p:spPr>
            <a:xfrm>
              <a:off x="19879348" y="3085400"/>
              <a:ext cx="4342534" cy="2452593"/>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endParaRPr lang="en-AU" dirty="0"/>
            </a:p>
            <a:p>
              <a:pPr marR="254000" algn="r">
                <a:defRPr sz="3000" b="0">
                  <a:solidFill>
                    <a:srgbClr val="FFFFFF"/>
                  </a:solidFill>
                  <a:latin typeface="Montserrat Bold"/>
                  <a:ea typeface="Montserrat Bold"/>
                  <a:cs typeface="Montserrat Bold"/>
                  <a:sym typeface="Montserrat Bold"/>
                </a:defRPr>
              </a:pPr>
              <a:r>
                <a:rPr lang="en-AU" dirty="0"/>
                <a:t>YOU WILL NEED</a:t>
              </a:r>
              <a:br>
                <a:rPr lang="en-AU" dirty="0"/>
              </a:br>
              <a:r>
                <a:rPr lang="en-AU" dirty="0"/>
                <a:t>A pen, paper, craft</a:t>
              </a:r>
            </a:p>
            <a:p>
              <a:pPr marR="254000" algn="r">
                <a:defRPr sz="3000" b="0">
                  <a:solidFill>
                    <a:srgbClr val="FFFFFF"/>
                  </a:solidFill>
                  <a:latin typeface="Montserrat Bold"/>
                  <a:ea typeface="Montserrat Bold"/>
                  <a:cs typeface="Montserrat Bold"/>
                  <a:sym typeface="Montserrat Bold"/>
                </a:defRPr>
              </a:pPr>
              <a:r>
                <a:rPr lang="en-AU" dirty="0"/>
                <a:t>materials (optional)</a:t>
              </a:r>
            </a:p>
            <a:p>
              <a:pPr marR="254000" algn="r">
                <a:defRPr sz="3000" b="0">
                  <a:solidFill>
                    <a:srgbClr val="FFFFFF"/>
                  </a:solidFill>
                  <a:latin typeface="Montserrat Bold"/>
                  <a:ea typeface="Montserrat Bold"/>
                  <a:cs typeface="Montserrat Bold"/>
                  <a:sym typeface="Montserrat Bold"/>
                </a:defRPr>
              </a:pPr>
              <a:endParaRPr lang="en-AU" dirty="0"/>
            </a:p>
          </p:txBody>
        </p:sp>
        <p:sp>
          <p:nvSpPr>
            <p:cNvPr id="176" name="Shape 176"/>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7" name="Shape 177"/>
            <p:cNvSpPr/>
            <p:nvPr/>
          </p:nvSpPr>
          <p:spPr>
            <a:xfrm>
              <a:off x="1478213" y="9195086"/>
              <a:ext cx="1038542" cy="1038541"/>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1</a:t>
              </a:r>
            </a:p>
          </p:txBody>
        </p:sp>
        <p:sp>
          <p:nvSpPr>
            <p:cNvPr id="178" name="Shape 178"/>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79" name="Shape 179"/>
            <p:cNvSpPr/>
            <p:nvPr/>
          </p:nvSpPr>
          <p:spPr>
            <a:xfrm>
              <a:off x="16358308"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81" name="Shape 181"/>
            <p:cNvSpPr/>
            <p:nvPr/>
          </p:nvSpPr>
          <p:spPr>
            <a:xfrm>
              <a:off x="-63945" y="632249"/>
              <a:ext cx="15465404"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182" name="Shape 182"/>
            <p:cNvSpPr/>
            <p:nvPr/>
          </p:nvSpPr>
          <p:spPr>
            <a:xfrm rot="5400000">
              <a:off x="14875440" y="1157410"/>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84" name="Shape 184"/>
            <p:cNvSpPr/>
            <p:nvPr/>
          </p:nvSpPr>
          <p:spPr>
            <a:xfrm>
              <a:off x="-39958" y="3219466"/>
              <a:ext cx="1425217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85" name="Shape 185"/>
            <p:cNvSpPr/>
            <p:nvPr/>
          </p:nvSpPr>
          <p:spPr>
            <a:xfrm rot="5400000">
              <a:off x="13662054" y="375013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7" name="Shape 187"/>
            <p:cNvSpPr/>
            <p:nvPr/>
          </p:nvSpPr>
          <p:spPr>
            <a:xfrm>
              <a:off x="6438245" y="9195086"/>
              <a:ext cx="1038542" cy="1038541"/>
            </a:xfrm>
            <a:prstGeom prst="ellipse">
              <a:avLst/>
            </a:prstGeom>
            <a:solidFill>
              <a:schemeClr val="bg2"/>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2</a:t>
              </a:r>
            </a:p>
          </p:txBody>
        </p:sp>
        <p:sp>
          <p:nvSpPr>
            <p:cNvPr id="188" name="Shape 188"/>
            <p:cNvSpPr/>
            <p:nvPr/>
          </p:nvSpPr>
          <p:spPr>
            <a:xfrm>
              <a:off x="11398277"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30" name="Shape 140">
              <a:extLst>
                <a:ext uri="{FF2B5EF4-FFF2-40B4-BE49-F238E27FC236}">
                  <a16:creationId xmlns:a16="http://schemas.microsoft.com/office/drawing/2014/main" id="{50CEB38B-4B39-5847-A945-8F5921CE79CB}"/>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 name="Shape 142">
              <a:extLst>
                <a:ext uri="{FF2B5EF4-FFF2-40B4-BE49-F238E27FC236}">
                  <a16:creationId xmlns:a16="http://schemas.microsoft.com/office/drawing/2014/main" id="{CAB9BE9C-80D2-9F47-98EE-AF3D02E35014}"/>
                </a:ext>
              </a:extLst>
            </p:cNvPr>
            <p:cNvSpPr/>
            <p:nvPr/>
          </p:nvSpPr>
          <p:spPr>
            <a:xfrm>
              <a:off x="19212262" y="-571854"/>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146</a:t>
              </a:r>
              <a:endParaRPr dirty="0"/>
            </a:p>
          </p:txBody>
        </p:sp>
        <p:sp>
          <p:nvSpPr>
            <p:cNvPr id="32" name="Shape 144">
              <a:extLst>
                <a:ext uri="{FF2B5EF4-FFF2-40B4-BE49-F238E27FC236}">
                  <a16:creationId xmlns:a16="http://schemas.microsoft.com/office/drawing/2014/main" id="{E93F0E45-1C6E-D744-B18D-009D18D484E1}"/>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3" name="Shape 156">
              <a:extLst>
                <a:ext uri="{FF2B5EF4-FFF2-40B4-BE49-F238E27FC236}">
                  <a16:creationId xmlns:a16="http://schemas.microsoft.com/office/drawing/2014/main" id="{EB45CDDC-AEDD-9048-A855-05D1E1E87981}"/>
                </a:ext>
              </a:extLst>
            </p:cNvPr>
            <p:cNvSpPr/>
            <p:nvPr/>
          </p:nvSpPr>
          <p:spPr>
            <a:xfrm>
              <a:off x="-233723" y="-831565"/>
              <a:ext cx="15385148" cy="37839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sz="12000" dirty="0"/>
                <a:t>Speculating</a:t>
              </a:r>
              <a:endParaRPr sz="12000" dirty="0"/>
            </a:p>
          </p:txBody>
        </p:sp>
        <p:sp>
          <p:nvSpPr>
            <p:cNvPr id="34" name="Shape 159">
              <a:extLst>
                <a:ext uri="{FF2B5EF4-FFF2-40B4-BE49-F238E27FC236}">
                  <a16:creationId xmlns:a16="http://schemas.microsoft.com/office/drawing/2014/main" id="{FA950B92-6270-0344-85BE-099851257F0E}"/>
                </a:ext>
              </a:extLst>
            </p:cNvPr>
            <p:cNvSpPr/>
            <p:nvPr/>
          </p:nvSpPr>
          <p:spPr>
            <a:xfrm>
              <a:off x="-347309" y="1797743"/>
              <a:ext cx="17303327" cy="37839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sz="12000" dirty="0"/>
                <a:t>Preferred Futures</a:t>
              </a:r>
              <a:endParaRPr sz="12000" dirty="0"/>
            </a:p>
          </p:txBody>
        </p:sp>
      </p:grpSp>
      <p:sp>
        <p:nvSpPr>
          <p:cNvPr id="39" name="Shape 275">
            <a:extLst>
              <a:ext uri="{FF2B5EF4-FFF2-40B4-BE49-F238E27FC236}">
                <a16:creationId xmlns:a16="http://schemas.microsoft.com/office/drawing/2014/main" id="{E8BBB669-E9B3-274B-8741-3E5A1BA3B82D}"/>
              </a:ext>
            </a:extLst>
          </p:cNvPr>
          <p:cNvSpPr/>
          <p:nvPr/>
        </p:nvSpPr>
        <p:spPr>
          <a:xfrm>
            <a:off x="19311188" y="12505104"/>
            <a:ext cx="4313745" cy="75982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sz="2000" b="0" dirty="0">
                <a:sym typeface="Montserrat Medium"/>
              </a:rPr>
              <a:t>Clare Cooper</a:t>
            </a:r>
          </a:p>
          <a:p>
            <a:pPr algn="r">
              <a:defRPr sz="2000" b="0">
                <a:solidFill>
                  <a:srgbClr val="919191"/>
                </a:solidFill>
                <a:latin typeface="Montserrat Medium"/>
                <a:ea typeface="Montserrat Medium"/>
                <a:cs typeface="Montserrat Medium"/>
                <a:sym typeface="Montserrat Medium"/>
              </a:defRPr>
            </a:pPr>
            <a:endParaRPr lang="en-AU"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p:nvPr/>
        </p:nvSpPr>
        <p:spPr>
          <a:xfrm>
            <a:off x="5113634" y="11114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
        <p:nvSpPr>
          <p:cNvPr id="9" name="Shape 275">
            <a:extLst>
              <a:ext uri="{FF2B5EF4-FFF2-40B4-BE49-F238E27FC236}">
                <a16:creationId xmlns:a16="http://schemas.microsoft.com/office/drawing/2014/main" id="{E8131011-44F9-874C-B67C-53B189946D61}"/>
              </a:ext>
            </a:extLst>
          </p:cNvPr>
          <p:cNvSpPr/>
          <p:nvPr/>
        </p:nvSpPr>
        <p:spPr>
          <a:xfrm>
            <a:off x="19311188" y="12505104"/>
            <a:ext cx="4313745" cy="75982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sz="2000" b="0" dirty="0">
                <a:sym typeface="Montserrat Medium"/>
              </a:rPr>
              <a:t>Clare Cooper</a:t>
            </a:r>
          </a:p>
          <a:p>
            <a:pPr algn="r">
              <a:defRPr sz="2000" b="0">
                <a:solidFill>
                  <a:srgbClr val="919191"/>
                </a:solidFill>
                <a:latin typeface="Montserrat Medium"/>
                <a:ea typeface="Montserrat Medium"/>
                <a:cs typeface="Montserrat Medium"/>
                <a:sym typeface="Montserrat Medium"/>
              </a:defRPr>
            </a:pPr>
            <a:endParaRPr lang="en-AU" dirty="0"/>
          </a:p>
        </p:txBody>
      </p:sp>
      <p:sp>
        <p:nvSpPr>
          <p:cNvPr id="12" name="Shape 190">
            <a:extLst>
              <a:ext uri="{FF2B5EF4-FFF2-40B4-BE49-F238E27FC236}">
                <a16:creationId xmlns:a16="http://schemas.microsoft.com/office/drawing/2014/main" id="{99513BB4-D822-7E48-9D0E-8CC2CBF53B44}"/>
              </a:ext>
            </a:extLst>
          </p:cNvPr>
          <p:cNvSpPr/>
          <p:nvPr/>
        </p:nvSpPr>
        <p:spPr>
          <a:xfrm>
            <a:off x="19369023" y="10470228"/>
            <a:ext cx="4937177"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a:t>
            </a:r>
          </a:p>
        </p:txBody>
      </p:sp>
      <p:sp>
        <p:nvSpPr>
          <p:cNvPr id="13" name="Shape 191">
            <a:extLst>
              <a:ext uri="{FF2B5EF4-FFF2-40B4-BE49-F238E27FC236}">
                <a16:creationId xmlns:a16="http://schemas.microsoft.com/office/drawing/2014/main" id="{F4E71C45-18C9-6241-B4FC-DEFF619F7180}"/>
              </a:ext>
            </a:extLst>
          </p:cNvPr>
          <p:cNvSpPr/>
          <p:nvPr/>
        </p:nvSpPr>
        <p:spPr>
          <a:xfrm>
            <a:off x="5905190"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a:t>
            </a:r>
            <a:r>
              <a:rPr dirty="0"/>
              <a:t>5 mins] </a:t>
            </a:r>
          </a:p>
        </p:txBody>
      </p:sp>
      <p:sp>
        <p:nvSpPr>
          <p:cNvPr id="14" name="Shape 192">
            <a:extLst>
              <a:ext uri="{FF2B5EF4-FFF2-40B4-BE49-F238E27FC236}">
                <a16:creationId xmlns:a16="http://schemas.microsoft.com/office/drawing/2014/main" id="{60F33926-D4E2-7E4A-A5F6-A782B814C972}"/>
              </a:ext>
            </a:extLst>
          </p:cNvPr>
          <p:cNvSpPr/>
          <p:nvPr/>
        </p:nvSpPr>
        <p:spPr>
          <a:xfrm>
            <a:off x="10654207" y="10470228"/>
            <a:ext cx="2867003"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a:t>
            </a:r>
            <a:r>
              <a:rPr dirty="0"/>
              <a:t> mins] </a:t>
            </a:r>
          </a:p>
        </p:txBody>
      </p:sp>
      <p:sp>
        <p:nvSpPr>
          <p:cNvPr id="15" name="Shape 193">
            <a:extLst>
              <a:ext uri="{FF2B5EF4-FFF2-40B4-BE49-F238E27FC236}">
                <a16:creationId xmlns:a16="http://schemas.microsoft.com/office/drawing/2014/main" id="{DD7BC880-5A74-6145-B38B-213B5C347E0C}"/>
              </a:ext>
            </a:extLst>
          </p:cNvPr>
          <p:cNvSpPr/>
          <p:nvPr/>
        </p:nvSpPr>
        <p:spPr>
          <a:xfrm>
            <a:off x="15825254"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20 mins</a:t>
            </a:r>
            <a:r>
              <a:rPr dirty="0"/>
              <a:t>] </a:t>
            </a:r>
          </a:p>
        </p:txBody>
      </p:sp>
      <p:sp>
        <p:nvSpPr>
          <p:cNvPr id="16" name="Shape 194">
            <a:extLst>
              <a:ext uri="{FF2B5EF4-FFF2-40B4-BE49-F238E27FC236}">
                <a16:creationId xmlns:a16="http://schemas.microsoft.com/office/drawing/2014/main" id="{EF2ED495-A8F8-4943-9BE2-C7996E994DD3}"/>
              </a:ext>
            </a:extLst>
          </p:cNvPr>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a:t>
            </a:r>
          </a:p>
        </p:txBody>
      </p:sp>
      <p:pic>
        <p:nvPicPr>
          <p:cNvPr id="17" name="Picture 16">
            <a:extLst>
              <a:ext uri="{FF2B5EF4-FFF2-40B4-BE49-F238E27FC236}">
                <a16:creationId xmlns:a16="http://schemas.microsoft.com/office/drawing/2014/main" id="{2639B94B-E797-794A-A888-0DE9692B63CA}"/>
              </a:ext>
            </a:extLst>
          </p:cNvPr>
          <p:cNvPicPr>
            <a:picLocks noChangeAspect="1"/>
          </p:cNvPicPr>
          <p:nvPr/>
        </p:nvPicPr>
        <p:blipFill>
          <a:blip r:embed="rId2"/>
          <a:stretch>
            <a:fillRect/>
          </a:stretch>
        </p:blipFill>
        <p:spPr>
          <a:xfrm>
            <a:off x="-35802" y="-79630"/>
            <a:ext cx="19558000" cy="5892800"/>
          </a:xfrm>
          <a:prstGeom prst="rect">
            <a:avLst/>
          </a:prstGeom>
        </p:spPr>
      </p:pic>
      <p:grpSp>
        <p:nvGrpSpPr>
          <p:cNvPr id="18" name="Group 17">
            <a:extLst>
              <a:ext uri="{FF2B5EF4-FFF2-40B4-BE49-F238E27FC236}">
                <a16:creationId xmlns:a16="http://schemas.microsoft.com/office/drawing/2014/main" id="{1070EB62-9FE5-8D40-A2C4-448C208D3A10}"/>
              </a:ext>
            </a:extLst>
          </p:cNvPr>
          <p:cNvGrpSpPr/>
          <p:nvPr/>
        </p:nvGrpSpPr>
        <p:grpSpPr>
          <a:xfrm>
            <a:off x="-317812" y="-831565"/>
            <a:ext cx="24810268" cy="11065192"/>
            <a:chOff x="-347309" y="-831565"/>
            <a:chExt cx="24810268" cy="11065192"/>
          </a:xfrm>
        </p:grpSpPr>
        <p:sp>
          <p:nvSpPr>
            <p:cNvPr id="19" name="Shape 168">
              <a:extLst>
                <a:ext uri="{FF2B5EF4-FFF2-40B4-BE49-F238E27FC236}">
                  <a16:creationId xmlns:a16="http://schemas.microsoft.com/office/drawing/2014/main" id="{4A1973B9-F00A-3F4E-AD2A-76D49BD9528D}"/>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0" name="Shape 170">
              <a:extLst>
                <a:ext uri="{FF2B5EF4-FFF2-40B4-BE49-F238E27FC236}">
                  <a16:creationId xmlns:a16="http://schemas.microsoft.com/office/drawing/2014/main" id="{9C1C49C2-E97F-A94E-87E5-13D17E1D7DCB}"/>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1" name="Shape 172">
              <a:extLst>
                <a:ext uri="{FF2B5EF4-FFF2-40B4-BE49-F238E27FC236}">
                  <a16:creationId xmlns:a16="http://schemas.microsoft.com/office/drawing/2014/main" id="{105EEB25-DF3F-6146-999E-B8AEAAB5AF29}"/>
                </a:ext>
              </a:extLst>
            </p:cNvPr>
            <p:cNvSpPr/>
            <p:nvPr/>
          </p:nvSpPr>
          <p:spPr>
            <a:xfrm>
              <a:off x="1372043" y="6614097"/>
              <a:ext cx="21354888" cy="2114039"/>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explore new concepts by speculating preferred futures and their utopian and dystopian narratives. Focus on your own design problem, or follow the ‘Future Campus’ brief (p.208). Use the template from the companion website to support you. See p.209 for an example of the outcomes from speculating preferred futures.</a:t>
              </a:r>
            </a:p>
          </p:txBody>
        </p:sp>
        <p:sp>
          <p:nvSpPr>
            <p:cNvPr id="22" name="Shape 174">
              <a:extLst>
                <a:ext uri="{FF2B5EF4-FFF2-40B4-BE49-F238E27FC236}">
                  <a16:creationId xmlns:a16="http://schemas.microsoft.com/office/drawing/2014/main" id="{829B7A74-32C9-3D41-8F5C-E436EAE5FFF1}"/>
                </a:ext>
              </a:extLst>
            </p:cNvPr>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23" name="Shape 175">
              <a:extLst>
                <a:ext uri="{FF2B5EF4-FFF2-40B4-BE49-F238E27FC236}">
                  <a16:creationId xmlns:a16="http://schemas.microsoft.com/office/drawing/2014/main" id="{33ED68B4-05EE-8C47-A980-03A2ED824507}"/>
                </a:ext>
              </a:extLst>
            </p:cNvPr>
            <p:cNvSpPr/>
            <p:nvPr/>
          </p:nvSpPr>
          <p:spPr>
            <a:xfrm>
              <a:off x="19879348" y="3085400"/>
              <a:ext cx="4342534" cy="2452593"/>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endParaRPr lang="en-AU" dirty="0"/>
            </a:p>
            <a:p>
              <a:pPr marR="254000" algn="r">
                <a:defRPr sz="3000" b="0">
                  <a:solidFill>
                    <a:srgbClr val="FFFFFF"/>
                  </a:solidFill>
                  <a:latin typeface="Montserrat Bold"/>
                  <a:ea typeface="Montserrat Bold"/>
                  <a:cs typeface="Montserrat Bold"/>
                  <a:sym typeface="Montserrat Bold"/>
                </a:defRPr>
              </a:pPr>
              <a:r>
                <a:rPr lang="en-AU" dirty="0"/>
                <a:t>YOU WILL NEED</a:t>
              </a:r>
              <a:br>
                <a:rPr lang="en-AU" dirty="0"/>
              </a:br>
              <a:r>
                <a:rPr lang="en-AU" dirty="0"/>
                <a:t>A pen, paper, craft</a:t>
              </a:r>
            </a:p>
            <a:p>
              <a:pPr marR="254000" algn="r">
                <a:defRPr sz="3000" b="0">
                  <a:solidFill>
                    <a:srgbClr val="FFFFFF"/>
                  </a:solidFill>
                  <a:latin typeface="Montserrat Bold"/>
                  <a:ea typeface="Montserrat Bold"/>
                  <a:cs typeface="Montserrat Bold"/>
                  <a:sym typeface="Montserrat Bold"/>
                </a:defRPr>
              </a:pPr>
              <a:r>
                <a:rPr lang="en-AU" dirty="0"/>
                <a:t>materials (optional)</a:t>
              </a:r>
            </a:p>
            <a:p>
              <a:pPr marR="254000" algn="r">
                <a:defRPr sz="3000" b="0">
                  <a:solidFill>
                    <a:srgbClr val="FFFFFF"/>
                  </a:solidFill>
                  <a:latin typeface="Montserrat Bold"/>
                  <a:ea typeface="Montserrat Bold"/>
                  <a:cs typeface="Montserrat Bold"/>
                  <a:sym typeface="Montserrat Bold"/>
                </a:defRPr>
              </a:pPr>
              <a:endParaRPr lang="en-AU" dirty="0"/>
            </a:p>
          </p:txBody>
        </p:sp>
        <p:sp>
          <p:nvSpPr>
            <p:cNvPr id="24" name="Shape 176">
              <a:extLst>
                <a:ext uri="{FF2B5EF4-FFF2-40B4-BE49-F238E27FC236}">
                  <a16:creationId xmlns:a16="http://schemas.microsoft.com/office/drawing/2014/main" id="{AF33B9D4-DCBC-A14E-A1C7-017133D2514A}"/>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 name="Shape 177">
              <a:extLst>
                <a:ext uri="{FF2B5EF4-FFF2-40B4-BE49-F238E27FC236}">
                  <a16:creationId xmlns:a16="http://schemas.microsoft.com/office/drawing/2014/main" id="{09865EFE-F3D6-5F48-8691-751867BA88C0}"/>
                </a:ext>
              </a:extLst>
            </p:cNvPr>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1</a:t>
              </a:r>
            </a:p>
          </p:txBody>
        </p:sp>
        <p:sp>
          <p:nvSpPr>
            <p:cNvPr id="26" name="Shape 178">
              <a:extLst>
                <a:ext uri="{FF2B5EF4-FFF2-40B4-BE49-F238E27FC236}">
                  <a16:creationId xmlns:a16="http://schemas.microsoft.com/office/drawing/2014/main" id="{6C2F6E90-A6D6-F946-9D1B-5580867D0D0E}"/>
                </a:ext>
              </a:extLst>
            </p:cNvPr>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7" name="Shape 179">
              <a:extLst>
                <a:ext uri="{FF2B5EF4-FFF2-40B4-BE49-F238E27FC236}">
                  <a16:creationId xmlns:a16="http://schemas.microsoft.com/office/drawing/2014/main" id="{F77A6635-3F9B-F743-9225-F31EF6E0E9D4}"/>
                </a:ext>
              </a:extLst>
            </p:cNvPr>
            <p:cNvSpPr/>
            <p:nvPr/>
          </p:nvSpPr>
          <p:spPr>
            <a:xfrm>
              <a:off x="16358308"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8" name="Shape 181">
              <a:extLst>
                <a:ext uri="{FF2B5EF4-FFF2-40B4-BE49-F238E27FC236}">
                  <a16:creationId xmlns:a16="http://schemas.microsoft.com/office/drawing/2014/main" id="{7C4A8190-9A42-8C4A-976C-67E938174A71}"/>
                </a:ext>
              </a:extLst>
            </p:cNvPr>
            <p:cNvSpPr/>
            <p:nvPr/>
          </p:nvSpPr>
          <p:spPr>
            <a:xfrm>
              <a:off x="-63945" y="632249"/>
              <a:ext cx="15465404"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29" name="Shape 182">
              <a:extLst>
                <a:ext uri="{FF2B5EF4-FFF2-40B4-BE49-F238E27FC236}">
                  <a16:creationId xmlns:a16="http://schemas.microsoft.com/office/drawing/2014/main" id="{F37ADE19-6CD8-3D48-B49F-D19BBC4C77DB}"/>
                </a:ext>
              </a:extLst>
            </p:cNvPr>
            <p:cNvSpPr/>
            <p:nvPr/>
          </p:nvSpPr>
          <p:spPr>
            <a:xfrm rot="5400000">
              <a:off x="14875440" y="1157410"/>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30" name="Shape 184">
              <a:extLst>
                <a:ext uri="{FF2B5EF4-FFF2-40B4-BE49-F238E27FC236}">
                  <a16:creationId xmlns:a16="http://schemas.microsoft.com/office/drawing/2014/main" id="{19458FD6-E591-0D40-A396-BCE5D9AC8A41}"/>
                </a:ext>
              </a:extLst>
            </p:cNvPr>
            <p:cNvSpPr/>
            <p:nvPr/>
          </p:nvSpPr>
          <p:spPr>
            <a:xfrm>
              <a:off x="-39958" y="3219466"/>
              <a:ext cx="1425217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31" name="Shape 185">
              <a:extLst>
                <a:ext uri="{FF2B5EF4-FFF2-40B4-BE49-F238E27FC236}">
                  <a16:creationId xmlns:a16="http://schemas.microsoft.com/office/drawing/2014/main" id="{D05312BA-21D5-0541-B455-70CB513D48DF}"/>
                </a:ext>
              </a:extLst>
            </p:cNvPr>
            <p:cNvSpPr/>
            <p:nvPr/>
          </p:nvSpPr>
          <p:spPr>
            <a:xfrm rot="5400000">
              <a:off x="13662054" y="375013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2" name="Shape 187">
              <a:extLst>
                <a:ext uri="{FF2B5EF4-FFF2-40B4-BE49-F238E27FC236}">
                  <a16:creationId xmlns:a16="http://schemas.microsoft.com/office/drawing/2014/main" id="{74FDDDCD-6EEC-6B4A-8FBD-29F3BB10B52D}"/>
                </a:ext>
              </a:extLst>
            </p:cNvPr>
            <p:cNvSpPr/>
            <p:nvPr/>
          </p:nvSpPr>
          <p:spPr>
            <a:xfrm>
              <a:off x="6438245" y="9195086"/>
              <a:ext cx="1038542" cy="1038541"/>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2</a:t>
              </a:r>
            </a:p>
          </p:txBody>
        </p:sp>
        <p:sp>
          <p:nvSpPr>
            <p:cNvPr id="33" name="Shape 188">
              <a:extLst>
                <a:ext uri="{FF2B5EF4-FFF2-40B4-BE49-F238E27FC236}">
                  <a16:creationId xmlns:a16="http://schemas.microsoft.com/office/drawing/2014/main" id="{EDEC3F68-9B8E-124E-8F3F-4E381DA71825}"/>
                </a:ext>
              </a:extLst>
            </p:cNvPr>
            <p:cNvSpPr/>
            <p:nvPr/>
          </p:nvSpPr>
          <p:spPr>
            <a:xfrm>
              <a:off x="11398277"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34" name="Shape 140">
              <a:extLst>
                <a:ext uri="{FF2B5EF4-FFF2-40B4-BE49-F238E27FC236}">
                  <a16:creationId xmlns:a16="http://schemas.microsoft.com/office/drawing/2014/main" id="{D5D1C6D4-0AD1-8A4B-9839-47295AC7941F}"/>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5" name="Shape 142">
              <a:extLst>
                <a:ext uri="{FF2B5EF4-FFF2-40B4-BE49-F238E27FC236}">
                  <a16:creationId xmlns:a16="http://schemas.microsoft.com/office/drawing/2014/main" id="{2E28C04A-F48F-2844-A3A7-463CFA876E13}"/>
                </a:ext>
              </a:extLst>
            </p:cNvPr>
            <p:cNvSpPr/>
            <p:nvPr/>
          </p:nvSpPr>
          <p:spPr>
            <a:xfrm>
              <a:off x="19212262" y="-571854"/>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146</a:t>
              </a:r>
              <a:endParaRPr dirty="0"/>
            </a:p>
          </p:txBody>
        </p:sp>
        <p:sp>
          <p:nvSpPr>
            <p:cNvPr id="41" name="Shape 144">
              <a:extLst>
                <a:ext uri="{FF2B5EF4-FFF2-40B4-BE49-F238E27FC236}">
                  <a16:creationId xmlns:a16="http://schemas.microsoft.com/office/drawing/2014/main" id="{8349D1A6-DE84-EC4A-8BF8-1070EF82EED8}"/>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3" name="Shape 156">
              <a:extLst>
                <a:ext uri="{FF2B5EF4-FFF2-40B4-BE49-F238E27FC236}">
                  <a16:creationId xmlns:a16="http://schemas.microsoft.com/office/drawing/2014/main" id="{CB962F2C-8664-8645-8542-7972B26EE99D}"/>
                </a:ext>
              </a:extLst>
            </p:cNvPr>
            <p:cNvSpPr/>
            <p:nvPr/>
          </p:nvSpPr>
          <p:spPr>
            <a:xfrm>
              <a:off x="-233723" y="-831565"/>
              <a:ext cx="15385148" cy="37839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sz="12000" dirty="0"/>
                <a:t>Speculating</a:t>
              </a:r>
              <a:endParaRPr sz="12000" dirty="0"/>
            </a:p>
          </p:txBody>
        </p:sp>
        <p:sp>
          <p:nvSpPr>
            <p:cNvPr id="44" name="Shape 159">
              <a:extLst>
                <a:ext uri="{FF2B5EF4-FFF2-40B4-BE49-F238E27FC236}">
                  <a16:creationId xmlns:a16="http://schemas.microsoft.com/office/drawing/2014/main" id="{30F791C1-D46E-4249-858E-8679127698C2}"/>
                </a:ext>
              </a:extLst>
            </p:cNvPr>
            <p:cNvSpPr/>
            <p:nvPr/>
          </p:nvSpPr>
          <p:spPr>
            <a:xfrm>
              <a:off x="-347309" y="1797743"/>
              <a:ext cx="17303327" cy="37839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sz="12000" dirty="0"/>
                <a:t>Preferred Futures</a:t>
              </a:r>
              <a:endParaRPr sz="12000" dirty="0"/>
            </a:p>
          </p:txBody>
        </p:sp>
      </p:grpSp>
    </p:spTree>
    <p:extLst>
      <p:ext uri="{BB962C8B-B14F-4D97-AF65-F5344CB8AC3E}">
        <p14:creationId xmlns:p14="http://schemas.microsoft.com/office/powerpoint/2010/main" val="4532683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p:nvPr/>
        </p:nvSpPr>
        <p:spPr>
          <a:xfrm>
            <a:off x="10073665" y="11114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
        <p:nvSpPr>
          <p:cNvPr id="9" name="Shape 275">
            <a:extLst>
              <a:ext uri="{FF2B5EF4-FFF2-40B4-BE49-F238E27FC236}">
                <a16:creationId xmlns:a16="http://schemas.microsoft.com/office/drawing/2014/main" id="{B48599D6-3E53-BC46-AA02-302C7DB04D34}"/>
              </a:ext>
            </a:extLst>
          </p:cNvPr>
          <p:cNvSpPr/>
          <p:nvPr/>
        </p:nvSpPr>
        <p:spPr>
          <a:xfrm>
            <a:off x="19311188" y="12505104"/>
            <a:ext cx="4313745" cy="75982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sz="2000" b="0" dirty="0">
                <a:sym typeface="Montserrat Medium"/>
              </a:rPr>
              <a:t>Clare Cooper</a:t>
            </a:r>
          </a:p>
          <a:p>
            <a:pPr algn="r">
              <a:defRPr sz="2000" b="0">
                <a:solidFill>
                  <a:srgbClr val="919191"/>
                </a:solidFill>
                <a:latin typeface="Montserrat Medium"/>
                <a:ea typeface="Montserrat Medium"/>
                <a:cs typeface="Montserrat Medium"/>
                <a:sym typeface="Montserrat Medium"/>
              </a:defRPr>
            </a:pPr>
            <a:endParaRPr lang="en-AU" dirty="0"/>
          </a:p>
        </p:txBody>
      </p:sp>
      <p:pic>
        <p:nvPicPr>
          <p:cNvPr id="10" name="Picture 9">
            <a:extLst>
              <a:ext uri="{FF2B5EF4-FFF2-40B4-BE49-F238E27FC236}">
                <a16:creationId xmlns:a16="http://schemas.microsoft.com/office/drawing/2014/main" id="{4FBC9FEA-5F9F-064B-8B24-CB730C34592D}"/>
              </a:ext>
            </a:extLst>
          </p:cNvPr>
          <p:cNvPicPr>
            <a:picLocks noChangeAspect="1"/>
          </p:cNvPicPr>
          <p:nvPr/>
        </p:nvPicPr>
        <p:blipFill>
          <a:blip r:embed="rId2"/>
          <a:stretch>
            <a:fillRect/>
          </a:stretch>
        </p:blipFill>
        <p:spPr>
          <a:xfrm>
            <a:off x="-35802" y="-79630"/>
            <a:ext cx="19558000" cy="5892800"/>
          </a:xfrm>
          <a:prstGeom prst="rect">
            <a:avLst/>
          </a:prstGeom>
        </p:spPr>
      </p:pic>
      <p:grpSp>
        <p:nvGrpSpPr>
          <p:cNvPr id="11" name="Group 10">
            <a:extLst>
              <a:ext uri="{FF2B5EF4-FFF2-40B4-BE49-F238E27FC236}">
                <a16:creationId xmlns:a16="http://schemas.microsoft.com/office/drawing/2014/main" id="{07B40020-162D-8245-ACD9-7E13D04D9A7B}"/>
              </a:ext>
            </a:extLst>
          </p:cNvPr>
          <p:cNvGrpSpPr/>
          <p:nvPr/>
        </p:nvGrpSpPr>
        <p:grpSpPr>
          <a:xfrm>
            <a:off x="-317812" y="-831565"/>
            <a:ext cx="24810268" cy="11065192"/>
            <a:chOff x="-347309" y="-831565"/>
            <a:chExt cx="24810268" cy="11065192"/>
          </a:xfrm>
        </p:grpSpPr>
        <p:sp>
          <p:nvSpPr>
            <p:cNvPr id="12" name="Shape 168">
              <a:extLst>
                <a:ext uri="{FF2B5EF4-FFF2-40B4-BE49-F238E27FC236}">
                  <a16:creationId xmlns:a16="http://schemas.microsoft.com/office/drawing/2014/main" id="{62F5C690-9788-F449-9FD6-873C124902DB}"/>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 name="Shape 170">
              <a:extLst>
                <a:ext uri="{FF2B5EF4-FFF2-40B4-BE49-F238E27FC236}">
                  <a16:creationId xmlns:a16="http://schemas.microsoft.com/office/drawing/2014/main" id="{CF01A2E6-9045-9F4E-BEAB-2F20B0EAB3A7}"/>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 name="Shape 172">
              <a:extLst>
                <a:ext uri="{FF2B5EF4-FFF2-40B4-BE49-F238E27FC236}">
                  <a16:creationId xmlns:a16="http://schemas.microsoft.com/office/drawing/2014/main" id="{9D94B405-E16A-FC4A-AF66-B3A7F248BA4E}"/>
                </a:ext>
              </a:extLst>
            </p:cNvPr>
            <p:cNvSpPr/>
            <p:nvPr/>
          </p:nvSpPr>
          <p:spPr>
            <a:xfrm>
              <a:off x="1372043" y="6614097"/>
              <a:ext cx="21354888" cy="2114039"/>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explore new concepts by speculating preferred futures and their utopian and dystopian narratives. Focus on your own design problem, or follow the ‘Future Campus’ brief (p.208). Use the template from the companion website to support you. See p.209 for an example of the outcomes from speculating preferred futures.</a:t>
              </a:r>
            </a:p>
          </p:txBody>
        </p:sp>
        <p:sp>
          <p:nvSpPr>
            <p:cNvPr id="15" name="Shape 174">
              <a:extLst>
                <a:ext uri="{FF2B5EF4-FFF2-40B4-BE49-F238E27FC236}">
                  <a16:creationId xmlns:a16="http://schemas.microsoft.com/office/drawing/2014/main" id="{EB11220F-5BAC-FD43-868A-B58899D57887}"/>
                </a:ext>
              </a:extLst>
            </p:cNvPr>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6" name="Shape 175">
              <a:extLst>
                <a:ext uri="{FF2B5EF4-FFF2-40B4-BE49-F238E27FC236}">
                  <a16:creationId xmlns:a16="http://schemas.microsoft.com/office/drawing/2014/main" id="{38338B48-E455-B048-A9CE-CBF64C6C53F7}"/>
                </a:ext>
              </a:extLst>
            </p:cNvPr>
            <p:cNvSpPr/>
            <p:nvPr/>
          </p:nvSpPr>
          <p:spPr>
            <a:xfrm>
              <a:off x="19879348" y="3085400"/>
              <a:ext cx="4342534" cy="2452593"/>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endParaRPr lang="en-AU" dirty="0"/>
            </a:p>
            <a:p>
              <a:pPr marR="254000" algn="r">
                <a:defRPr sz="3000" b="0">
                  <a:solidFill>
                    <a:srgbClr val="FFFFFF"/>
                  </a:solidFill>
                  <a:latin typeface="Montserrat Bold"/>
                  <a:ea typeface="Montserrat Bold"/>
                  <a:cs typeface="Montserrat Bold"/>
                  <a:sym typeface="Montserrat Bold"/>
                </a:defRPr>
              </a:pPr>
              <a:r>
                <a:rPr lang="en-AU" dirty="0"/>
                <a:t>YOU WILL NEED</a:t>
              </a:r>
              <a:br>
                <a:rPr lang="en-AU" dirty="0"/>
              </a:br>
              <a:r>
                <a:rPr lang="en-AU" dirty="0"/>
                <a:t>A pen, paper, craft</a:t>
              </a:r>
            </a:p>
            <a:p>
              <a:pPr marR="254000" algn="r">
                <a:defRPr sz="3000" b="0">
                  <a:solidFill>
                    <a:srgbClr val="FFFFFF"/>
                  </a:solidFill>
                  <a:latin typeface="Montserrat Bold"/>
                  <a:ea typeface="Montserrat Bold"/>
                  <a:cs typeface="Montserrat Bold"/>
                  <a:sym typeface="Montserrat Bold"/>
                </a:defRPr>
              </a:pPr>
              <a:r>
                <a:rPr lang="en-AU" dirty="0"/>
                <a:t>materials (optional)</a:t>
              </a:r>
            </a:p>
            <a:p>
              <a:pPr marR="254000" algn="r">
                <a:defRPr sz="3000" b="0">
                  <a:solidFill>
                    <a:srgbClr val="FFFFFF"/>
                  </a:solidFill>
                  <a:latin typeface="Montserrat Bold"/>
                  <a:ea typeface="Montserrat Bold"/>
                  <a:cs typeface="Montserrat Bold"/>
                  <a:sym typeface="Montserrat Bold"/>
                </a:defRPr>
              </a:pPr>
              <a:endParaRPr lang="en-AU" dirty="0"/>
            </a:p>
          </p:txBody>
        </p:sp>
        <p:sp>
          <p:nvSpPr>
            <p:cNvPr id="17" name="Shape 176">
              <a:extLst>
                <a:ext uri="{FF2B5EF4-FFF2-40B4-BE49-F238E27FC236}">
                  <a16:creationId xmlns:a16="http://schemas.microsoft.com/office/drawing/2014/main" id="{E6ACB255-0126-1148-BEDF-A06AF065E0D4}"/>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 name="Shape 177">
              <a:extLst>
                <a:ext uri="{FF2B5EF4-FFF2-40B4-BE49-F238E27FC236}">
                  <a16:creationId xmlns:a16="http://schemas.microsoft.com/office/drawing/2014/main" id="{3C638FDC-6AC6-5940-B8C6-1E09ECA1F5A1}"/>
                </a:ext>
              </a:extLst>
            </p:cNvPr>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1</a:t>
              </a:r>
            </a:p>
          </p:txBody>
        </p:sp>
        <p:sp>
          <p:nvSpPr>
            <p:cNvPr id="19" name="Shape 178">
              <a:extLst>
                <a:ext uri="{FF2B5EF4-FFF2-40B4-BE49-F238E27FC236}">
                  <a16:creationId xmlns:a16="http://schemas.microsoft.com/office/drawing/2014/main" id="{D8093EAC-A3D6-4E43-BB62-F7329A58194A}"/>
                </a:ext>
              </a:extLst>
            </p:cNvPr>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0" name="Shape 179">
              <a:extLst>
                <a:ext uri="{FF2B5EF4-FFF2-40B4-BE49-F238E27FC236}">
                  <a16:creationId xmlns:a16="http://schemas.microsoft.com/office/drawing/2014/main" id="{2E388105-0337-1F4A-A0E3-8BAEED3EE212}"/>
                </a:ext>
              </a:extLst>
            </p:cNvPr>
            <p:cNvSpPr/>
            <p:nvPr/>
          </p:nvSpPr>
          <p:spPr>
            <a:xfrm>
              <a:off x="16358308"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1" name="Shape 181">
              <a:extLst>
                <a:ext uri="{FF2B5EF4-FFF2-40B4-BE49-F238E27FC236}">
                  <a16:creationId xmlns:a16="http://schemas.microsoft.com/office/drawing/2014/main" id="{6104685C-628A-864F-8C8A-C15C6724D5F9}"/>
                </a:ext>
              </a:extLst>
            </p:cNvPr>
            <p:cNvSpPr/>
            <p:nvPr/>
          </p:nvSpPr>
          <p:spPr>
            <a:xfrm>
              <a:off x="-63945" y="632249"/>
              <a:ext cx="15465404"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22" name="Shape 182">
              <a:extLst>
                <a:ext uri="{FF2B5EF4-FFF2-40B4-BE49-F238E27FC236}">
                  <a16:creationId xmlns:a16="http://schemas.microsoft.com/office/drawing/2014/main" id="{A6A85008-FF05-6A42-871D-49A805739A0C}"/>
                </a:ext>
              </a:extLst>
            </p:cNvPr>
            <p:cNvSpPr/>
            <p:nvPr/>
          </p:nvSpPr>
          <p:spPr>
            <a:xfrm rot="5400000">
              <a:off x="14875440" y="1157410"/>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23" name="Shape 184">
              <a:extLst>
                <a:ext uri="{FF2B5EF4-FFF2-40B4-BE49-F238E27FC236}">
                  <a16:creationId xmlns:a16="http://schemas.microsoft.com/office/drawing/2014/main" id="{2BF14B20-D0E2-A44E-85D1-9C3CB4532F19}"/>
                </a:ext>
              </a:extLst>
            </p:cNvPr>
            <p:cNvSpPr/>
            <p:nvPr/>
          </p:nvSpPr>
          <p:spPr>
            <a:xfrm>
              <a:off x="-39958" y="3219466"/>
              <a:ext cx="1425217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4" name="Shape 185">
              <a:extLst>
                <a:ext uri="{FF2B5EF4-FFF2-40B4-BE49-F238E27FC236}">
                  <a16:creationId xmlns:a16="http://schemas.microsoft.com/office/drawing/2014/main" id="{C5F6F01A-2B01-9147-8F8E-95D5FE349493}"/>
                </a:ext>
              </a:extLst>
            </p:cNvPr>
            <p:cNvSpPr/>
            <p:nvPr/>
          </p:nvSpPr>
          <p:spPr>
            <a:xfrm rot="5400000">
              <a:off x="13662054" y="375013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 name="Shape 187">
              <a:extLst>
                <a:ext uri="{FF2B5EF4-FFF2-40B4-BE49-F238E27FC236}">
                  <a16:creationId xmlns:a16="http://schemas.microsoft.com/office/drawing/2014/main" id="{CECFC13A-09F7-C04A-87F0-3B1EBC224F8A}"/>
                </a:ext>
              </a:extLst>
            </p:cNvPr>
            <p:cNvSpPr/>
            <p:nvPr/>
          </p:nvSpPr>
          <p:spPr>
            <a:xfrm>
              <a:off x="6438245" y="9195086"/>
              <a:ext cx="1038542" cy="1038541"/>
            </a:xfrm>
            <a:prstGeom prst="ellipse">
              <a:avLst/>
            </a:prstGeom>
            <a:solidFill>
              <a:schemeClr val="bg2"/>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2</a:t>
              </a:r>
            </a:p>
          </p:txBody>
        </p:sp>
        <p:sp>
          <p:nvSpPr>
            <p:cNvPr id="26" name="Shape 188">
              <a:extLst>
                <a:ext uri="{FF2B5EF4-FFF2-40B4-BE49-F238E27FC236}">
                  <a16:creationId xmlns:a16="http://schemas.microsoft.com/office/drawing/2014/main" id="{81B992AF-DEEE-9741-B981-E8BE8C198F1D}"/>
                </a:ext>
              </a:extLst>
            </p:cNvPr>
            <p:cNvSpPr/>
            <p:nvPr/>
          </p:nvSpPr>
          <p:spPr>
            <a:xfrm>
              <a:off x="11398277" y="9195086"/>
              <a:ext cx="1038541" cy="1038541"/>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7" name="Shape 140">
              <a:extLst>
                <a:ext uri="{FF2B5EF4-FFF2-40B4-BE49-F238E27FC236}">
                  <a16:creationId xmlns:a16="http://schemas.microsoft.com/office/drawing/2014/main" id="{18302C5E-8190-0842-98B8-A127462CECF0}"/>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 name="Shape 142">
              <a:extLst>
                <a:ext uri="{FF2B5EF4-FFF2-40B4-BE49-F238E27FC236}">
                  <a16:creationId xmlns:a16="http://schemas.microsoft.com/office/drawing/2014/main" id="{D3E86FFD-AACE-C546-9D0D-3F8986AD2FE4}"/>
                </a:ext>
              </a:extLst>
            </p:cNvPr>
            <p:cNvSpPr/>
            <p:nvPr/>
          </p:nvSpPr>
          <p:spPr>
            <a:xfrm>
              <a:off x="19212262" y="-571854"/>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146</a:t>
              </a:r>
              <a:endParaRPr dirty="0"/>
            </a:p>
          </p:txBody>
        </p:sp>
        <p:sp>
          <p:nvSpPr>
            <p:cNvPr id="29" name="Shape 144">
              <a:extLst>
                <a:ext uri="{FF2B5EF4-FFF2-40B4-BE49-F238E27FC236}">
                  <a16:creationId xmlns:a16="http://schemas.microsoft.com/office/drawing/2014/main" id="{670DC4AB-CF42-AB4B-9768-B44ABD314D43}"/>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0" name="Shape 156">
              <a:extLst>
                <a:ext uri="{FF2B5EF4-FFF2-40B4-BE49-F238E27FC236}">
                  <a16:creationId xmlns:a16="http://schemas.microsoft.com/office/drawing/2014/main" id="{75CDD95F-6F94-1948-A13E-05F4030CD7B7}"/>
                </a:ext>
              </a:extLst>
            </p:cNvPr>
            <p:cNvSpPr/>
            <p:nvPr/>
          </p:nvSpPr>
          <p:spPr>
            <a:xfrm>
              <a:off x="-233723" y="-831565"/>
              <a:ext cx="15385148" cy="37839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sz="12000" dirty="0"/>
                <a:t>Speculating</a:t>
              </a:r>
              <a:endParaRPr sz="12000" dirty="0"/>
            </a:p>
          </p:txBody>
        </p:sp>
        <p:sp>
          <p:nvSpPr>
            <p:cNvPr id="31" name="Shape 159">
              <a:extLst>
                <a:ext uri="{FF2B5EF4-FFF2-40B4-BE49-F238E27FC236}">
                  <a16:creationId xmlns:a16="http://schemas.microsoft.com/office/drawing/2014/main" id="{45AC1D2F-0B14-4B4F-9A2D-57361728F96A}"/>
                </a:ext>
              </a:extLst>
            </p:cNvPr>
            <p:cNvSpPr/>
            <p:nvPr/>
          </p:nvSpPr>
          <p:spPr>
            <a:xfrm>
              <a:off x="-347309" y="1797743"/>
              <a:ext cx="17303327" cy="37839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sz="12000" dirty="0"/>
                <a:t>Preferred Futures</a:t>
              </a:r>
              <a:endParaRPr sz="12000" dirty="0"/>
            </a:p>
          </p:txBody>
        </p:sp>
      </p:grpSp>
      <p:sp>
        <p:nvSpPr>
          <p:cNvPr id="32" name="Shape 190">
            <a:extLst>
              <a:ext uri="{FF2B5EF4-FFF2-40B4-BE49-F238E27FC236}">
                <a16:creationId xmlns:a16="http://schemas.microsoft.com/office/drawing/2014/main" id="{5529D409-CC93-1F45-9602-7A22ACD84E51}"/>
              </a:ext>
            </a:extLst>
          </p:cNvPr>
          <p:cNvSpPr/>
          <p:nvPr/>
        </p:nvSpPr>
        <p:spPr>
          <a:xfrm>
            <a:off x="19369023" y="10470228"/>
            <a:ext cx="4937177"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a:t>
            </a:r>
          </a:p>
        </p:txBody>
      </p:sp>
      <p:sp>
        <p:nvSpPr>
          <p:cNvPr id="33" name="Shape 191">
            <a:extLst>
              <a:ext uri="{FF2B5EF4-FFF2-40B4-BE49-F238E27FC236}">
                <a16:creationId xmlns:a16="http://schemas.microsoft.com/office/drawing/2014/main" id="{311227E0-38B2-A64A-A59A-0FC848D788B9}"/>
              </a:ext>
            </a:extLst>
          </p:cNvPr>
          <p:cNvSpPr/>
          <p:nvPr/>
        </p:nvSpPr>
        <p:spPr>
          <a:xfrm>
            <a:off x="5905190"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a:t>
            </a:r>
            <a:r>
              <a:rPr dirty="0"/>
              <a:t>5 mins] </a:t>
            </a:r>
          </a:p>
        </p:txBody>
      </p:sp>
      <p:sp>
        <p:nvSpPr>
          <p:cNvPr id="34" name="Shape 192">
            <a:extLst>
              <a:ext uri="{FF2B5EF4-FFF2-40B4-BE49-F238E27FC236}">
                <a16:creationId xmlns:a16="http://schemas.microsoft.com/office/drawing/2014/main" id="{09F44D66-480D-DF42-A167-AB3817292251}"/>
              </a:ext>
            </a:extLst>
          </p:cNvPr>
          <p:cNvSpPr/>
          <p:nvPr/>
        </p:nvSpPr>
        <p:spPr>
          <a:xfrm>
            <a:off x="10654207" y="10470228"/>
            <a:ext cx="2867003"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a:t>
            </a:r>
            <a:r>
              <a:rPr dirty="0"/>
              <a:t> mins] </a:t>
            </a:r>
          </a:p>
        </p:txBody>
      </p:sp>
      <p:sp>
        <p:nvSpPr>
          <p:cNvPr id="35" name="Shape 193">
            <a:extLst>
              <a:ext uri="{FF2B5EF4-FFF2-40B4-BE49-F238E27FC236}">
                <a16:creationId xmlns:a16="http://schemas.microsoft.com/office/drawing/2014/main" id="{50C17E1E-87FC-A541-A5F1-77B398D632DD}"/>
              </a:ext>
            </a:extLst>
          </p:cNvPr>
          <p:cNvSpPr/>
          <p:nvPr/>
        </p:nvSpPr>
        <p:spPr>
          <a:xfrm>
            <a:off x="15825254"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20 mins</a:t>
            </a:r>
            <a:r>
              <a:rPr dirty="0"/>
              <a:t>] </a:t>
            </a:r>
          </a:p>
        </p:txBody>
      </p:sp>
      <p:sp>
        <p:nvSpPr>
          <p:cNvPr id="42" name="Shape 194">
            <a:extLst>
              <a:ext uri="{FF2B5EF4-FFF2-40B4-BE49-F238E27FC236}">
                <a16:creationId xmlns:a16="http://schemas.microsoft.com/office/drawing/2014/main" id="{2888EE25-4DAF-164A-8D45-528CFE9A9748}"/>
              </a:ext>
            </a:extLst>
          </p:cNvPr>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p:nvPr/>
        </p:nvSpPr>
        <p:spPr>
          <a:xfrm>
            <a:off x="15033697" y="11114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
        <p:nvSpPr>
          <p:cNvPr id="9" name="Shape 275">
            <a:extLst>
              <a:ext uri="{FF2B5EF4-FFF2-40B4-BE49-F238E27FC236}">
                <a16:creationId xmlns:a16="http://schemas.microsoft.com/office/drawing/2014/main" id="{2F06EF41-DA42-9B48-AFB9-AEEB8F4B50EC}"/>
              </a:ext>
            </a:extLst>
          </p:cNvPr>
          <p:cNvSpPr/>
          <p:nvPr/>
        </p:nvSpPr>
        <p:spPr>
          <a:xfrm>
            <a:off x="19311188" y="12505104"/>
            <a:ext cx="4313745" cy="75982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sz="2000" b="0" dirty="0">
                <a:sym typeface="Montserrat Medium"/>
              </a:rPr>
              <a:t>Clare Cooper</a:t>
            </a:r>
          </a:p>
          <a:p>
            <a:pPr algn="r">
              <a:defRPr sz="2000" b="0">
                <a:solidFill>
                  <a:srgbClr val="919191"/>
                </a:solidFill>
                <a:latin typeface="Montserrat Medium"/>
                <a:ea typeface="Montserrat Medium"/>
                <a:cs typeface="Montserrat Medium"/>
                <a:sym typeface="Montserrat Medium"/>
              </a:defRPr>
            </a:pPr>
            <a:endParaRPr lang="en-AU" dirty="0"/>
          </a:p>
        </p:txBody>
      </p:sp>
      <p:pic>
        <p:nvPicPr>
          <p:cNvPr id="10" name="Picture 9">
            <a:extLst>
              <a:ext uri="{FF2B5EF4-FFF2-40B4-BE49-F238E27FC236}">
                <a16:creationId xmlns:a16="http://schemas.microsoft.com/office/drawing/2014/main" id="{E2EF8224-16AE-FE41-A1E1-99E94AECB096}"/>
              </a:ext>
            </a:extLst>
          </p:cNvPr>
          <p:cNvPicPr>
            <a:picLocks noChangeAspect="1"/>
          </p:cNvPicPr>
          <p:nvPr/>
        </p:nvPicPr>
        <p:blipFill>
          <a:blip r:embed="rId2"/>
          <a:stretch>
            <a:fillRect/>
          </a:stretch>
        </p:blipFill>
        <p:spPr>
          <a:xfrm>
            <a:off x="-35802" y="-79630"/>
            <a:ext cx="19558000" cy="5892800"/>
          </a:xfrm>
          <a:prstGeom prst="rect">
            <a:avLst/>
          </a:prstGeom>
        </p:spPr>
      </p:pic>
      <p:grpSp>
        <p:nvGrpSpPr>
          <p:cNvPr id="11" name="Group 10">
            <a:extLst>
              <a:ext uri="{FF2B5EF4-FFF2-40B4-BE49-F238E27FC236}">
                <a16:creationId xmlns:a16="http://schemas.microsoft.com/office/drawing/2014/main" id="{EB85A2B0-A9DC-254B-9649-9E09D2A7FA6F}"/>
              </a:ext>
            </a:extLst>
          </p:cNvPr>
          <p:cNvGrpSpPr/>
          <p:nvPr/>
        </p:nvGrpSpPr>
        <p:grpSpPr>
          <a:xfrm>
            <a:off x="-317812" y="-831565"/>
            <a:ext cx="24810268" cy="11065192"/>
            <a:chOff x="-347309" y="-831565"/>
            <a:chExt cx="24810268" cy="11065192"/>
          </a:xfrm>
        </p:grpSpPr>
        <p:sp>
          <p:nvSpPr>
            <p:cNvPr id="12" name="Shape 168">
              <a:extLst>
                <a:ext uri="{FF2B5EF4-FFF2-40B4-BE49-F238E27FC236}">
                  <a16:creationId xmlns:a16="http://schemas.microsoft.com/office/drawing/2014/main" id="{F25DCF52-1F42-204F-BF2B-2D9DDC38DCA1}"/>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 name="Shape 170">
              <a:extLst>
                <a:ext uri="{FF2B5EF4-FFF2-40B4-BE49-F238E27FC236}">
                  <a16:creationId xmlns:a16="http://schemas.microsoft.com/office/drawing/2014/main" id="{9ACCA86E-7132-8B48-83A2-343CFC01F3FB}"/>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 name="Shape 172">
              <a:extLst>
                <a:ext uri="{FF2B5EF4-FFF2-40B4-BE49-F238E27FC236}">
                  <a16:creationId xmlns:a16="http://schemas.microsoft.com/office/drawing/2014/main" id="{DD8CBFF6-DE64-5247-9489-608C11275F3D}"/>
                </a:ext>
              </a:extLst>
            </p:cNvPr>
            <p:cNvSpPr/>
            <p:nvPr/>
          </p:nvSpPr>
          <p:spPr>
            <a:xfrm>
              <a:off x="1372043" y="6614097"/>
              <a:ext cx="21354888" cy="2114039"/>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explore new concepts by speculating preferred futures and their utopian and dystopian narratives. Focus on your own design problem, or follow the ‘Future Campus’ brief (p.208). Use the template from the companion website to support you. See p.209 for an example of the outcomes from speculating preferred futures.</a:t>
              </a:r>
            </a:p>
          </p:txBody>
        </p:sp>
        <p:sp>
          <p:nvSpPr>
            <p:cNvPr id="15" name="Shape 174">
              <a:extLst>
                <a:ext uri="{FF2B5EF4-FFF2-40B4-BE49-F238E27FC236}">
                  <a16:creationId xmlns:a16="http://schemas.microsoft.com/office/drawing/2014/main" id="{9F0078AB-11F2-294D-9DEA-F947C3B65325}"/>
                </a:ext>
              </a:extLst>
            </p:cNvPr>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6" name="Shape 175">
              <a:extLst>
                <a:ext uri="{FF2B5EF4-FFF2-40B4-BE49-F238E27FC236}">
                  <a16:creationId xmlns:a16="http://schemas.microsoft.com/office/drawing/2014/main" id="{DA4C5E85-1030-9E4E-9623-AF49CA7D966A}"/>
                </a:ext>
              </a:extLst>
            </p:cNvPr>
            <p:cNvSpPr/>
            <p:nvPr/>
          </p:nvSpPr>
          <p:spPr>
            <a:xfrm>
              <a:off x="19879348" y="3085400"/>
              <a:ext cx="4342534" cy="2452593"/>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endParaRPr lang="en-AU" dirty="0"/>
            </a:p>
            <a:p>
              <a:pPr marR="254000" algn="r">
                <a:defRPr sz="3000" b="0">
                  <a:solidFill>
                    <a:srgbClr val="FFFFFF"/>
                  </a:solidFill>
                  <a:latin typeface="Montserrat Bold"/>
                  <a:ea typeface="Montserrat Bold"/>
                  <a:cs typeface="Montserrat Bold"/>
                  <a:sym typeface="Montserrat Bold"/>
                </a:defRPr>
              </a:pPr>
              <a:r>
                <a:rPr lang="en-AU" dirty="0"/>
                <a:t>YOU WILL NEED</a:t>
              </a:r>
              <a:br>
                <a:rPr lang="en-AU" dirty="0"/>
              </a:br>
              <a:r>
                <a:rPr lang="en-AU" dirty="0"/>
                <a:t>A pen, paper, craft</a:t>
              </a:r>
            </a:p>
            <a:p>
              <a:pPr marR="254000" algn="r">
                <a:defRPr sz="3000" b="0">
                  <a:solidFill>
                    <a:srgbClr val="FFFFFF"/>
                  </a:solidFill>
                  <a:latin typeface="Montserrat Bold"/>
                  <a:ea typeface="Montserrat Bold"/>
                  <a:cs typeface="Montserrat Bold"/>
                  <a:sym typeface="Montserrat Bold"/>
                </a:defRPr>
              </a:pPr>
              <a:r>
                <a:rPr lang="en-AU" dirty="0"/>
                <a:t>materials (optional)</a:t>
              </a:r>
            </a:p>
            <a:p>
              <a:pPr marR="254000" algn="r">
                <a:defRPr sz="3000" b="0">
                  <a:solidFill>
                    <a:srgbClr val="FFFFFF"/>
                  </a:solidFill>
                  <a:latin typeface="Montserrat Bold"/>
                  <a:ea typeface="Montserrat Bold"/>
                  <a:cs typeface="Montserrat Bold"/>
                  <a:sym typeface="Montserrat Bold"/>
                </a:defRPr>
              </a:pPr>
              <a:endParaRPr lang="en-AU" dirty="0"/>
            </a:p>
          </p:txBody>
        </p:sp>
        <p:sp>
          <p:nvSpPr>
            <p:cNvPr id="17" name="Shape 176">
              <a:extLst>
                <a:ext uri="{FF2B5EF4-FFF2-40B4-BE49-F238E27FC236}">
                  <a16:creationId xmlns:a16="http://schemas.microsoft.com/office/drawing/2014/main" id="{EEE91D3D-A7A3-A54E-8864-BB953081F39D}"/>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 name="Shape 177">
              <a:extLst>
                <a:ext uri="{FF2B5EF4-FFF2-40B4-BE49-F238E27FC236}">
                  <a16:creationId xmlns:a16="http://schemas.microsoft.com/office/drawing/2014/main" id="{1D05F468-FC3C-5346-BF46-787655EF1DF9}"/>
                </a:ext>
              </a:extLst>
            </p:cNvPr>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1</a:t>
              </a:r>
            </a:p>
          </p:txBody>
        </p:sp>
        <p:sp>
          <p:nvSpPr>
            <p:cNvPr id="19" name="Shape 178">
              <a:extLst>
                <a:ext uri="{FF2B5EF4-FFF2-40B4-BE49-F238E27FC236}">
                  <a16:creationId xmlns:a16="http://schemas.microsoft.com/office/drawing/2014/main" id="{C0F5625B-EB48-2A47-8178-5C1FC4F349D0}"/>
                </a:ext>
              </a:extLst>
            </p:cNvPr>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0" name="Shape 179">
              <a:extLst>
                <a:ext uri="{FF2B5EF4-FFF2-40B4-BE49-F238E27FC236}">
                  <a16:creationId xmlns:a16="http://schemas.microsoft.com/office/drawing/2014/main" id="{0CB923AA-2306-B54B-A8D2-1D90969808E5}"/>
                </a:ext>
              </a:extLst>
            </p:cNvPr>
            <p:cNvSpPr/>
            <p:nvPr/>
          </p:nvSpPr>
          <p:spPr>
            <a:xfrm>
              <a:off x="16358308" y="9195086"/>
              <a:ext cx="1038541" cy="1038541"/>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4</a:t>
              </a:r>
            </a:p>
          </p:txBody>
        </p:sp>
        <p:sp>
          <p:nvSpPr>
            <p:cNvPr id="21" name="Shape 181">
              <a:extLst>
                <a:ext uri="{FF2B5EF4-FFF2-40B4-BE49-F238E27FC236}">
                  <a16:creationId xmlns:a16="http://schemas.microsoft.com/office/drawing/2014/main" id="{DD85713E-0E45-094F-BDA6-46C47D6105AB}"/>
                </a:ext>
              </a:extLst>
            </p:cNvPr>
            <p:cNvSpPr/>
            <p:nvPr/>
          </p:nvSpPr>
          <p:spPr>
            <a:xfrm>
              <a:off x="-63945" y="632249"/>
              <a:ext cx="15465404"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22" name="Shape 182">
              <a:extLst>
                <a:ext uri="{FF2B5EF4-FFF2-40B4-BE49-F238E27FC236}">
                  <a16:creationId xmlns:a16="http://schemas.microsoft.com/office/drawing/2014/main" id="{B426FB3B-791D-584F-B59F-7F5E4EB0731D}"/>
                </a:ext>
              </a:extLst>
            </p:cNvPr>
            <p:cNvSpPr/>
            <p:nvPr/>
          </p:nvSpPr>
          <p:spPr>
            <a:xfrm rot="5400000">
              <a:off x="14875440" y="1157410"/>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23" name="Shape 184">
              <a:extLst>
                <a:ext uri="{FF2B5EF4-FFF2-40B4-BE49-F238E27FC236}">
                  <a16:creationId xmlns:a16="http://schemas.microsoft.com/office/drawing/2014/main" id="{1D32B536-5696-9947-AA91-8D66E3B431AC}"/>
                </a:ext>
              </a:extLst>
            </p:cNvPr>
            <p:cNvSpPr/>
            <p:nvPr/>
          </p:nvSpPr>
          <p:spPr>
            <a:xfrm>
              <a:off x="-39958" y="3219466"/>
              <a:ext cx="1425217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4" name="Shape 185">
              <a:extLst>
                <a:ext uri="{FF2B5EF4-FFF2-40B4-BE49-F238E27FC236}">
                  <a16:creationId xmlns:a16="http://schemas.microsoft.com/office/drawing/2014/main" id="{625C1B4F-9C37-3F4A-B522-EF3EE0118412}"/>
                </a:ext>
              </a:extLst>
            </p:cNvPr>
            <p:cNvSpPr/>
            <p:nvPr/>
          </p:nvSpPr>
          <p:spPr>
            <a:xfrm rot="5400000">
              <a:off x="13662054" y="375013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 name="Shape 187">
              <a:extLst>
                <a:ext uri="{FF2B5EF4-FFF2-40B4-BE49-F238E27FC236}">
                  <a16:creationId xmlns:a16="http://schemas.microsoft.com/office/drawing/2014/main" id="{03973C48-2962-9F49-925A-EC14F8ED4B47}"/>
                </a:ext>
              </a:extLst>
            </p:cNvPr>
            <p:cNvSpPr/>
            <p:nvPr/>
          </p:nvSpPr>
          <p:spPr>
            <a:xfrm>
              <a:off x="6438245" y="9195086"/>
              <a:ext cx="1038542" cy="1038541"/>
            </a:xfrm>
            <a:prstGeom prst="ellipse">
              <a:avLst/>
            </a:prstGeom>
            <a:solidFill>
              <a:schemeClr val="bg2"/>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2</a:t>
              </a:r>
            </a:p>
          </p:txBody>
        </p:sp>
        <p:sp>
          <p:nvSpPr>
            <p:cNvPr id="26" name="Shape 188">
              <a:extLst>
                <a:ext uri="{FF2B5EF4-FFF2-40B4-BE49-F238E27FC236}">
                  <a16:creationId xmlns:a16="http://schemas.microsoft.com/office/drawing/2014/main" id="{BA247836-1900-2048-95BB-ED748E88F61E}"/>
                </a:ext>
              </a:extLst>
            </p:cNvPr>
            <p:cNvSpPr/>
            <p:nvPr/>
          </p:nvSpPr>
          <p:spPr>
            <a:xfrm>
              <a:off x="11398277"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7" name="Shape 140">
              <a:extLst>
                <a:ext uri="{FF2B5EF4-FFF2-40B4-BE49-F238E27FC236}">
                  <a16:creationId xmlns:a16="http://schemas.microsoft.com/office/drawing/2014/main" id="{B929A57D-4AA8-1A41-B245-C9B53D883D3E}"/>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 name="Shape 142">
              <a:extLst>
                <a:ext uri="{FF2B5EF4-FFF2-40B4-BE49-F238E27FC236}">
                  <a16:creationId xmlns:a16="http://schemas.microsoft.com/office/drawing/2014/main" id="{301347DA-9C46-224E-8449-29B84FE7721C}"/>
                </a:ext>
              </a:extLst>
            </p:cNvPr>
            <p:cNvSpPr/>
            <p:nvPr/>
          </p:nvSpPr>
          <p:spPr>
            <a:xfrm>
              <a:off x="19212262" y="-571854"/>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146</a:t>
              </a:r>
              <a:endParaRPr dirty="0"/>
            </a:p>
          </p:txBody>
        </p:sp>
        <p:sp>
          <p:nvSpPr>
            <p:cNvPr id="29" name="Shape 144">
              <a:extLst>
                <a:ext uri="{FF2B5EF4-FFF2-40B4-BE49-F238E27FC236}">
                  <a16:creationId xmlns:a16="http://schemas.microsoft.com/office/drawing/2014/main" id="{1D9492A4-BEF1-CC43-9179-87945379E1E2}"/>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0" name="Shape 156">
              <a:extLst>
                <a:ext uri="{FF2B5EF4-FFF2-40B4-BE49-F238E27FC236}">
                  <a16:creationId xmlns:a16="http://schemas.microsoft.com/office/drawing/2014/main" id="{DF7C6E85-E3CB-6149-940F-109F319AD711}"/>
                </a:ext>
              </a:extLst>
            </p:cNvPr>
            <p:cNvSpPr/>
            <p:nvPr/>
          </p:nvSpPr>
          <p:spPr>
            <a:xfrm>
              <a:off x="-233723" y="-831565"/>
              <a:ext cx="15385148" cy="37839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sz="12000" dirty="0"/>
                <a:t>Speculating</a:t>
              </a:r>
              <a:endParaRPr sz="12000" dirty="0"/>
            </a:p>
          </p:txBody>
        </p:sp>
        <p:sp>
          <p:nvSpPr>
            <p:cNvPr id="31" name="Shape 159">
              <a:extLst>
                <a:ext uri="{FF2B5EF4-FFF2-40B4-BE49-F238E27FC236}">
                  <a16:creationId xmlns:a16="http://schemas.microsoft.com/office/drawing/2014/main" id="{089E3B93-EA14-3C44-BCF0-9DE32F05EA27}"/>
                </a:ext>
              </a:extLst>
            </p:cNvPr>
            <p:cNvSpPr/>
            <p:nvPr/>
          </p:nvSpPr>
          <p:spPr>
            <a:xfrm>
              <a:off x="-347309" y="1797743"/>
              <a:ext cx="17303327" cy="37839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sz="12000" dirty="0"/>
                <a:t>Preferred Futures</a:t>
              </a:r>
              <a:endParaRPr sz="12000" dirty="0"/>
            </a:p>
          </p:txBody>
        </p:sp>
      </p:grpSp>
      <p:sp>
        <p:nvSpPr>
          <p:cNvPr id="32" name="Shape 190">
            <a:extLst>
              <a:ext uri="{FF2B5EF4-FFF2-40B4-BE49-F238E27FC236}">
                <a16:creationId xmlns:a16="http://schemas.microsoft.com/office/drawing/2014/main" id="{654C7E5C-E9E4-D74E-8302-02CB3F3FF03F}"/>
              </a:ext>
            </a:extLst>
          </p:cNvPr>
          <p:cNvSpPr/>
          <p:nvPr/>
        </p:nvSpPr>
        <p:spPr>
          <a:xfrm>
            <a:off x="19369023" y="10470228"/>
            <a:ext cx="4937177"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a:t>
            </a:r>
          </a:p>
        </p:txBody>
      </p:sp>
      <p:sp>
        <p:nvSpPr>
          <p:cNvPr id="33" name="Shape 191">
            <a:extLst>
              <a:ext uri="{FF2B5EF4-FFF2-40B4-BE49-F238E27FC236}">
                <a16:creationId xmlns:a16="http://schemas.microsoft.com/office/drawing/2014/main" id="{E2FB4315-E82E-CC4D-AB51-25CA66539049}"/>
              </a:ext>
            </a:extLst>
          </p:cNvPr>
          <p:cNvSpPr/>
          <p:nvPr/>
        </p:nvSpPr>
        <p:spPr>
          <a:xfrm>
            <a:off x="5905190"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a:t>
            </a:r>
            <a:r>
              <a:rPr dirty="0"/>
              <a:t>5 mins] </a:t>
            </a:r>
          </a:p>
        </p:txBody>
      </p:sp>
      <p:sp>
        <p:nvSpPr>
          <p:cNvPr id="34" name="Shape 192">
            <a:extLst>
              <a:ext uri="{FF2B5EF4-FFF2-40B4-BE49-F238E27FC236}">
                <a16:creationId xmlns:a16="http://schemas.microsoft.com/office/drawing/2014/main" id="{48AB2C24-09ED-7E45-8798-455AFDED9CB4}"/>
              </a:ext>
            </a:extLst>
          </p:cNvPr>
          <p:cNvSpPr/>
          <p:nvPr/>
        </p:nvSpPr>
        <p:spPr>
          <a:xfrm>
            <a:off x="10654207" y="10470228"/>
            <a:ext cx="2867003"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a:t>
            </a:r>
            <a:r>
              <a:rPr dirty="0"/>
              <a:t> mins] </a:t>
            </a:r>
          </a:p>
        </p:txBody>
      </p:sp>
      <p:sp>
        <p:nvSpPr>
          <p:cNvPr id="35" name="Shape 193">
            <a:extLst>
              <a:ext uri="{FF2B5EF4-FFF2-40B4-BE49-F238E27FC236}">
                <a16:creationId xmlns:a16="http://schemas.microsoft.com/office/drawing/2014/main" id="{1DE69B5C-DFEB-A54B-85DA-08483175D07E}"/>
              </a:ext>
            </a:extLst>
          </p:cNvPr>
          <p:cNvSpPr/>
          <p:nvPr/>
        </p:nvSpPr>
        <p:spPr>
          <a:xfrm>
            <a:off x="15825254"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20 mins</a:t>
            </a:r>
            <a:r>
              <a:rPr dirty="0"/>
              <a:t>] </a:t>
            </a:r>
          </a:p>
        </p:txBody>
      </p:sp>
      <p:sp>
        <p:nvSpPr>
          <p:cNvPr id="42" name="Shape 194">
            <a:extLst>
              <a:ext uri="{FF2B5EF4-FFF2-40B4-BE49-F238E27FC236}">
                <a16:creationId xmlns:a16="http://schemas.microsoft.com/office/drawing/2014/main" id="{C2A09EBB-9113-444C-8B35-B1AD8F57F38F}"/>
              </a:ext>
            </a:extLst>
          </p:cNvPr>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275">
            <a:extLst>
              <a:ext uri="{FF2B5EF4-FFF2-40B4-BE49-F238E27FC236}">
                <a16:creationId xmlns:a16="http://schemas.microsoft.com/office/drawing/2014/main" id="{A53DC5CE-7D3A-0440-9018-1772ED266A15}"/>
              </a:ext>
            </a:extLst>
          </p:cNvPr>
          <p:cNvSpPr/>
          <p:nvPr/>
        </p:nvSpPr>
        <p:spPr>
          <a:xfrm>
            <a:off x="19311188" y="12505104"/>
            <a:ext cx="4313745" cy="75982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a:t>
            </a:r>
            <a:r>
              <a:rPr lang="en-AU" sz="2000" b="0" dirty="0">
                <a:sym typeface="Montserrat Medium"/>
              </a:rPr>
              <a:t>Clare Cooper</a:t>
            </a:r>
          </a:p>
          <a:p>
            <a:pPr algn="r">
              <a:defRPr sz="2000" b="0">
                <a:solidFill>
                  <a:srgbClr val="919191"/>
                </a:solidFill>
                <a:latin typeface="Montserrat Medium"/>
                <a:ea typeface="Montserrat Medium"/>
                <a:cs typeface="Montserrat Medium"/>
                <a:sym typeface="Montserrat Medium"/>
              </a:defRPr>
            </a:pPr>
            <a:endParaRPr lang="en-AU" dirty="0"/>
          </a:p>
        </p:txBody>
      </p:sp>
      <p:sp>
        <p:nvSpPr>
          <p:cNvPr id="280" name="Shape 280"/>
          <p:cNvSpPr/>
          <p:nvPr/>
        </p:nvSpPr>
        <p:spPr>
          <a:xfrm>
            <a:off x="19993729" y="11114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pic>
        <p:nvPicPr>
          <p:cNvPr id="10" name="Picture 9">
            <a:extLst>
              <a:ext uri="{FF2B5EF4-FFF2-40B4-BE49-F238E27FC236}">
                <a16:creationId xmlns:a16="http://schemas.microsoft.com/office/drawing/2014/main" id="{2FB72EC0-3F2E-9A4F-A421-A5ED5B4AA7C0}"/>
              </a:ext>
            </a:extLst>
          </p:cNvPr>
          <p:cNvPicPr>
            <a:picLocks noChangeAspect="1"/>
          </p:cNvPicPr>
          <p:nvPr/>
        </p:nvPicPr>
        <p:blipFill>
          <a:blip r:embed="rId2"/>
          <a:stretch>
            <a:fillRect/>
          </a:stretch>
        </p:blipFill>
        <p:spPr>
          <a:xfrm>
            <a:off x="-35802" y="-79630"/>
            <a:ext cx="19558000" cy="5892800"/>
          </a:xfrm>
          <a:prstGeom prst="rect">
            <a:avLst/>
          </a:prstGeom>
        </p:spPr>
      </p:pic>
      <p:grpSp>
        <p:nvGrpSpPr>
          <p:cNvPr id="11" name="Group 10">
            <a:extLst>
              <a:ext uri="{FF2B5EF4-FFF2-40B4-BE49-F238E27FC236}">
                <a16:creationId xmlns:a16="http://schemas.microsoft.com/office/drawing/2014/main" id="{9570201F-FA6A-2243-AE1D-2B90AA1111EE}"/>
              </a:ext>
            </a:extLst>
          </p:cNvPr>
          <p:cNvGrpSpPr/>
          <p:nvPr/>
        </p:nvGrpSpPr>
        <p:grpSpPr>
          <a:xfrm>
            <a:off x="-317812" y="-831565"/>
            <a:ext cx="24810268" cy="11065192"/>
            <a:chOff x="-347309" y="-831565"/>
            <a:chExt cx="24810268" cy="11065192"/>
          </a:xfrm>
        </p:grpSpPr>
        <p:sp>
          <p:nvSpPr>
            <p:cNvPr id="12" name="Shape 168">
              <a:extLst>
                <a:ext uri="{FF2B5EF4-FFF2-40B4-BE49-F238E27FC236}">
                  <a16:creationId xmlns:a16="http://schemas.microsoft.com/office/drawing/2014/main" id="{ED0D6DA5-08BB-5F44-B3AF-C625E0270971}"/>
                </a:ext>
              </a:extLst>
            </p:cNvPr>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 name="Shape 170">
              <a:extLst>
                <a:ext uri="{FF2B5EF4-FFF2-40B4-BE49-F238E27FC236}">
                  <a16:creationId xmlns:a16="http://schemas.microsoft.com/office/drawing/2014/main" id="{A08BCFDB-1B09-AE48-BB69-80929FDD476D}"/>
                </a:ext>
              </a:extLst>
            </p:cNvPr>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 name="Shape 172">
              <a:extLst>
                <a:ext uri="{FF2B5EF4-FFF2-40B4-BE49-F238E27FC236}">
                  <a16:creationId xmlns:a16="http://schemas.microsoft.com/office/drawing/2014/main" id="{19C43C63-6B96-4743-92E7-C4A083CAA310}"/>
                </a:ext>
              </a:extLst>
            </p:cNvPr>
            <p:cNvSpPr/>
            <p:nvPr/>
          </p:nvSpPr>
          <p:spPr>
            <a:xfrm>
              <a:off x="1372043" y="6614097"/>
              <a:ext cx="21354888" cy="2114039"/>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explore new concepts by speculating preferred futures and their utopian and dystopian narratives. Focus on your own design problem, or follow the ‘Future Campus’ brief (p.208). Use the template from the companion website to support you. See p.209 for an example of the outcomes from speculating preferred futures.</a:t>
              </a:r>
            </a:p>
          </p:txBody>
        </p:sp>
        <p:sp>
          <p:nvSpPr>
            <p:cNvPr id="15" name="Shape 174">
              <a:extLst>
                <a:ext uri="{FF2B5EF4-FFF2-40B4-BE49-F238E27FC236}">
                  <a16:creationId xmlns:a16="http://schemas.microsoft.com/office/drawing/2014/main" id="{1857CBD2-385D-4C49-9369-96F37EFB110E}"/>
                </a:ext>
              </a:extLst>
            </p:cNvPr>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6" name="Shape 175">
              <a:extLst>
                <a:ext uri="{FF2B5EF4-FFF2-40B4-BE49-F238E27FC236}">
                  <a16:creationId xmlns:a16="http://schemas.microsoft.com/office/drawing/2014/main" id="{25062AB7-1964-304B-B6E6-A99FE7D5E548}"/>
                </a:ext>
              </a:extLst>
            </p:cNvPr>
            <p:cNvSpPr/>
            <p:nvPr/>
          </p:nvSpPr>
          <p:spPr>
            <a:xfrm>
              <a:off x="19879348" y="3085400"/>
              <a:ext cx="4342534" cy="2452593"/>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endParaRPr lang="en-AU" dirty="0"/>
            </a:p>
            <a:p>
              <a:pPr marR="254000" algn="r">
                <a:defRPr sz="3000" b="0">
                  <a:solidFill>
                    <a:srgbClr val="FFFFFF"/>
                  </a:solidFill>
                  <a:latin typeface="Montserrat Bold"/>
                  <a:ea typeface="Montserrat Bold"/>
                  <a:cs typeface="Montserrat Bold"/>
                  <a:sym typeface="Montserrat Bold"/>
                </a:defRPr>
              </a:pPr>
              <a:r>
                <a:rPr lang="en-AU" dirty="0"/>
                <a:t>YOU WILL NEED</a:t>
              </a:r>
              <a:br>
                <a:rPr lang="en-AU" dirty="0"/>
              </a:br>
              <a:r>
                <a:rPr lang="en-AU" dirty="0"/>
                <a:t>A pen, paper, craft</a:t>
              </a:r>
            </a:p>
            <a:p>
              <a:pPr marR="254000" algn="r">
                <a:defRPr sz="3000" b="0">
                  <a:solidFill>
                    <a:srgbClr val="FFFFFF"/>
                  </a:solidFill>
                  <a:latin typeface="Montserrat Bold"/>
                  <a:ea typeface="Montserrat Bold"/>
                  <a:cs typeface="Montserrat Bold"/>
                  <a:sym typeface="Montserrat Bold"/>
                </a:defRPr>
              </a:pPr>
              <a:r>
                <a:rPr lang="en-AU" dirty="0"/>
                <a:t>materials (optional)</a:t>
              </a:r>
            </a:p>
            <a:p>
              <a:pPr marR="254000" algn="r">
                <a:defRPr sz="3000" b="0">
                  <a:solidFill>
                    <a:srgbClr val="FFFFFF"/>
                  </a:solidFill>
                  <a:latin typeface="Montserrat Bold"/>
                  <a:ea typeface="Montserrat Bold"/>
                  <a:cs typeface="Montserrat Bold"/>
                  <a:sym typeface="Montserrat Bold"/>
                </a:defRPr>
              </a:pPr>
              <a:endParaRPr lang="en-AU" dirty="0"/>
            </a:p>
          </p:txBody>
        </p:sp>
        <p:sp>
          <p:nvSpPr>
            <p:cNvPr id="17" name="Shape 176">
              <a:extLst>
                <a:ext uri="{FF2B5EF4-FFF2-40B4-BE49-F238E27FC236}">
                  <a16:creationId xmlns:a16="http://schemas.microsoft.com/office/drawing/2014/main" id="{6CD2F17B-7F8D-9A4A-9F4B-37F33113C911}"/>
                </a:ext>
              </a:extLst>
            </p:cNvPr>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 name="Shape 177">
              <a:extLst>
                <a:ext uri="{FF2B5EF4-FFF2-40B4-BE49-F238E27FC236}">
                  <a16:creationId xmlns:a16="http://schemas.microsoft.com/office/drawing/2014/main" id="{7D0183A9-E312-EE43-9A95-C6B39232A6F3}"/>
                </a:ext>
              </a:extLst>
            </p:cNvPr>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1</a:t>
              </a:r>
            </a:p>
          </p:txBody>
        </p:sp>
        <p:sp>
          <p:nvSpPr>
            <p:cNvPr id="19" name="Shape 178">
              <a:extLst>
                <a:ext uri="{FF2B5EF4-FFF2-40B4-BE49-F238E27FC236}">
                  <a16:creationId xmlns:a16="http://schemas.microsoft.com/office/drawing/2014/main" id="{72B91E65-7742-1040-BB81-ADF93D46B95A}"/>
                </a:ext>
              </a:extLst>
            </p:cNvPr>
            <p:cNvSpPr/>
            <p:nvPr/>
          </p:nvSpPr>
          <p:spPr>
            <a:xfrm>
              <a:off x="21318340" y="9195086"/>
              <a:ext cx="1038542" cy="1038541"/>
            </a:xfrm>
            <a:prstGeom prst="ellipse">
              <a:avLst/>
            </a:prstGeom>
            <a:solidFill>
              <a:srgbClr val="EF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5</a:t>
              </a:r>
            </a:p>
          </p:txBody>
        </p:sp>
        <p:sp>
          <p:nvSpPr>
            <p:cNvPr id="20" name="Shape 179">
              <a:extLst>
                <a:ext uri="{FF2B5EF4-FFF2-40B4-BE49-F238E27FC236}">
                  <a16:creationId xmlns:a16="http://schemas.microsoft.com/office/drawing/2014/main" id="{398CB061-A4CA-9740-A377-DDB23DAECB8F}"/>
                </a:ext>
              </a:extLst>
            </p:cNvPr>
            <p:cNvSpPr/>
            <p:nvPr/>
          </p:nvSpPr>
          <p:spPr>
            <a:xfrm>
              <a:off x="16358308"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1" name="Shape 181">
              <a:extLst>
                <a:ext uri="{FF2B5EF4-FFF2-40B4-BE49-F238E27FC236}">
                  <a16:creationId xmlns:a16="http://schemas.microsoft.com/office/drawing/2014/main" id="{9E854331-9572-6048-8CB4-C77DB8AF10F1}"/>
                </a:ext>
              </a:extLst>
            </p:cNvPr>
            <p:cNvSpPr/>
            <p:nvPr/>
          </p:nvSpPr>
          <p:spPr>
            <a:xfrm>
              <a:off x="-63945" y="632249"/>
              <a:ext cx="15465404"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dirty="0"/>
            </a:p>
          </p:txBody>
        </p:sp>
        <p:sp>
          <p:nvSpPr>
            <p:cNvPr id="22" name="Shape 182">
              <a:extLst>
                <a:ext uri="{FF2B5EF4-FFF2-40B4-BE49-F238E27FC236}">
                  <a16:creationId xmlns:a16="http://schemas.microsoft.com/office/drawing/2014/main" id="{BE642FE9-CFCB-8B4C-B7B6-B6CD5D80094C}"/>
                </a:ext>
              </a:extLst>
            </p:cNvPr>
            <p:cNvSpPr/>
            <p:nvPr/>
          </p:nvSpPr>
          <p:spPr>
            <a:xfrm rot="5400000">
              <a:off x="14875440" y="1157410"/>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23" name="Shape 184">
              <a:extLst>
                <a:ext uri="{FF2B5EF4-FFF2-40B4-BE49-F238E27FC236}">
                  <a16:creationId xmlns:a16="http://schemas.microsoft.com/office/drawing/2014/main" id="{A3E0C35D-7BD6-594D-B1C4-94890C08FCBA}"/>
                </a:ext>
              </a:extLst>
            </p:cNvPr>
            <p:cNvSpPr/>
            <p:nvPr/>
          </p:nvSpPr>
          <p:spPr>
            <a:xfrm>
              <a:off x="-39958" y="3219466"/>
              <a:ext cx="1425217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4" name="Shape 185">
              <a:extLst>
                <a:ext uri="{FF2B5EF4-FFF2-40B4-BE49-F238E27FC236}">
                  <a16:creationId xmlns:a16="http://schemas.microsoft.com/office/drawing/2014/main" id="{A2A8908E-D231-FE49-BADE-F23C2219E9EF}"/>
                </a:ext>
              </a:extLst>
            </p:cNvPr>
            <p:cNvSpPr/>
            <p:nvPr/>
          </p:nvSpPr>
          <p:spPr>
            <a:xfrm rot="5400000">
              <a:off x="13662054" y="3750134"/>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 name="Shape 187">
              <a:extLst>
                <a:ext uri="{FF2B5EF4-FFF2-40B4-BE49-F238E27FC236}">
                  <a16:creationId xmlns:a16="http://schemas.microsoft.com/office/drawing/2014/main" id="{47873D22-352D-9D40-9599-85219EAC5EB1}"/>
                </a:ext>
              </a:extLst>
            </p:cNvPr>
            <p:cNvSpPr/>
            <p:nvPr/>
          </p:nvSpPr>
          <p:spPr>
            <a:xfrm>
              <a:off x="6438245" y="9195086"/>
              <a:ext cx="1038542" cy="1038541"/>
            </a:xfrm>
            <a:prstGeom prst="ellipse">
              <a:avLst/>
            </a:prstGeom>
            <a:solidFill>
              <a:schemeClr val="bg2"/>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2</a:t>
              </a:r>
            </a:p>
          </p:txBody>
        </p:sp>
        <p:sp>
          <p:nvSpPr>
            <p:cNvPr id="26" name="Shape 188">
              <a:extLst>
                <a:ext uri="{FF2B5EF4-FFF2-40B4-BE49-F238E27FC236}">
                  <a16:creationId xmlns:a16="http://schemas.microsoft.com/office/drawing/2014/main" id="{2294BED4-A562-7C4A-A7BE-F38D2529ED33}"/>
                </a:ext>
              </a:extLst>
            </p:cNvPr>
            <p:cNvSpPr/>
            <p:nvPr/>
          </p:nvSpPr>
          <p:spPr>
            <a:xfrm>
              <a:off x="11398277"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7" name="Shape 140">
              <a:extLst>
                <a:ext uri="{FF2B5EF4-FFF2-40B4-BE49-F238E27FC236}">
                  <a16:creationId xmlns:a16="http://schemas.microsoft.com/office/drawing/2014/main" id="{9F1547E6-2740-1049-8C75-A40F75B57D20}"/>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 name="Shape 142">
              <a:extLst>
                <a:ext uri="{FF2B5EF4-FFF2-40B4-BE49-F238E27FC236}">
                  <a16:creationId xmlns:a16="http://schemas.microsoft.com/office/drawing/2014/main" id="{1F806F67-CFC8-4844-A409-C10514B7E97F}"/>
                </a:ext>
              </a:extLst>
            </p:cNvPr>
            <p:cNvSpPr/>
            <p:nvPr/>
          </p:nvSpPr>
          <p:spPr>
            <a:xfrm>
              <a:off x="19212262" y="-571854"/>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146</a:t>
              </a:r>
              <a:endParaRPr dirty="0"/>
            </a:p>
          </p:txBody>
        </p:sp>
        <p:sp>
          <p:nvSpPr>
            <p:cNvPr id="29" name="Shape 144">
              <a:extLst>
                <a:ext uri="{FF2B5EF4-FFF2-40B4-BE49-F238E27FC236}">
                  <a16:creationId xmlns:a16="http://schemas.microsoft.com/office/drawing/2014/main" id="{74FAE055-E3CD-A649-AB0A-0B4B0447CAE6}"/>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0" name="Shape 156">
              <a:extLst>
                <a:ext uri="{FF2B5EF4-FFF2-40B4-BE49-F238E27FC236}">
                  <a16:creationId xmlns:a16="http://schemas.microsoft.com/office/drawing/2014/main" id="{C1B4FA8B-71F2-2E45-A9DF-34CB270D22AD}"/>
                </a:ext>
              </a:extLst>
            </p:cNvPr>
            <p:cNvSpPr/>
            <p:nvPr/>
          </p:nvSpPr>
          <p:spPr>
            <a:xfrm>
              <a:off x="-233723" y="-831565"/>
              <a:ext cx="15385148" cy="37839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sz="12000" dirty="0"/>
                <a:t>Speculating</a:t>
              </a:r>
              <a:endParaRPr sz="12000" dirty="0"/>
            </a:p>
          </p:txBody>
        </p:sp>
        <p:sp>
          <p:nvSpPr>
            <p:cNvPr id="31" name="Shape 159">
              <a:extLst>
                <a:ext uri="{FF2B5EF4-FFF2-40B4-BE49-F238E27FC236}">
                  <a16:creationId xmlns:a16="http://schemas.microsoft.com/office/drawing/2014/main" id="{C43AC3E0-7446-5645-B018-93099109D6E9}"/>
                </a:ext>
              </a:extLst>
            </p:cNvPr>
            <p:cNvSpPr/>
            <p:nvPr/>
          </p:nvSpPr>
          <p:spPr>
            <a:xfrm>
              <a:off x="-347309" y="1797743"/>
              <a:ext cx="17303327" cy="37839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4400"/>
                </a:lnSpc>
                <a:defRPr sz="15000" b="0" spc="-300">
                  <a:solidFill>
                    <a:srgbClr val="FFFFFF"/>
                  </a:solidFill>
                  <a:latin typeface="Montserrat Bold"/>
                  <a:ea typeface="Montserrat Bold"/>
                  <a:cs typeface="Montserrat Bold"/>
                  <a:sym typeface="Montserrat Bold"/>
                </a:defRPr>
              </a:pPr>
              <a:r>
                <a:rPr lang="en-AU" sz="12000" dirty="0"/>
                <a:t>Preferred Futures</a:t>
              </a:r>
              <a:endParaRPr sz="12000" dirty="0"/>
            </a:p>
          </p:txBody>
        </p:sp>
      </p:grpSp>
      <p:sp>
        <p:nvSpPr>
          <p:cNvPr id="32" name="Shape 190">
            <a:extLst>
              <a:ext uri="{FF2B5EF4-FFF2-40B4-BE49-F238E27FC236}">
                <a16:creationId xmlns:a16="http://schemas.microsoft.com/office/drawing/2014/main" id="{170B7F7F-76EA-4F4E-A544-BDD06D560826}"/>
              </a:ext>
            </a:extLst>
          </p:cNvPr>
          <p:cNvSpPr/>
          <p:nvPr/>
        </p:nvSpPr>
        <p:spPr>
          <a:xfrm>
            <a:off x="19369023" y="10470228"/>
            <a:ext cx="4937177"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mins</a:t>
            </a:r>
            <a:r>
              <a:rPr dirty="0"/>
              <a:t>]</a:t>
            </a:r>
          </a:p>
        </p:txBody>
      </p:sp>
      <p:sp>
        <p:nvSpPr>
          <p:cNvPr id="33" name="Shape 191">
            <a:extLst>
              <a:ext uri="{FF2B5EF4-FFF2-40B4-BE49-F238E27FC236}">
                <a16:creationId xmlns:a16="http://schemas.microsoft.com/office/drawing/2014/main" id="{B5C981B5-6CF2-FA45-B7A6-A1D9B638812F}"/>
              </a:ext>
            </a:extLst>
          </p:cNvPr>
          <p:cNvSpPr/>
          <p:nvPr/>
        </p:nvSpPr>
        <p:spPr>
          <a:xfrm>
            <a:off x="5905190"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a:t>
            </a:r>
            <a:r>
              <a:rPr dirty="0"/>
              <a:t>5 mins] </a:t>
            </a:r>
          </a:p>
        </p:txBody>
      </p:sp>
      <p:sp>
        <p:nvSpPr>
          <p:cNvPr id="34" name="Shape 192">
            <a:extLst>
              <a:ext uri="{FF2B5EF4-FFF2-40B4-BE49-F238E27FC236}">
                <a16:creationId xmlns:a16="http://schemas.microsoft.com/office/drawing/2014/main" id="{918A7D2C-BF2B-8441-B66E-F5FD0E2128A1}"/>
              </a:ext>
            </a:extLst>
          </p:cNvPr>
          <p:cNvSpPr/>
          <p:nvPr/>
        </p:nvSpPr>
        <p:spPr>
          <a:xfrm>
            <a:off x="10654207" y="10470228"/>
            <a:ext cx="2867003"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a:t>
            </a:r>
            <a:r>
              <a:rPr dirty="0"/>
              <a:t> mins] </a:t>
            </a:r>
          </a:p>
        </p:txBody>
      </p:sp>
      <p:sp>
        <p:nvSpPr>
          <p:cNvPr id="35" name="Shape 193">
            <a:extLst>
              <a:ext uri="{FF2B5EF4-FFF2-40B4-BE49-F238E27FC236}">
                <a16:creationId xmlns:a16="http://schemas.microsoft.com/office/drawing/2014/main" id="{A4E05335-827F-5441-A282-76EBEE2D9D8D}"/>
              </a:ext>
            </a:extLst>
          </p:cNvPr>
          <p:cNvSpPr/>
          <p:nvPr/>
        </p:nvSpPr>
        <p:spPr>
          <a:xfrm>
            <a:off x="15825254"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20 mins</a:t>
            </a:r>
            <a:r>
              <a:rPr dirty="0"/>
              <a:t>] </a:t>
            </a:r>
          </a:p>
        </p:txBody>
      </p:sp>
      <p:sp>
        <p:nvSpPr>
          <p:cNvPr id="36" name="Shape 194">
            <a:extLst>
              <a:ext uri="{FF2B5EF4-FFF2-40B4-BE49-F238E27FC236}">
                <a16:creationId xmlns:a16="http://schemas.microsoft.com/office/drawing/2014/main" id="{DC17A30D-032E-1E46-9DAA-A5A6B2068EF4}"/>
              </a:ext>
            </a:extLst>
          </p:cNvPr>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 mins</a:t>
            </a:r>
            <a:r>
              <a:rPr dirty="0"/>
              <a: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A87805-B67F-AD4D-A8F7-3BDAF3AD432C}"/>
              </a:ext>
            </a:extLst>
          </p:cNvPr>
          <p:cNvGrpSpPr/>
          <p:nvPr/>
        </p:nvGrpSpPr>
        <p:grpSpPr>
          <a:xfrm>
            <a:off x="-36937" y="-2011"/>
            <a:ext cx="24496471" cy="12569404"/>
            <a:chOff x="-36937" y="-2011"/>
            <a:chExt cx="24496471" cy="12569404"/>
          </a:xfrm>
        </p:grpSpPr>
        <p:pic>
          <p:nvPicPr>
            <p:cNvPr id="283" name="pasted-image.pdf"/>
            <p:cNvPicPr>
              <a:picLocks noChangeAspect="1"/>
            </p:cNvPicPr>
            <p:nvPr/>
          </p:nvPicPr>
          <p:blipFill>
            <a:blip r:embed="rId2"/>
            <a:srcRect l="57245" t="62662" r="8715"/>
            <a:stretch>
              <a:fillRect/>
            </a:stretch>
          </p:blipFill>
          <p:spPr>
            <a:xfrm>
              <a:off x="1587" y="-2011"/>
              <a:ext cx="24457947" cy="12569404"/>
            </a:xfrm>
            <a:prstGeom prst="rect">
              <a:avLst/>
            </a:prstGeom>
            <a:ln w="12700">
              <a:miter lim="400000"/>
            </a:ln>
          </p:spPr>
        </p:pic>
        <p:sp>
          <p:nvSpPr>
            <p:cNvPr id="284" name="Shape 284"/>
            <p:cNvSpPr/>
            <p:nvPr/>
          </p:nvSpPr>
          <p:spPr>
            <a:xfrm>
              <a:off x="765506" y="1801174"/>
              <a:ext cx="11256646" cy="1692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lvl1pPr algn="l">
                <a:defRPr sz="10000" b="0">
                  <a:solidFill>
                    <a:srgbClr val="FFFFFF"/>
                  </a:solidFill>
                  <a:latin typeface="Montserrat Bold"/>
                  <a:ea typeface="Montserrat Bold"/>
                  <a:cs typeface="Montserrat Bold"/>
                  <a:sym typeface="Montserrat Bold"/>
                </a:defRPr>
              </a:lvl1pPr>
            </a:lstStyle>
            <a:p>
              <a:r>
                <a:t>Share your work!</a:t>
              </a:r>
            </a:p>
          </p:txBody>
        </p:sp>
        <p:sp>
          <p:nvSpPr>
            <p:cNvPr id="285" name="Shape 285"/>
            <p:cNvSpPr/>
            <p:nvPr/>
          </p:nvSpPr>
          <p:spPr>
            <a:xfrm>
              <a:off x="-36937" y="3546077"/>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6" name="Shape 286"/>
            <p:cNvSpPr/>
            <p:nvPr/>
          </p:nvSpPr>
          <p:spPr>
            <a:xfrm>
              <a:off x="855906" y="4285057"/>
              <a:ext cx="18232196" cy="765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457200">
                <a:defRPr sz="4000" b="0">
                  <a:solidFill>
                    <a:srgbClr val="FFFFFF"/>
                  </a:solidFill>
                  <a:latin typeface="Montserrat Bold"/>
                  <a:ea typeface="Montserrat Bold"/>
                  <a:cs typeface="Montserrat Bold"/>
                  <a:sym typeface="Montserrat Bold"/>
                </a:defRPr>
              </a:lvl1pPr>
            </a:lstStyle>
            <a:p>
              <a:r>
                <a:t>Upload photos of your work:</a:t>
              </a:r>
            </a:p>
          </p:txBody>
        </p:sp>
        <p:sp>
          <p:nvSpPr>
            <p:cNvPr id="287" name="Shape 287"/>
            <p:cNvSpPr/>
            <p:nvPr/>
          </p:nvSpPr>
          <p:spPr>
            <a:xfrm>
              <a:off x="855906" y="5114881"/>
              <a:ext cx="18232196" cy="44989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Bold"/>
                  <a:ea typeface="Montserrat Bold"/>
                  <a:cs typeface="Montserrat Bold"/>
                  <a:sym typeface="Montserrat Bold"/>
                </a:defRPr>
              </a:pPr>
              <a:endParaRP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Go to: </a:t>
              </a:r>
              <a:r>
                <a:rPr i="1">
                  <a:latin typeface="Montserrat-Italic"/>
                  <a:ea typeface="Montserrat-Italic"/>
                  <a:cs typeface="Montserrat-Italic"/>
                  <a:sym typeface="Montserrat-Italic"/>
                </a:rPr>
                <a:t>add URL here</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Enter the password: </a:t>
              </a:r>
              <a:r>
                <a:rPr i="1">
                  <a:latin typeface="Montserrat-Italic"/>
                  <a:ea typeface="Montserrat-Italic"/>
                  <a:cs typeface="Montserrat-Italic"/>
                  <a:sym typeface="Montserrat-Italic"/>
                </a:rPr>
                <a:t>password</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Upload a photo and caption of your work</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Wait for moderation</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View others’ ideas  </a:t>
              </a:r>
            </a:p>
          </p:txBody>
        </p:sp>
        <p:sp>
          <p:nvSpPr>
            <p:cNvPr id="288" name="Shape 288"/>
            <p:cNvSpPr/>
            <p:nvPr/>
          </p:nvSpPr>
          <p:spPr>
            <a:xfrm>
              <a:off x="765719" y="9722610"/>
              <a:ext cx="1823219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i="1">
                  <a:solidFill>
                    <a:srgbClr val="FFFFFF"/>
                  </a:solidFill>
                  <a:latin typeface="Montserrat-Italic"/>
                  <a:ea typeface="Montserrat-Italic"/>
                  <a:cs typeface="Montserrat-Italic"/>
                  <a:sym typeface="Montserrat-Italic"/>
                </a:defRPr>
              </a:pPr>
              <a:r>
                <a:t>A note to facilitators:</a:t>
              </a:r>
            </a:p>
            <a:p>
              <a:pPr algn="l" defTabSz="457200">
                <a:defRPr b="0" i="1">
                  <a:solidFill>
                    <a:srgbClr val="FFFFFF"/>
                  </a:solidFill>
                  <a:latin typeface="Montserrat-Italic"/>
                  <a:ea typeface="Montserrat-Italic"/>
                  <a:cs typeface="Montserrat-Italic"/>
                  <a:sym typeface="Montserrat-Italic"/>
                </a:defRPr>
              </a:pPr>
              <a:r>
                <a:t>Use this slide to give instructions for post-exercise sharing activities. These could take the form of facilitator-guided discussions, mini-presentations, or digital sharing via existing platforms (e.g. padlet) - as described here. Delete this paragraph when ready.</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E3ADD6-1FB1-ED48-8119-5DB4057041F7}"/>
              </a:ext>
            </a:extLst>
          </p:cNvPr>
          <p:cNvGrpSpPr/>
          <p:nvPr/>
        </p:nvGrpSpPr>
        <p:grpSpPr>
          <a:xfrm>
            <a:off x="-36937" y="720955"/>
            <a:ext cx="24457874" cy="13025113"/>
            <a:chOff x="-36937" y="720955"/>
            <a:chExt cx="24457874" cy="13025113"/>
          </a:xfrm>
        </p:grpSpPr>
        <p:pic>
          <p:nvPicPr>
            <p:cNvPr id="290" name="pasted-image.pdf"/>
            <p:cNvPicPr>
              <a:picLocks noChangeAspect="1"/>
            </p:cNvPicPr>
            <p:nvPr/>
          </p:nvPicPr>
          <p:blipFill>
            <a:blip r:embed="rId2"/>
            <a:srcRect l="27630"/>
            <a:stretch>
              <a:fillRect/>
            </a:stretch>
          </p:blipFill>
          <p:spPr>
            <a:xfrm rot="10800000">
              <a:off x="4304849" y="720955"/>
              <a:ext cx="20114295" cy="13021637"/>
            </a:xfrm>
            <a:prstGeom prst="rect">
              <a:avLst/>
            </a:prstGeom>
            <a:ln w="12700">
              <a:miter lim="400000"/>
            </a:ln>
          </p:spPr>
        </p:pic>
        <p:pic>
          <p:nvPicPr>
            <p:cNvPr id="291" name="pasted-image.pdf"/>
            <p:cNvPicPr>
              <a:picLocks noChangeAspect="1"/>
            </p:cNvPicPr>
            <p:nvPr/>
          </p:nvPicPr>
          <p:blipFill>
            <a:blip r:embed="rId2"/>
            <a:srcRect t="33454" r="50402"/>
            <a:stretch>
              <a:fillRect/>
            </a:stretch>
          </p:blipFill>
          <p:spPr>
            <a:xfrm rot="10800000">
              <a:off x="-4557" y="6312722"/>
              <a:ext cx="11825051" cy="7433346"/>
            </a:xfrm>
            <a:prstGeom prst="rect">
              <a:avLst/>
            </a:prstGeom>
            <a:ln w="12700">
              <a:miter lim="400000"/>
            </a:ln>
          </p:spPr>
        </p:pic>
        <p:sp>
          <p:nvSpPr>
            <p:cNvPr id="292" name="Shape 292"/>
            <p:cNvSpPr/>
            <p:nvPr/>
          </p:nvSpPr>
          <p:spPr>
            <a:xfrm>
              <a:off x="-36937" y="12049959"/>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3" name="Shape 293"/>
            <p:cNvSpPr/>
            <p:nvPr/>
          </p:nvSpPr>
          <p:spPr>
            <a:xfrm>
              <a:off x="975503" y="891390"/>
              <a:ext cx="3253868" cy="47783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algn="l">
                <a:defRPr sz="6000" b="0">
                  <a:latin typeface="Montserrat Bold"/>
                  <a:ea typeface="Montserrat Bold"/>
                  <a:cs typeface="Montserrat Bold"/>
                  <a:sym typeface="Montserrat Bold"/>
                </a:defRPr>
              </a:pPr>
              <a:r>
                <a:t>Design.</a:t>
              </a:r>
            </a:p>
            <a:p>
              <a:pPr algn="l">
                <a:defRPr sz="6000" b="0">
                  <a:latin typeface="Montserrat Bold"/>
                  <a:ea typeface="Montserrat Bold"/>
                  <a:cs typeface="Montserrat Bold"/>
                  <a:sym typeface="Montserrat Bold"/>
                </a:defRPr>
              </a:pPr>
              <a:r>
                <a:t>Think</a:t>
              </a:r>
            </a:p>
            <a:p>
              <a:pPr algn="l">
                <a:defRPr sz="6000" b="0">
                  <a:latin typeface="Montserrat Bold"/>
                  <a:ea typeface="Montserrat Bold"/>
                  <a:cs typeface="Montserrat Bold"/>
                  <a:sym typeface="Montserrat Bold"/>
                </a:defRPr>
              </a:pPr>
              <a:r>
                <a:t>Make.</a:t>
              </a:r>
            </a:p>
            <a:p>
              <a:pPr algn="l">
                <a:defRPr sz="6000" b="0">
                  <a:latin typeface="Montserrat Bold"/>
                  <a:ea typeface="Montserrat Bold"/>
                  <a:cs typeface="Montserrat Bold"/>
                  <a:sym typeface="Montserrat Bold"/>
                </a:defRPr>
              </a:pPr>
              <a:r>
                <a:t>Break. </a:t>
              </a:r>
            </a:p>
            <a:p>
              <a:pPr algn="l">
                <a:defRPr sz="6000" b="0">
                  <a:latin typeface="Montserrat Bold"/>
                  <a:ea typeface="Montserrat Bold"/>
                  <a:cs typeface="Montserrat Bold"/>
                  <a:sym typeface="Montserrat Bold"/>
                </a:defRPr>
              </a:pPr>
              <a:r>
                <a:t>Repeat.</a:t>
              </a:r>
            </a:p>
          </p:txBody>
        </p:sp>
        <p:sp>
          <p:nvSpPr>
            <p:cNvPr id="294" name="Shape 294"/>
            <p:cNvSpPr/>
            <p:nvPr/>
          </p:nvSpPr>
          <p:spPr>
            <a:xfrm>
              <a:off x="8634748" y="2755150"/>
              <a:ext cx="14424722" cy="26064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a:solidFill>
                    <a:srgbClr val="FFFFFF"/>
                  </a:solidFill>
                  <a:latin typeface="Montserrat Bold"/>
                  <a:ea typeface="Montserrat Bold"/>
                  <a:cs typeface="Montserrat Bold"/>
                  <a:sym typeface="Montserrat Bold"/>
                </a:defRPr>
              </a:pPr>
              <a:r>
                <a:rPr dirty="0"/>
                <a:t>This work is licensed under a Creative Commons Attribution-</a:t>
              </a:r>
              <a:r>
                <a:rPr dirty="0" err="1"/>
                <a:t>NonCommercial</a:t>
              </a:r>
              <a:r>
                <a:rPr dirty="0"/>
                <a:t>-</a:t>
              </a:r>
              <a:r>
                <a:rPr dirty="0" err="1"/>
                <a:t>ShareAlike</a:t>
              </a:r>
              <a:r>
                <a:rPr dirty="0"/>
                <a:t> 4.0 International License. Designed by the authors of “Design. Think. Make. Break. Repeat. A Handbook of Methods” (BIS Publishers).</a:t>
              </a:r>
            </a:p>
            <a:p>
              <a:pPr algn="l" defTabSz="457200">
                <a:defRPr b="0">
                  <a:solidFill>
                    <a:srgbClr val="FFFFFF"/>
                  </a:solidFill>
                  <a:latin typeface="Montserrat Bold"/>
                  <a:ea typeface="Montserrat Bold"/>
                  <a:cs typeface="Montserrat Bold"/>
                  <a:sym typeface="Montserrat Bold"/>
                </a:defRPr>
              </a:pPr>
              <a:r>
                <a:rPr u="sng" dirty="0">
                  <a:solidFill>
                    <a:schemeClr val="bg1"/>
                  </a:solidFill>
                  <a:hlinkClick r:id="rId3">
                    <a:extLst>
                      <a:ext uri="{A12FA001-AC4F-418D-AE19-62706E023703}">
                        <ahyp:hlinkClr xmlns:ahyp="http://schemas.microsoft.com/office/drawing/2018/hyperlinkcolor" val="tx"/>
                      </a:ext>
                    </a:extLst>
                  </a:hlinkClick>
                </a:rPr>
                <a:t>www.designthinkmakebreakrepeat.com</a:t>
              </a:r>
            </a:p>
          </p:txBody>
        </p:sp>
        <p:sp>
          <p:nvSpPr>
            <p:cNvPr id="295" name="Shape 295"/>
            <p:cNvSpPr/>
            <p:nvPr/>
          </p:nvSpPr>
          <p:spPr>
            <a:xfrm>
              <a:off x="746861" y="6774665"/>
              <a:ext cx="23078331" cy="4727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Medium"/>
                  <a:ea typeface="Montserrat Medium"/>
                  <a:cs typeface="Montserrat Medium"/>
                  <a:sym typeface="Montserrat Medium"/>
                </a:defRPr>
              </a:pPr>
              <a:r>
                <a:t>How to use these slides</a:t>
              </a:r>
            </a:p>
            <a:p>
              <a:pPr algn="l" defTabSz="457200">
                <a:defRPr b="0" i="1">
                  <a:solidFill>
                    <a:srgbClr val="FFFFFF"/>
                  </a:solidFill>
                  <a:latin typeface="Montserrat-Italic"/>
                  <a:ea typeface="Montserrat-Italic"/>
                  <a:cs typeface="Montserrat-Italic"/>
                  <a:sym typeface="Montserrat-Italic"/>
                </a:defRPr>
              </a:pPr>
              <a:r>
                <a:t>These companion slides for the published book “Design Think Make Break Repeat: A Handbook of Methods”, support facilitation of the published exercises during workshops, tutorials or other guided design sessions. </a:t>
              </a:r>
            </a:p>
            <a:p>
              <a:pPr algn="l" defTabSz="457200">
                <a:defRPr b="0" i="1">
                  <a:solidFill>
                    <a:srgbClr val="FFFFFF"/>
                  </a:solidFill>
                  <a:latin typeface="Montserrat-Italic"/>
                  <a:ea typeface="Montserrat-Italic"/>
                  <a:cs typeface="Montserrat-Italic"/>
                  <a:sym typeface="Montserrat-Italic"/>
                </a:defRPr>
              </a:pPr>
              <a:endParaRPr/>
            </a:p>
            <a:p>
              <a:pPr algn="l" defTabSz="457200">
                <a:defRPr b="0" i="1">
                  <a:solidFill>
                    <a:srgbClr val="FFFFFF"/>
                  </a:solidFill>
                  <a:latin typeface="Montserrat-Italic"/>
                  <a:ea typeface="Montserrat-Italic"/>
                  <a:cs typeface="Montserrat-Italic"/>
                  <a:sym typeface="Montserrat-Italic"/>
                </a:defRPr>
              </a:pPr>
              <a:r>
                <a:rPr b="1">
                  <a:latin typeface="Montserrat-BoldItalic"/>
                  <a:ea typeface="Montserrat-BoldItalic"/>
                  <a:cs typeface="Montserrat-BoldItalic"/>
                  <a:sym typeface="Montserrat-BoldItalic"/>
                </a:rPr>
                <a:t>Slide 1: Title.</a:t>
              </a:r>
              <a:r>
                <a:t> Introduce the method, using the description from the book.</a:t>
              </a:r>
            </a:p>
            <a:p>
              <a:pPr algn="l" defTabSz="457200">
                <a:defRPr i="1">
                  <a:solidFill>
                    <a:srgbClr val="FFFFFF"/>
                  </a:solidFill>
                  <a:latin typeface="Montserrat-BoldItalic"/>
                  <a:ea typeface="Montserrat-BoldItalic"/>
                  <a:cs typeface="Montserrat-BoldItalic"/>
                  <a:sym typeface="Montserrat-BoldItalic"/>
                </a:defRPr>
              </a:pPr>
              <a:r>
                <a:t>Slide 2: Examples. </a:t>
              </a:r>
              <a:r>
                <a:rPr b="0">
                  <a:latin typeface="Montserrat-Italic"/>
                  <a:ea typeface="Montserrat-Italic"/>
                  <a:cs typeface="Montserrat-Italic"/>
                  <a:sym typeface="Montserrat-Italic"/>
                </a:rPr>
                <a:t>Use this slide to add your own images/examples of the method in use, or extra information.</a:t>
              </a:r>
              <a:r>
                <a:t> </a:t>
              </a:r>
            </a:p>
            <a:p>
              <a:pPr algn="l" defTabSz="457200">
                <a:defRPr i="1">
                  <a:solidFill>
                    <a:srgbClr val="FFFFFF"/>
                  </a:solidFill>
                  <a:latin typeface="Montserrat-BoldItalic"/>
                  <a:ea typeface="Montserrat-BoldItalic"/>
                  <a:cs typeface="Montserrat-BoldItalic"/>
                  <a:sym typeface="Montserrat-BoldItalic"/>
                </a:defRPr>
              </a:pPr>
              <a:r>
                <a:t>Slide 3+: Steps. </a:t>
              </a:r>
              <a:r>
                <a:rPr b="0">
                  <a:latin typeface="Montserrat-Italic"/>
                  <a:ea typeface="Montserrat-Italic"/>
                  <a:cs typeface="Montserrat-Italic"/>
                  <a:sym typeface="Montserrat-Italic"/>
                </a:rPr>
                <a:t>Use one slide for each step of the method, to track timing and progress. The tip boxes can be used to offer extra guidance for specific steps, where needed. </a:t>
              </a:r>
            </a:p>
            <a:p>
              <a:pPr algn="l" defTabSz="457200">
                <a:defRPr i="1">
                  <a:solidFill>
                    <a:srgbClr val="FFFFFF"/>
                  </a:solidFill>
                  <a:latin typeface="Montserrat-BoldItalic"/>
                  <a:ea typeface="Montserrat-BoldItalic"/>
                  <a:cs typeface="Montserrat-BoldItalic"/>
                  <a:sym typeface="Montserrat-BoldItalic"/>
                </a:defRPr>
              </a:pPr>
              <a:r>
                <a:t>Slide 4: Sharing. </a:t>
              </a:r>
              <a:r>
                <a:rPr b="0">
                  <a:latin typeface="Montserrat-Italic"/>
                  <a:ea typeface="Montserrat-Italic"/>
                  <a:cs typeface="Montserrat-Italic"/>
                  <a:sym typeface="Montserrat-Italic"/>
                </a:rPr>
                <a:t>Results of the exercise are shared and discussed, in an appropriate format.</a:t>
              </a:r>
            </a:p>
          </p:txBody>
        </p:sp>
        <p:sp>
          <p:nvSpPr>
            <p:cNvPr id="296" name="Shape 296"/>
            <p:cNvSpPr/>
            <p:nvPr/>
          </p:nvSpPr>
          <p:spPr>
            <a:xfrm>
              <a:off x="16322992" y="12661177"/>
              <a:ext cx="7541642"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r">
                <a:defRPr sz="2000" b="0">
                  <a:solidFill>
                    <a:srgbClr val="FFFFFF"/>
                  </a:solidFill>
                  <a:latin typeface="Montserrat Medium"/>
                  <a:ea typeface="Montserrat Medium"/>
                  <a:cs typeface="Montserrat Medium"/>
                  <a:sym typeface="Montserrat Medium"/>
                </a:defRPr>
              </a:lvl1pPr>
            </a:lstStyle>
            <a:p>
              <a:r>
                <a:t>Slide design by: Hamish Henderson, Madeleine Borthwick</a:t>
              </a:r>
            </a:p>
          </p:txBody>
        </p:sp>
      </p:gr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1181</TotalTime>
  <Words>927</Words>
  <Application>Microsoft Macintosh PowerPoint</Application>
  <PresentationFormat>Custom</PresentationFormat>
  <Paragraphs>129</Paragraphs>
  <Slides>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Helvetica Light</vt:lpstr>
      <vt:lpstr>Montserrat Bold</vt:lpstr>
      <vt:lpstr>Helvetica Neue</vt:lpstr>
      <vt:lpstr>Montserrat-BoldItalic</vt:lpstr>
      <vt:lpstr>Tw Cen MT</vt:lpstr>
      <vt:lpstr>Montserrat Medium</vt:lpstr>
      <vt:lpstr>Helvetica Neue Thin</vt:lpstr>
      <vt:lpstr>Helvetica Neue Light</vt:lpstr>
      <vt:lpstr>Palatino</vt:lpstr>
      <vt:lpstr>Montserrat-Italic</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Melinda Gaughwin</cp:lastModifiedBy>
  <cp:revision>29</cp:revision>
  <dcterms:modified xsi:type="dcterms:W3CDTF">2021-02-01T06:12:05Z</dcterms:modified>
</cp:coreProperties>
</file>