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68" r:id="rId4"/>
    <p:sldId id="269" r:id="rId5"/>
    <p:sldId id="270" r:id="rId6"/>
    <p:sldId id="271" r:id="rId7"/>
    <p:sldId id="272" r:id="rId8"/>
    <p:sldId id="273" r:id="rId9"/>
    <p:sldId id="274" r:id="rId10"/>
    <p:sldId id="265" r:id="rId11"/>
    <p:sldId id="266" r:id="rId12"/>
  </p:sldIdLst>
  <p:sldSz cx="24384000" cy="13716000"/>
  <p:notesSz cx="6858000" cy="9144000"/>
  <p:embeddedFontLst>
    <p:embeddedFont>
      <p:font typeface="Montserrat Bold" pitchFamily="2" charset="77"/>
      <p:bold r:id="rId14"/>
      <p:italic r:id="rId15"/>
      <p:boldItalic r:id="rId16"/>
    </p:embeddedFont>
    <p:embeddedFont>
      <p:font typeface="Montserrat Medium" pitchFamily="2" charset="77"/>
      <p:regular r:id="rId17"/>
      <p:italic r:id="rId18"/>
    </p:embeddedFont>
    <p:embeddedFont>
      <p:font typeface="Montserrat-BoldItalic" pitchFamily="2" charset="77"/>
      <p:bold r:id="rId19"/>
      <p:italic r:id="rId20"/>
      <p:boldItalic r:id="rId21"/>
    </p:embeddedFont>
    <p:embeddedFont>
      <p:font typeface="Montserrat-Italic" pitchFamily="2" charset="77"/>
      <p:italic r:id="rId22"/>
    </p:embeddedFont>
    <p:embeddedFont>
      <p:font typeface="Tw Cen MT" panose="020B0602020104020603" pitchFamily="34" charset="77"/>
      <p:regular r:id="rId23"/>
      <p:bold r:id="rId24"/>
      <p:italic r:id="rId25"/>
      <p:boldItalic r:id="rId2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50"/>
    <a:srgbClr val="C0C0C0"/>
    <a:srgbClr val="DC5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p:restoredTop sz="94682"/>
  </p:normalViewPr>
  <p:slideViewPr>
    <p:cSldViewPr snapToGrid="0" snapToObjects="1">
      <p:cViewPr varScale="1">
        <p:scale>
          <a:sx n="55" d="100"/>
          <a:sy n="55" d="100"/>
        </p:scale>
        <p:origin x="3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step&#10;&#10;Description automatically generated">
            <a:extLst>
              <a:ext uri="{FF2B5EF4-FFF2-40B4-BE49-F238E27FC236}">
                <a16:creationId xmlns:a16="http://schemas.microsoft.com/office/drawing/2014/main" id="{BDCB43CA-E236-4744-8DE8-81275D1F3240}"/>
              </a:ext>
            </a:extLst>
          </p:cNvPr>
          <p:cNvPicPr>
            <a:picLocks noChangeAspect="1"/>
          </p:cNvPicPr>
          <p:nvPr/>
        </p:nvPicPr>
        <p:blipFill rotWithShape="1">
          <a:blip r:embed="rId2">
            <a:extLst>
              <a:ext uri="{28A0092B-C50C-407E-A947-70E740481C1C}">
                <a14:useLocalDpi xmlns:a14="http://schemas.microsoft.com/office/drawing/2010/main" val="0"/>
              </a:ext>
            </a:extLst>
          </a:blip>
          <a:srcRect t="14109" b="17120"/>
          <a:stretch/>
        </p:blipFill>
        <p:spPr>
          <a:xfrm>
            <a:off x="-74732" y="-30217"/>
            <a:ext cx="24510284" cy="11237247"/>
          </a:xfrm>
          <a:prstGeom prst="rect">
            <a:avLst/>
          </a:prstGeom>
        </p:spPr>
      </p:pic>
      <p:grpSp>
        <p:nvGrpSpPr>
          <p:cNvPr id="2" name="Group 1">
            <a:extLst>
              <a:ext uri="{FF2B5EF4-FFF2-40B4-BE49-F238E27FC236}">
                <a16:creationId xmlns:a16="http://schemas.microsoft.com/office/drawing/2014/main" id="{A71DB60C-2FD3-5E46-AB01-A28A889CCF67}"/>
              </a:ext>
            </a:extLst>
          </p:cNvPr>
          <p:cNvGrpSpPr/>
          <p:nvPr/>
        </p:nvGrpSpPr>
        <p:grpSpPr>
          <a:xfrm>
            <a:off x="-101626" y="-30217"/>
            <a:ext cx="29221748" cy="13141255"/>
            <a:chOff x="-101626" y="-30217"/>
            <a:chExt cx="29221748" cy="13141255"/>
          </a:xfrm>
        </p:grpSpPr>
        <p:sp>
          <p:nvSpPr>
            <p:cNvPr id="120" name="Shape 120"/>
            <p:cNvSpPr/>
            <p:nvPr/>
          </p:nvSpPr>
          <p:spPr>
            <a:xfrm>
              <a:off x="-101626" y="-30217"/>
              <a:ext cx="24510284" cy="11287683"/>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1" name="Shape 121"/>
            <p:cNvSpPr/>
            <p:nvPr/>
          </p:nvSpPr>
          <p:spPr>
            <a:xfrm>
              <a:off x="1150663" y="8178675"/>
              <a:ext cx="11134457" cy="18985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a:defRPr sz="5700" i="1">
                  <a:solidFill>
                    <a:srgbClr val="FFFFFF"/>
                  </a:solidFill>
                  <a:effectLst>
                    <a:outerShdw blurRad="25400" dir="18900000" rotWithShape="0">
                      <a:srgbClr val="000000"/>
                    </a:outerShdw>
                  </a:effectLst>
                  <a:latin typeface="Palatino"/>
                  <a:ea typeface="Palatino"/>
                  <a:cs typeface="Palatino"/>
                  <a:sym typeface="Palatino"/>
                </a:defRPr>
              </a:lvl1pPr>
            </a:lstStyle>
            <a:p>
              <a:r>
                <a:rPr lang="en-AU" dirty="0"/>
                <a:t>Turning a web of external factors</a:t>
              </a:r>
            </a:p>
            <a:p>
              <a:r>
                <a:rPr lang="en-AU" dirty="0"/>
                <a:t>into actionable insights</a:t>
              </a:r>
              <a:endParaRPr dirty="0"/>
            </a:p>
          </p:txBody>
        </p:sp>
        <p:sp>
          <p:nvSpPr>
            <p:cNvPr id="122" name="Shape 122"/>
            <p:cNvSpPr/>
            <p:nvPr/>
          </p:nvSpPr>
          <p:spPr>
            <a:xfrm>
              <a:off x="-63142" y="11257466"/>
              <a:ext cx="24510284"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585599" y="11961543"/>
              <a:ext cx="7014740" cy="1021432"/>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a:defRPr sz="5700">
                  <a:latin typeface="Helvetica"/>
                  <a:ea typeface="Helvetica"/>
                  <a:cs typeface="Helvetica"/>
                  <a:sym typeface="Helvetica"/>
                </a:defRPr>
              </a:pPr>
              <a:r>
                <a:rPr dirty="0">
                  <a:solidFill>
                    <a:srgbClr val="EE5150"/>
                  </a:solidFill>
                </a:rPr>
                <a:t>TURN TO: </a:t>
              </a:r>
              <a:r>
                <a:rPr dirty="0"/>
                <a:t>Page </a:t>
              </a:r>
              <a:r>
                <a:rPr lang="en-AU" dirty="0"/>
                <a:t>148</a:t>
              </a:r>
              <a:endParaRPr dirty="0"/>
            </a:p>
          </p:txBody>
        </p:sp>
        <p:sp>
          <p:nvSpPr>
            <p:cNvPr id="124" name="Shape 124"/>
            <p:cNvSpPr/>
            <p:nvPr/>
          </p:nvSpPr>
          <p:spPr>
            <a:xfrm>
              <a:off x="-19198" y="2753564"/>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7075178" y="327872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421041" y="1115202"/>
              <a:ext cx="14688144"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27" name="Shape 127"/>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sp>
          <p:nvSpPr>
            <p:cNvPr id="128" name="Shape 128"/>
            <p:cNvSpPr/>
            <p:nvPr/>
          </p:nvSpPr>
          <p:spPr>
            <a:xfrm>
              <a:off x="-74731" y="5357789"/>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7051731" y="588295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420815" y="3708062"/>
              <a:ext cx="15371115"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1DBE7C-98E7-9C4B-BF58-8A0694F23000}"/>
              </a:ext>
            </a:extLst>
          </p:cNvPr>
          <p:cNvGrpSpPr/>
          <p:nvPr/>
        </p:nvGrpSpPr>
        <p:grpSpPr>
          <a:xfrm>
            <a:off x="-36937" y="-2011"/>
            <a:ext cx="24496471" cy="12569404"/>
            <a:chOff x="-36937" y="-2011"/>
            <a:chExt cx="24496471" cy="12569404"/>
          </a:xfrm>
        </p:grpSpPr>
        <p:pic>
          <p:nvPicPr>
            <p:cNvPr id="369"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70" name="Shape 370"/>
            <p:cNvSpPr/>
            <p:nvPr/>
          </p:nvSpPr>
          <p:spPr>
            <a:xfrm>
              <a:off x="765506" y="1801174"/>
              <a:ext cx="11256646" cy="1692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71" name="Shape 371"/>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2" name="Shape 372"/>
            <p:cNvSpPr/>
            <p:nvPr/>
          </p:nvSpPr>
          <p:spPr>
            <a:xfrm>
              <a:off x="855906" y="4285057"/>
              <a:ext cx="18232196" cy="765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73" name="Shape 373"/>
            <p:cNvSpPr/>
            <p:nvPr/>
          </p:nvSpPr>
          <p:spPr>
            <a:xfrm>
              <a:off x="855906" y="5114881"/>
              <a:ext cx="18232196" cy="44989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74" name="Shape 374"/>
            <p:cNvSpPr/>
            <p:nvPr/>
          </p:nvSpPr>
          <p:spPr>
            <a:xfrm>
              <a:off x="765719" y="9722610"/>
              <a:ext cx="18232198" cy="2124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337A7-371F-EF43-B310-D002A6FECA2E}"/>
              </a:ext>
            </a:extLst>
          </p:cNvPr>
          <p:cNvGrpSpPr/>
          <p:nvPr/>
        </p:nvGrpSpPr>
        <p:grpSpPr>
          <a:xfrm>
            <a:off x="-36937" y="720955"/>
            <a:ext cx="24457874" cy="13025113"/>
            <a:chOff x="-36937" y="720955"/>
            <a:chExt cx="24457874" cy="13025113"/>
          </a:xfrm>
        </p:grpSpPr>
        <p:pic>
          <p:nvPicPr>
            <p:cNvPr id="376"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77"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78" name="Shape 378"/>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9" name="Shape 379"/>
            <p:cNvSpPr/>
            <p:nvPr/>
          </p:nvSpPr>
          <p:spPr>
            <a:xfrm>
              <a:off x="975503" y="891390"/>
              <a:ext cx="3253868" cy="477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80" name="Shape 380"/>
            <p:cNvSpPr/>
            <p:nvPr/>
          </p:nvSpPr>
          <p:spPr>
            <a:xfrm>
              <a:off x="8634748" y="2755150"/>
              <a:ext cx="14424722" cy="260648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81" name="Shape 381"/>
            <p:cNvSpPr/>
            <p:nvPr/>
          </p:nvSpPr>
          <p:spPr>
            <a:xfrm>
              <a:off x="746861" y="6774665"/>
              <a:ext cx="23078331" cy="4727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82" name="Shape 382"/>
            <p:cNvSpPr/>
            <p:nvPr/>
          </p:nvSpPr>
          <p:spPr>
            <a:xfrm>
              <a:off x="16322992" y="12661177"/>
              <a:ext cx="7541642" cy="447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604EA3-BACE-2A42-8F69-2B032AD08023}"/>
              </a:ext>
            </a:extLst>
          </p:cNvPr>
          <p:cNvGrpSpPr/>
          <p:nvPr/>
        </p:nvGrpSpPr>
        <p:grpSpPr>
          <a:xfrm>
            <a:off x="-254236" y="-14040"/>
            <a:ext cx="24118870" cy="13122893"/>
            <a:chOff x="-254236" y="-14040"/>
            <a:chExt cx="24118870" cy="13122893"/>
          </a:xfrm>
        </p:grpSpPr>
        <p:sp>
          <p:nvSpPr>
            <p:cNvPr id="132" name="Shape 132"/>
            <p:cNvSpPr/>
            <p:nvPr/>
          </p:nvSpPr>
          <p:spPr>
            <a:xfrm>
              <a:off x="5037" y="-14040"/>
              <a:ext cx="17058978" cy="520117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56240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0"/>
              <a:ext cx="18411876" cy="49244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lang="en-AU" dirty="0"/>
                <a:t>STEP</a:t>
              </a:r>
              <a:br>
                <a:rPr lang="en-AU" dirty="0"/>
              </a:br>
              <a:r>
                <a:rPr lang="en-AU" dirty="0"/>
                <a:t>	Cards</a:t>
              </a:r>
              <a:endParaRPr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35" name="Shape 127">
            <a:extLst>
              <a:ext uri="{FF2B5EF4-FFF2-40B4-BE49-F238E27FC236}">
                <a16:creationId xmlns:a16="http://schemas.microsoft.com/office/drawing/2014/main" id="{E90CEF30-9B38-5245-A19A-11BEEAFB52FF}"/>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spTree>
    <p:extLst>
      <p:ext uri="{BB962C8B-B14F-4D97-AF65-F5344CB8AC3E}">
        <p14:creationId xmlns:p14="http://schemas.microsoft.com/office/powerpoint/2010/main" val="19338135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3398920"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35" name="Shape 127">
            <a:extLst>
              <a:ext uri="{FF2B5EF4-FFF2-40B4-BE49-F238E27FC236}">
                <a16:creationId xmlns:a16="http://schemas.microsoft.com/office/drawing/2014/main" id="{2F775200-DD5C-E546-8634-FD4E55E21D8B}"/>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spTree>
    <p:extLst>
      <p:ext uri="{BB962C8B-B14F-4D97-AF65-F5344CB8AC3E}">
        <p14:creationId xmlns:p14="http://schemas.microsoft.com/office/powerpoint/2010/main" val="14768684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6644926"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35" name="Shape 127">
            <a:extLst>
              <a:ext uri="{FF2B5EF4-FFF2-40B4-BE49-F238E27FC236}">
                <a16:creationId xmlns:a16="http://schemas.microsoft.com/office/drawing/2014/main" id="{48469F94-A8BD-3D49-AA50-CC664E973D0F}"/>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spTree>
    <p:extLst>
      <p:ext uri="{BB962C8B-B14F-4D97-AF65-F5344CB8AC3E}">
        <p14:creationId xmlns:p14="http://schemas.microsoft.com/office/powerpoint/2010/main" val="78805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981176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35" name="Shape 127">
            <a:extLst>
              <a:ext uri="{FF2B5EF4-FFF2-40B4-BE49-F238E27FC236}">
                <a16:creationId xmlns:a16="http://schemas.microsoft.com/office/drawing/2014/main" id="{43E8B013-7D35-3B46-A3E6-93111C7D7BEA}"/>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spTree>
    <p:extLst>
      <p:ext uri="{BB962C8B-B14F-4D97-AF65-F5344CB8AC3E}">
        <p14:creationId xmlns:p14="http://schemas.microsoft.com/office/powerpoint/2010/main" val="21884367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27">
            <a:extLst>
              <a:ext uri="{FF2B5EF4-FFF2-40B4-BE49-F238E27FC236}">
                <a16:creationId xmlns:a16="http://schemas.microsoft.com/office/drawing/2014/main" id="{626C1701-CB9B-C74F-8E6D-F50594711F40}"/>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13031150"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Tree>
    <p:extLst>
      <p:ext uri="{BB962C8B-B14F-4D97-AF65-F5344CB8AC3E}">
        <p14:creationId xmlns:p14="http://schemas.microsoft.com/office/powerpoint/2010/main" val="18693627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27">
            <a:extLst>
              <a:ext uri="{FF2B5EF4-FFF2-40B4-BE49-F238E27FC236}">
                <a16:creationId xmlns:a16="http://schemas.microsoft.com/office/drawing/2014/main" id="{749BB858-E084-694F-8D39-00F302CCA69B}"/>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16247409"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Tree>
    <p:extLst>
      <p:ext uri="{BB962C8B-B14F-4D97-AF65-F5344CB8AC3E}">
        <p14:creationId xmlns:p14="http://schemas.microsoft.com/office/powerpoint/2010/main" val="30244808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27">
            <a:extLst>
              <a:ext uri="{FF2B5EF4-FFF2-40B4-BE49-F238E27FC236}">
                <a16:creationId xmlns:a16="http://schemas.microsoft.com/office/drawing/2014/main" id="{6A34CE9B-1B10-0643-994B-48C8A33C1C63}"/>
              </a:ext>
            </a:extLst>
          </p:cNvPr>
          <p:cNvSpPr/>
          <p:nvPr/>
        </p:nvSpPr>
        <p:spPr>
          <a:xfrm>
            <a:off x="14466277" y="12658992"/>
            <a:ext cx="14653845" cy="4520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r>
              <a:rPr dirty="0"/>
              <a:t>Image Attribution:</a:t>
            </a:r>
            <a:r>
              <a:rPr lang="en-AU" dirty="0"/>
              <a:t> Jake Hills, https://</a:t>
            </a:r>
            <a:r>
              <a:rPr lang="en-AU" dirty="0" err="1"/>
              <a:t>unsplash.com</a:t>
            </a:r>
            <a:r>
              <a:rPr lang="en-AU" dirty="0"/>
              <a:t>/photos/bt-Sc22W-BE</a:t>
            </a:r>
          </a:p>
        </p:txBody>
      </p:sp>
      <p:pic>
        <p:nvPicPr>
          <p:cNvPr id="38" name="Picture 37" descr="A close - up of a machine&#10;&#10;Description automatically generated with low confidence">
            <a:extLst>
              <a:ext uri="{FF2B5EF4-FFF2-40B4-BE49-F238E27FC236}">
                <a16:creationId xmlns:a16="http://schemas.microsoft.com/office/drawing/2014/main" id="{26E62A6E-18B0-8E49-B9EB-1F0225F9F340}"/>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33117" r="4102" b="21978"/>
          <a:stretch/>
        </p:blipFill>
        <p:spPr>
          <a:xfrm>
            <a:off x="-22392" y="-26895"/>
            <a:ext cx="19428626" cy="5944405"/>
          </a:xfrm>
          <a:prstGeom prst="rect">
            <a:avLst/>
          </a:prstGeom>
        </p:spPr>
      </p:pic>
      <p:sp>
        <p:nvSpPr>
          <p:cNvPr id="39" name="Shape 124">
            <a:extLst>
              <a:ext uri="{FF2B5EF4-FFF2-40B4-BE49-F238E27FC236}">
                <a16:creationId xmlns:a16="http://schemas.microsoft.com/office/drawing/2014/main" id="{B2E28D7F-C438-8F43-95C0-05859735C6CC}"/>
              </a:ext>
            </a:extLst>
          </p:cNvPr>
          <p:cNvSpPr/>
          <p:nvPr/>
        </p:nvSpPr>
        <p:spPr>
          <a:xfrm>
            <a:off x="-46996" y="379438"/>
            <a:ext cx="7619538"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0" name="Shape 125">
            <a:extLst>
              <a:ext uri="{FF2B5EF4-FFF2-40B4-BE49-F238E27FC236}">
                <a16:creationId xmlns:a16="http://schemas.microsoft.com/office/drawing/2014/main" id="{3AE0CF62-A508-344C-96C5-322F92B833BC}"/>
              </a:ext>
            </a:extLst>
          </p:cNvPr>
          <p:cNvSpPr/>
          <p:nvPr/>
        </p:nvSpPr>
        <p:spPr>
          <a:xfrm rot="5400000">
            <a:off x="7047380" y="904601"/>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 name="Shape 128">
            <a:extLst>
              <a:ext uri="{FF2B5EF4-FFF2-40B4-BE49-F238E27FC236}">
                <a16:creationId xmlns:a16="http://schemas.microsoft.com/office/drawing/2014/main" id="{A3FC385D-1B32-884E-AAF6-64CFDA90A0D3}"/>
              </a:ext>
            </a:extLst>
          </p:cNvPr>
          <p:cNvSpPr/>
          <p:nvPr/>
        </p:nvSpPr>
        <p:spPr>
          <a:xfrm>
            <a:off x="-102529" y="2983663"/>
            <a:ext cx="767507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42" name="Shape 129">
            <a:extLst>
              <a:ext uri="{FF2B5EF4-FFF2-40B4-BE49-F238E27FC236}">
                <a16:creationId xmlns:a16="http://schemas.microsoft.com/office/drawing/2014/main" id="{F5103DD4-4BB3-E14A-B35A-80E3BFEF0D05}"/>
              </a:ext>
            </a:extLst>
          </p:cNvPr>
          <p:cNvSpPr/>
          <p:nvPr/>
        </p:nvSpPr>
        <p:spPr>
          <a:xfrm rot="5400000">
            <a:off x="7023933" y="350882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 </a:t>
            </a:r>
          </a:p>
        </p:txBody>
      </p:sp>
      <p:sp>
        <p:nvSpPr>
          <p:cNvPr id="162" name="Shape 162"/>
          <p:cNvSpPr/>
          <p:nvPr/>
        </p:nvSpPr>
        <p:spPr>
          <a:xfrm>
            <a:off x="1947479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369844" y="-1039931"/>
            <a:ext cx="24364296" cy="11273559"/>
            <a:chOff x="369844" y="-1039931"/>
            <a:chExt cx="24364296"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a:t>
              </a:r>
              <a:r>
                <a:rPr lang="en-AU" dirty="0"/>
                <a:t> 148</a:t>
              </a:r>
              <a:endParaRPr dirty="0"/>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STEP</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populate a set of STEP cards representing the forces relevant to your chosen context, using the template on the companion website. Focus on your own design problem, or follow the ‘Supermarket of the Future’ design brief (p.196). See p.199 for an example of a set of STEP Cards.</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19398447" y="3551163"/>
              <a:ext cx="482343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Pen, paper, a range of</a:t>
              </a:r>
            </a:p>
            <a:p>
              <a:pPr marR="254000" algn="r">
                <a:defRPr sz="3000" b="0">
                  <a:solidFill>
                    <a:srgbClr val="FFFFFF"/>
                  </a:solidFill>
                  <a:latin typeface="Montserrat Bold"/>
                  <a:ea typeface="Montserrat Bold"/>
                  <a:cs typeface="Montserrat Bold"/>
                  <a:sym typeface="Montserrat Bold"/>
                </a:defRPr>
              </a:pPr>
              <a:r>
                <a:rPr lang="en-AU" sz="3000" dirty="0"/>
                <a:t>materials (optional)</a:t>
              </a:r>
              <a:endParaRPr sz="3000" dirty="0">
                <a:latin typeface="Montserrat Medium"/>
                <a:ea typeface="Montserrat Medium"/>
                <a:cs typeface="Montserrat Medium"/>
                <a:sym typeface="Montserrat Medium"/>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Cards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10 mins</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[1-4 hours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Tree>
    <p:extLst>
      <p:ext uri="{BB962C8B-B14F-4D97-AF65-F5344CB8AC3E}">
        <p14:creationId xmlns:p14="http://schemas.microsoft.com/office/powerpoint/2010/main" val="256338261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1121</TotalTime>
  <Words>1309</Words>
  <Application>Microsoft Macintosh PowerPoint</Application>
  <PresentationFormat>Custom</PresentationFormat>
  <Paragraphs>195</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Helvetica Light</vt:lpstr>
      <vt:lpstr>Montserrat Bold</vt:lpstr>
      <vt:lpstr>Helvetica Neue</vt:lpstr>
      <vt:lpstr>Montserrat-BoldItalic</vt:lpstr>
      <vt:lpstr>Tw Cen MT</vt:lpstr>
      <vt:lpstr>Montserrat Medium</vt:lpstr>
      <vt:lpstr>Helvetica Neue Thin</vt:lpstr>
      <vt:lpstr>Helvetica Neue Light</vt:lpstr>
      <vt:lpstr>Palatino</vt:lpstr>
      <vt:lpstr>Montserrat-Italic</vt:lpstr>
      <vt:lpstr>Helvetica</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28</cp:revision>
  <dcterms:modified xsi:type="dcterms:W3CDTF">2021-02-01T09:05:17Z</dcterms:modified>
</cp:coreProperties>
</file>