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-BoldItalic" pitchFamily="2" charset="77"/>
      <p:bold r:id="rId17"/>
      <p:italic r:id="rId18"/>
      <p:boldItalic r:id="rId19"/>
    </p:embeddedFont>
    <p:embeddedFont>
      <p:font typeface="Montserrat-Italic" pitchFamily="2" charset="77"/>
      <p: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6B35B3-903B-6D4D-A988-6421985B6642}"/>
              </a:ext>
            </a:extLst>
          </p:cNvPr>
          <p:cNvGrpSpPr/>
          <p:nvPr/>
        </p:nvGrpSpPr>
        <p:grpSpPr>
          <a:xfrm>
            <a:off x="-22552" y="-46537"/>
            <a:ext cx="24442002" cy="13155390"/>
            <a:chOff x="-22552" y="-46537"/>
            <a:chExt cx="24442002" cy="13155390"/>
          </a:xfrm>
        </p:grpSpPr>
        <p:pic>
          <p:nvPicPr>
            <p:cNvPr id="119" name="Research visualisation.jpeg"/>
            <p:cNvPicPr>
              <a:picLocks noChangeAspect="1"/>
            </p:cNvPicPr>
            <p:nvPr/>
          </p:nvPicPr>
          <p:blipFill>
            <a:blip r:embed="rId2"/>
            <a:srcRect t="17133" b="17133"/>
            <a:stretch>
              <a:fillRect/>
            </a:stretch>
          </p:blipFill>
          <p:spPr>
            <a:xfrm>
              <a:off x="-22552" y="318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7244729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106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1025740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11553466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Giving your research pride of place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on the wall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456592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4033484" y="502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697104" y="3748315"/>
              <a:ext cx="1414102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Visualization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4A6182-15C7-9849-934E-4E3C5EF2548C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Research</a:t>
              </a:r>
              <a:r>
                <a:rPr lang="en-AU" dirty="0"/>
                <a:t> 	</a:t>
              </a:r>
              <a:r>
                <a:rPr dirty="0" err="1"/>
                <a:t>Visualisation</a:t>
              </a:r>
              <a:endParaRPr dirty="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2" name="Shape 152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53" name="Shape 153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4" name="Shape 154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2" name="Shape 162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8A9A2-147A-C942-B7C2-D087EFC29089}"/>
              </a:ext>
            </a:extLst>
          </p:cNvPr>
          <p:cNvGrpSpPr/>
          <p:nvPr/>
        </p:nvGrpSpPr>
        <p:grpSpPr>
          <a:xfrm>
            <a:off x="-11907" y="-269703"/>
            <a:ext cx="24474866" cy="13378556"/>
            <a:chOff x="-11907" y="-269703"/>
            <a:chExt cx="24474866" cy="13378556"/>
          </a:xfrm>
        </p:grpSpPr>
        <p:pic>
          <p:nvPicPr>
            <p:cNvPr id="138" name="Research visualisation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106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communicative research visualisation using a set of data as inspiration. Focus on your own design problem, or follow the ‘Museum Visitor Experience’ brief (p.142).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9353336" y="3484608"/>
              <a:ext cx="4868546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Pencils, coloured pens,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A3 paper, 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504899" y="-269703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8240" y="3225128"/>
              <a:ext cx="1414102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13608000" y="3750289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504899" y="2454935"/>
              <a:ext cx="13859010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 err="1"/>
                <a:t>Visualisation</a:t>
              </a:r>
              <a:endParaRPr dirty="0"/>
            </a:p>
          </p:txBody>
        </p:sp>
        <p:sp>
          <p:nvSpPr>
            <p:cNvPr id="161" name="Shape 161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</p:grpSp>
      <p:sp>
        <p:nvSpPr>
          <p:cNvPr id="165" name="Shape 165"/>
          <p:cNvSpPr/>
          <p:nvPr/>
        </p:nvSpPr>
        <p:spPr>
          <a:xfrm>
            <a:off x="1582525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81" name="Shape 181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82" name="Shape 182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83" name="Shape 183"/>
          <p:cNvSpPr/>
          <p:nvPr/>
        </p:nvSpPr>
        <p:spPr>
          <a:xfrm>
            <a:off x="5113634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1" name="Shape 191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94" name="Shape 194"/>
          <p:cNvSpPr/>
          <p:nvPr/>
        </p:nvSpPr>
        <p:spPr>
          <a:xfrm>
            <a:off x="1582525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D6CA39-6913-E045-AF69-549E709D8B7F}"/>
              </a:ext>
            </a:extLst>
          </p:cNvPr>
          <p:cNvGrpSpPr/>
          <p:nvPr/>
        </p:nvGrpSpPr>
        <p:grpSpPr>
          <a:xfrm>
            <a:off x="-11907" y="-269703"/>
            <a:ext cx="24474866" cy="13378556"/>
            <a:chOff x="-11907" y="-269703"/>
            <a:chExt cx="24474866" cy="13378556"/>
          </a:xfrm>
        </p:grpSpPr>
        <p:pic>
          <p:nvPicPr>
            <p:cNvPr id="167" name="Research visualisation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Shape 16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communicative research visualisation using a set of data as inspiration. Focus on your own design problem, or follow the ‘Museum Visitor Experience’ brief (p.142).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9353336" y="3484608"/>
              <a:ext cx="4868546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Pencils, coloured pens,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A3 paper, 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8240" y="3225128"/>
              <a:ext cx="1414102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D58579DC-50E8-B444-82D8-3E071040732D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9711EFF9-C351-6640-8AF0-9E9276CDC1A7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106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7BE05C14-7631-4B40-B0D2-57E282DFB5AB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7">
              <a:extLst>
                <a:ext uri="{FF2B5EF4-FFF2-40B4-BE49-F238E27FC236}">
                  <a16:creationId xmlns:a16="http://schemas.microsoft.com/office/drawing/2014/main" id="{E13FA70C-CC6D-C742-83D5-39CBE633C724}"/>
                </a:ext>
              </a:extLst>
            </p:cNvPr>
            <p:cNvSpPr/>
            <p:nvPr/>
          </p:nvSpPr>
          <p:spPr>
            <a:xfrm>
              <a:off x="504899" y="-269703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14CEBA41-41D4-2B42-A6BE-A3A8C73EE130}"/>
                </a:ext>
              </a:extLst>
            </p:cNvPr>
            <p:cNvSpPr/>
            <p:nvPr/>
          </p:nvSpPr>
          <p:spPr>
            <a:xfrm rot="5400000">
              <a:off x="13608000" y="3750289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60">
              <a:extLst>
                <a:ext uri="{FF2B5EF4-FFF2-40B4-BE49-F238E27FC236}">
                  <a16:creationId xmlns:a16="http://schemas.microsoft.com/office/drawing/2014/main" id="{7F185CD0-618E-704C-8E4C-53E3EB91B142}"/>
                </a:ext>
              </a:extLst>
            </p:cNvPr>
            <p:cNvSpPr/>
            <p:nvPr/>
          </p:nvSpPr>
          <p:spPr>
            <a:xfrm>
              <a:off x="504899" y="2454935"/>
              <a:ext cx="13859010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 err="1"/>
                <a:t>Visualisation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10" name="Shape 210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11" name="Shape 211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12" name="Shape 212"/>
          <p:cNvSpPr/>
          <p:nvPr/>
        </p:nvSpPr>
        <p:spPr>
          <a:xfrm>
            <a:off x="10073665" y="11163560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0" name="Shape 220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23" name="Shape 223"/>
          <p:cNvSpPr/>
          <p:nvPr/>
        </p:nvSpPr>
        <p:spPr>
          <a:xfrm>
            <a:off x="1582525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E7613E-0EE5-474E-BB39-41B76D332CB1}"/>
              </a:ext>
            </a:extLst>
          </p:cNvPr>
          <p:cNvGrpSpPr/>
          <p:nvPr/>
        </p:nvGrpSpPr>
        <p:grpSpPr>
          <a:xfrm>
            <a:off x="-11907" y="-269703"/>
            <a:ext cx="24474866" cy="13378556"/>
            <a:chOff x="-11907" y="-269703"/>
            <a:chExt cx="24474866" cy="13378556"/>
          </a:xfrm>
        </p:grpSpPr>
        <p:pic>
          <p:nvPicPr>
            <p:cNvPr id="196" name="Research visualisation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7" name="Shape 19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communicative research visualisation using a set of data as inspiration. Focus on your own design problem, or follow the ‘Museum Visitor Experience’ brief (p.142). 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9353336" y="3484608"/>
              <a:ext cx="4868546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Pencils, coloured pens,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A3 paper, 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8240" y="3225128"/>
              <a:ext cx="1414102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1C53D3D5-CF04-0241-8F29-82F01BDFB2D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251C3F9D-8B9E-D147-A98B-2F911A6B7D4D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106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71B8E41F-15A0-274B-98F3-8AE8DD5CE5B9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7">
              <a:extLst>
                <a:ext uri="{FF2B5EF4-FFF2-40B4-BE49-F238E27FC236}">
                  <a16:creationId xmlns:a16="http://schemas.microsoft.com/office/drawing/2014/main" id="{EBD5A750-26B3-6F41-B5FE-C360FD5B0E53}"/>
                </a:ext>
              </a:extLst>
            </p:cNvPr>
            <p:cNvSpPr/>
            <p:nvPr/>
          </p:nvSpPr>
          <p:spPr>
            <a:xfrm>
              <a:off x="504899" y="-269703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B1E85C38-AC06-DC4F-AFD6-312F56831AA7}"/>
                </a:ext>
              </a:extLst>
            </p:cNvPr>
            <p:cNvSpPr/>
            <p:nvPr/>
          </p:nvSpPr>
          <p:spPr>
            <a:xfrm rot="5400000">
              <a:off x="13608000" y="3750289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60">
              <a:extLst>
                <a:ext uri="{FF2B5EF4-FFF2-40B4-BE49-F238E27FC236}">
                  <a16:creationId xmlns:a16="http://schemas.microsoft.com/office/drawing/2014/main" id="{B19E195A-5AE9-8748-89AA-B2165EC9830E}"/>
                </a:ext>
              </a:extLst>
            </p:cNvPr>
            <p:cNvSpPr/>
            <p:nvPr/>
          </p:nvSpPr>
          <p:spPr>
            <a:xfrm>
              <a:off x="504899" y="2454935"/>
              <a:ext cx="13859010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 err="1"/>
                <a:t>Visualisation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9" name="Shape 239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40" name="Shape 240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41" name="Shape 241"/>
          <p:cNvSpPr/>
          <p:nvPr/>
        </p:nvSpPr>
        <p:spPr>
          <a:xfrm>
            <a:off x="15033697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49" name="Shape 249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2" name="Shape 252"/>
          <p:cNvSpPr/>
          <p:nvPr/>
        </p:nvSpPr>
        <p:spPr>
          <a:xfrm>
            <a:off x="1582525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3E927C-560E-9340-8BF0-66C2BFC2351D}"/>
              </a:ext>
            </a:extLst>
          </p:cNvPr>
          <p:cNvGrpSpPr/>
          <p:nvPr/>
        </p:nvGrpSpPr>
        <p:grpSpPr>
          <a:xfrm>
            <a:off x="-11907" y="-269703"/>
            <a:ext cx="24474866" cy="13378556"/>
            <a:chOff x="-11907" y="-269703"/>
            <a:chExt cx="24474866" cy="13378556"/>
          </a:xfrm>
        </p:grpSpPr>
        <p:pic>
          <p:nvPicPr>
            <p:cNvPr id="225" name="Research visualisation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6" name="Shape 22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communicative research visualisation using a set of data as inspiration. Focus on your own design problem, or follow the ‘Museum Visitor Experience’ brief (p.142). 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9353336" y="3484608"/>
              <a:ext cx="4868546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Pencils, coloured pens,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A3 paper, 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8240" y="3225128"/>
              <a:ext cx="1414102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4D77775E-41EB-AA4A-8E49-FE8BDCDF14B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905B1FD7-D6F4-B140-A33B-DCAD54494D16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106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1857685A-6797-3947-B19F-532C398D6556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7">
              <a:extLst>
                <a:ext uri="{FF2B5EF4-FFF2-40B4-BE49-F238E27FC236}">
                  <a16:creationId xmlns:a16="http://schemas.microsoft.com/office/drawing/2014/main" id="{C1FE1744-9C4C-EF41-B0C1-0C7504CBE712}"/>
                </a:ext>
              </a:extLst>
            </p:cNvPr>
            <p:cNvSpPr/>
            <p:nvPr/>
          </p:nvSpPr>
          <p:spPr>
            <a:xfrm>
              <a:off x="504899" y="-269703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2E6C0130-72EE-5B47-A8C3-11A7FE8AD4D8}"/>
                </a:ext>
              </a:extLst>
            </p:cNvPr>
            <p:cNvSpPr/>
            <p:nvPr/>
          </p:nvSpPr>
          <p:spPr>
            <a:xfrm rot="5400000">
              <a:off x="13608000" y="3750289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60">
              <a:extLst>
                <a:ext uri="{FF2B5EF4-FFF2-40B4-BE49-F238E27FC236}">
                  <a16:creationId xmlns:a16="http://schemas.microsoft.com/office/drawing/2014/main" id="{FBA6E126-7CD5-E949-82BD-BA663FB05799}"/>
                </a:ext>
              </a:extLst>
            </p:cNvPr>
            <p:cNvSpPr/>
            <p:nvPr/>
          </p:nvSpPr>
          <p:spPr>
            <a:xfrm>
              <a:off x="504899" y="2454935"/>
              <a:ext cx="13859010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 err="1"/>
                <a:t>Visualisation</a:t>
              </a:r>
              <a:endParaRPr dirty="0"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68" name="Shape 268"/>
          <p:cNvSpPr/>
          <p:nvPr/>
        </p:nvSpPr>
        <p:spPr>
          <a:xfrm>
            <a:off x="5905190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69" name="Shape 269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77" name="Shape 277"/>
          <p:cNvSpPr/>
          <p:nvPr/>
        </p:nvSpPr>
        <p:spPr>
          <a:xfrm>
            <a:off x="1086522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80" name="Shape 280"/>
          <p:cNvSpPr/>
          <p:nvPr/>
        </p:nvSpPr>
        <p:spPr>
          <a:xfrm>
            <a:off x="15825252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9880FF-6F3E-744B-AF4B-984615707E70}"/>
              </a:ext>
            </a:extLst>
          </p:cNvPr>
          <p:cNvGrpSpPr/>
          <p:nvPr/>
        </p:nvGrpSpPr>
        <p:grpSpPr>
          <a:xfrm>
            <a:off x="-11907" y="-269703"/>
            <a:ext cx="24474866" cy="13378556"/>
            <a:chOff x="-11907" y="-269703"/>
            <a:chExt cx="24474866" cy="13378556"/>
          </a:xfrm>
        </p:grpSpPr>
        <p:pic>
          <p:nvPicPr>
            <p:cNvPr id="254" name="Research visualisation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5" name="Shape 25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create a communicative research visualisation using a set of data as inspiration. Focus on your own design problem, or follow the ‘Museum Visitor Experience’ brief (p.142). 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19353336" y="3484608"/>
              <a:ext cx="4868546" cy="1730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Pencils, coloured pens,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A3 paper, 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8240" y="3225128"/>
              <a:ext cx="1414102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18924460" y="12661177"/>
              <a:ext cx="4940174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Image Attribution: Matthew Fehlberg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8BE86772-5716-DA40-918E-53BD57BEDA9A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1F2E414A-2FE7-4F4B-89A7-0696B96AA10C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106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43041EA9-1B0F-3446-93B7-8ABA2947031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7">
              <a:extLst>
                <a:ext uri="{FF2B5EF4-FFF2-40B4-BE49-F238E27FC236}">
                  <a16:creationId xmlns:a16="http://schemas.microsoft.com/office/drawing/2014/main" id="{A75204A9-E204-DA47-9299-E87D78424D61}"/>
                </a:ext>
              </a:extLst>
            </p:cNvPr>
            <p:cNvSpPr/>
            <p:nvPr/>
          </p:nvSpPr>
          <p:spPr>
            <a:xfrm>
              <a:off x="504899" y="-269703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Research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E1A49486-7FE8-DC4E-9351-4E6908227008}"/>
                </a:ext>
              </a:extLst>
            </p:cNvPr>
            <p:cNvSpPr/>
            <p:nvPr/>
          </p:nvSpPr>
          <p:spPr>
            <a:xfrm rot="5400000">
              <a:off x="13608000" y="3750289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60">
              <a:extLst>
                <a:ext uri="{FF2B5EF4-FFF2-40B4-BE49-F238E27FC236}">
                  <a16:creationId xmlns:a16="http://schemas.microsoft.com/office/drawing/2014/main" id="{4A0FCF3A-A533-E24D-B35B-3E8C69CA4416}"/>
                </a:ext>
              </a:extLst>
            </p:cNvPr>
            <p:cNvSpPr/>
            <p:nvPr/>
          </p:nvSpPr>
          <p:spPr>
            <a:xfrm>
              <a:off x="504899" y="2454935"/>
              <a:ext cx="13859010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 err="1"/>
                <a:t>Visualisation</a:t>
              </a:r>
              <a:endParaRPr dirty="0"/>
            </a:p>
          </p:txBody>
        </p:sp>
      </p:grpSp>
      <p:sp>
        <p:nvSpPr>
          <p:cNvPr id="281" name="Shape 281"/>
          <p:cNvSpPr/>
          <p:nvPr/>
        </p:nvSpPr>
        <p:spPr>
          <a:xfrm>
            <a:off x="19943726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9C72D8-CC60-4646-B528-D1E78857A313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83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4" name="Shape 284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C0222C-E358-4645-AC72-8BB3D47146CA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290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1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2" name="Shape 292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748</Words>
  <Application>Microsoft Macintosh PowerPoint</Application>
  <PresentationFormat>Custom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Montserrat Bold</vt:lpstr>
      <vt:lpstr>Times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6</cp:revision>
  <dcterms:modified xsi:type="dcterms:W3CDTF">2020-01-09T04:16:25Z</dcterms:modified>
</cp:coreProperties>
</file>