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  <p:sldId id="263" r:id="rId9"/>
    <p:sldId id="264" r:id="rId10"/>
  </p:sldIdLst>
  <p:sldSz cx="24384000" cy="13716000"/>
  <p:notesSz cx="6858000" cy="9144000"/>
  <p:embeddedFontLst>
    <p:embeddedFont>
      <p:font typeface="Montserrat Bold" pitchFamily="2" charset="77"/>
      <p:bold r:id="rId12"/>
      <p:italic r:id="rId13"/>
      <p:boldItalic r:id="rId14"/>
    </p:embeddedFont>
    <p:embeddedFont>
      <p:font typeface="Montserrat Medium" pitchFamily="2" charset="77"/>
      <p:regular r:id="rId15"/>
      <p:italic r:id="rId16"/>
    </p:embeddedFont>
    <p:embeddedFont>
      <p:font typeface="Montserrat SemiBold" pitchFamily="2" charset="77"/>
      <p:regular r:id="rId17"/>
      <p:bold r:id="rId18"/>
      <p:italic r:id="rId19"/>
      <p:boldItalic r:id="rId20"/>
    </p:embeddedFont>
    <p:embeddedFont>
      <p:font typeface="Montserrat-BoldItalic" pitchFamily="2" charset="77"/>
      <p:bold r:id="rId21"/>
      <p:italic r:id="rId22"/>
      <p:boldItalic r:id="rId23"/>
    </p:embeddedFont>
    <p:embeddedFont>
      <p:font typeface="Montserrat-Italic" pitchFamily="2" charset="77"/>
      <p:italic r:id="rId24"/>
    </p:embeddedFont>
    <p:embeddedFont>
      <p:font typeface="Tw Cen MT" panose="020B0602020104020603" pitchFamily="34" charset="77"/>
      <p:regular r:id="rId25"/>
      <p:bold r:id="rId26"/>
      <p:italic r:id="rId27"/>
      <p:boldItalic r:id="rId28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C0C0"/>
    <a:srgbClr val="EE51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56"/>
    <p:restoredTop sz="94694"/>
  </p:normalViewPr>
  <p:slideViewPr>
    <p:cSldViewPr snapToGrid="0" snapToObjects="1">
      <p:cViewPr varScale="1">
        <p:scale>
          <a:sx n="60" d="100"/>
          <a:sy n="60" d="100"/>
        </p:scale>
        <p:origin x="141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3047999" y="0"/>
            <a:ext cx="18288001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sz="half" idx="13"/>
          </p:nvPr>
        </p:nvSpPr>
        <p:spPr>
          <a:xfrm>
            <a:off x="5334000" y="946546"/>
            <a:ext cx="13716001" cy="83046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2495609" y="892968"/>
            <a:ext cx="7500938" cy="115550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quarter" idx="13"/>
          </p:nvPr>
        </p:nvSpPr>
        <p:spPr>
          <a:xfrm>
            <a:off x="12495609" y="3643312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307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2495609" y="1250156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signthinkmakebreakrepeat.co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389EA31-5B83-4641-95B7-D3874D1E922E}"/>
              </a:ext>
            </a:extLst>
          </p:cNvPr>
          <p:cNvGrpSpPr/>
          <p:nvPr/>
        </p:nvGrpSpPr>
        <p:grpSpPr>
          <a:xfrm>
            <a:off x="-73321" y="-4318"/>
            <a:ext cx="24530642" cy="13113171"/>
            <a:chOff x="-73321" y="-4318"/>
            <a:chExt cx="24530642" cy="13113171"/>
          </a:xfrm>
        </p:grpSpPr>
        <p:pic>
          <p:nvPicPr>
            <p:cNvPr id="119" name="pasted-image.tiff"/>
            <p:cNvPicPr>
              <a:picLocks noChangeAspect="1"/>
            </p:cNvPicPr>
            <p:nvPr/>
          </p:nvPicPr>
          <p:blipFill>
            <a:blip r:embed="rId2"/>
            <a:srcRect t="36356"/>
            <a:stretch>
              <a:fillRect/>
            </a:stretch>
          </p:blipFill>
          <p:spPr>
            <a:xfrm>
              <a:off x="-73321" y="-4318"/>
              <a:ext cx="24530642" cy="1115491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0" name="Shape 120"/>
            <p:cNvSpPr/>
            <p:nvPr/>
          </p:nvSpPr>
          <p:spPr>
            <a:xfrm>
              <a:off x="1504" y="16963"/>
              <a:ext cx="24406392" cy="11221231"/>
            </a:xfrm>
            <a:prstGeom prst="rect">
              <a:avLst/>
            </a:prstGeom>
            <a:solidFill>
              <a:srgbClr val="000000">
                <a:alpha val="39844"/>
              </a:srgbClr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Shape 121"/>
            <p:cNvSpPr/>
            <p:nvPr/>
          </p:nvSpPr>
          <p:spPr>
            <a:xfrm>
              <a:off x="1176739" y="5533373"/>
              <a:ext cx="11947935" cy="11080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>
              <a:spAutoFit/>
            </a:bodyPr>
            <a:lstStyle>
              <a:lvl1pPr algn="l">
                <a:defRPr sz="5700" i="1">
                  <a:solidFill>
                    <a:srgbClr val="FFFFFF"/>
                  </a:solidFill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dirty="0"/>
                <a:t>Modelling users through storytelling</a:t>
              </a:r>
            </a:p>
          </p:txBody>
        </p:sp>
        <p:sp>
          <p:nvSpPr>
            <p:cNvPr id="122" name="Shape 122"/>
            <p:cNvSpPr/>
            <p:nvPr/>
          </p:nvSpPr>
          <p:spPr>
            <a:xfrm>
              <a:off x="-63142" y="11257466"/>
              <a:ext cx="24510284" cy="1"/>
            </a:xfrm>
            <a:prstGeom prst="line">
              <a:avLst/>
            </a:prstGeom>
            <a:ln w="203200">
              <a:solidFill>
                <a:srgbClr val="FF283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3" name="Shape 123"/>
            <p:cNvSpPr/>
            <p:nvPr/>
          </p:nvSpPr>
          <p:spPr>
            <a:xfrm>
              <a:off x="585599" y="11969021"/>
              <a:ext cx="6941078" cy="1006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l">
                <a:defRPr sz="57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>
                  <a:solidFill>
                    <a:srgbClr val="EE5150"/>
                  </a:solidFill>
                </a:rPr>
                <a:t>TURN TO: </a:t>
              </a:r>
              <a:r>
                <a:t>Page 100</a:t>
              </a:r>
            </a:p>
          </p:txBody>
        </p:sp>
        <p:sp>
          <p:nvSpPr>
            <p:cNvPr id="124" name="Shape 124"/>
            <p:cNvSpPr/>
            <p:nvPr/>
          </p:nvSpPr>
          <p:spPr>
            <a:xfrm>
              <a:off x="-19199" y="2753564"/>
              <a:ext cx="17115864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25" name="Shape 125"/>
            <p:cNvSpPr/>
            <p:nvPr/>
          </p:nvSpPr>
          <p:spPr>
            <a:xfrm rot="5400000">
              <a:off x="16560000" y="3278725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6" name="Shape 126"/>
            <p:cNvSpPr/>
            <p:nvPr/>
          </p:nvSpPr>
          <p:spPr>
            <a:xfrm>
              <a:off x="476347" y="1983237"/>
              <a:ext cx="15371115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Personas</a:t>
              </a:r>
            </a:p>
          </p:txBody>
        </p:sp>
        <p:sp>
          <p:nvSpPr>
            <p:cNvPr id="127" name="Shape 127"/>
            <p:cNvSpPr/>
            <p:nvPr/>
          </p:nvSpPr>
          <p:spPr>
            <a:xfrm>
              <a:off x="19470560" y="12661177"/>
              <a:ext cx="4394074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Image Attribution: Matt Fehlberg</a:t>
              </a:r>
            </a:p>
          </p:txBody>
        </p:sp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51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C789911-977C-C543-9C77-BC882E5514B7}"/>
              </a:ext>
            </a:extLst>
          </p:cNvPr>
          <p:cNvGrpSpPr/>
          <p:nvPr/>
        </p:nvGrpSpPr>
        <p:grpSpPr>
          <a:xfrm>
            <a:off x="-254236" y="-375470"/>
            <a:ext cx="24118870" cy="13484323"/>
            <a:chOff x="-254236" y="-375470"/>
            <a:chExt cx="24118870" cy="13484323"/>
          </a:xfrm>
        </p:grpSpPr>
        <p:sp>
          <p:nvSpPr>
            <p:cNvPr id="129" name="Shape 129"/>
            <p:cNvSpPr/>
            <p:nvPr/>
          </p:nvSpPr>
          <p:spPr>
            <a:xfrm>
              <a:off x="5037" y="-375470"/>
              <a:ext cx="17058978" cy="5562601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 rot="5400000">
              <a:off x="15602957" y="1429342"/>
              <a:ext cx="5169185" cy="228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1" name="Shape 131"/>
            <p:cNvSpPr/>
            <p:nvPr/>
          </p:nvSpPr>
          <p:spPr>
            <a:xfrm>
              <a:off x="-254236" y="444027"/>
              <a:ext cx="18411876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6000" b="0" spc="-319">
                  <a:solidFill>
                    <a:srgbClr val="EE5150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Personas</a:t>
              </a:r>
            </a:p>
          </p:txBody>
        </p:sp>
        <p:sp>
          <p:nvSpPr>
            <p:cNvPr id="132" name="Shape 132"/>
            <p:cNvSpPr/>
            <p:nvPr/>
          </p:nvSpPr>
          <p:spPr>
            <a:xfrm>
              <a:off x="18745136" y="12661177"/>
              <a:ext cx="5119498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rPr>
                  <a:solidFill>
                    <a:srgbClr val="FFFFFF"/>
                  </a:solidFill>
                </a:rPr>
                <a:t>Image Attribution: Lorum ipsum dolor</a:t>
              </a:r>
              <a:r>
                <a:t> </a:t>
              </a:r>
            </a:p>
          </p:txBody>
        </p:sp>
      </p:grpSp>
      <p:sp>
        <p:nvSpPr>
          <p:cNvPr id="133" name="Shape 133"/>
          <p:cNvSpPr/>
          <p:nvPr/>
        </p:nvSpPr>
        <p:spPr>
          <a:xfrm>
            <a:off x="688027" y="5976336"/>
            <a:ext cx="3419298" cy="98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457200">
              <a:lnSpc>
                <a:spcPts val="7500"/>
              </a:lnSpc>
              <a:defRPr sz="5400" b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Example: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[20 mins] </a:t>
            </a:r>
          </a:p>
        </p:txBody>
      </p:sp>
      <p:sp>
        <p:nvSpPr>
          <p:cNvPr id="151" name="Shape 151"/>
          <p:cNvSpPr/>
          <p:nvPr/>
        </p:nvSpPr>
        <p:spPr>
          <a:xfrm>
            <a:off x="5802129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 </a:t>
            </a:r>
          </a:p>
        </p:txBody>
      </p:sp>
      <p:sp>
        <p:nvSpPr>
          <p:cNvPr id="152" name="Shape 152"/>
          <p:cNvSpPr/>
          <p:nvPr/>
        </p:nvSpPr>
        <p:spPr>
          <a:xfrm>
            <a:off x="10659100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[20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65F55AC-BC97-634F-9F45-5F49357FD45D}"/>
              </a:ext>
            </a:extLst>
          </p:cNvPr>
          <p:cNvGrpSpPr/>
          <p:nvPr/>
        </p:nvGrpSpPr>
        <p:grpSpPr>
          <a:xfrm>
            <a:off x="-110395" y="-75167"/>
            <a:ext cx="24574292" cy="13184020"/>
            <a:chOff x="-110395" y="-75167"/>
            <a:chExt cx="24574292" cy="13184020"/>
          </a:xfrm>
        </p:grpSpPr>
        <p:pic>
          <p:nvPicPr>
            <p:cNvPr id="135" name="pasted-image.tiff"/>
            <p:cNvPicPr>
              <a:picLocks noChangeAspect="1"/>
            </p:cNvPicPr>
            <p:nvPr/>
          </p:nvPicPr>
          <p:blipFill>
            <a:blip r:embed="rId2"/>
            <a:srcRect l="20713" t="65994"/>
            <a:stretch>
              <a:fillRect/>
            </a:stretch>
          </p:blipFill>
          <p:spPr>
            <a:xfrm>
              <a:off x="-21429" y="-16522"/>
              <a:ext cx="19449550" cy="596012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36" name="Shape 136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7" name="Shape 137"/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8" name="Shape 138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9" name="Shape 139"/>
            <p:cNvSpPr/>
            <p:nvPr/>
          </p:nvSpPr>
          <p:spPr>
            <a:xfrm>
              <a:off x="19213200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100</a:t>
              </a:r>
            </a:p>
          </p:txBody>
        </p:sp>
        <p:sp>
          <p:nvSpPr>
            <p:cNvPr id="141" name="Shape 141"/>
            <p:cNvSpPr/>
            <p:nvPr/>
          </p:nvSpPr>
          <p:spPr>
            <a:xfrm>
              <a:off x="-110395" y="1676596"/>
              <a:ext cx="14907640" cy="2321715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42" name="Shape 142"/>
            <p:cNvSpPr/>
            <p:nvPr/>
          </p:nvSpPr>
          <p:spPr>
            <a:xfrm rot="5400000">
              <a:off x="14259490" y="2201757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3" name="Shape 143"/>
            <p:cNvSpPr/>
            <p:nvPr/>
          </p:nvSpPr>
          <p:spPr>
            <a:xfrm>
              <a:off x="385152" y="854012"/>
              <a:ext cx="15144734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Personas</a:t>
              </a:r>
            </a:p>
          </p:txBody>
        </p:sp>
        <p:sp>
          <p:nvSpPr>
            <p:cNvPr id="144" name="Shape 144"/>
            <p:cNvSpPr/>
            <p:nvPr/>
          </p:nvSpPr>
          <p:spPr>
            <a:xfrm>
              <a:off x="17971960" y="12661177"/>
              <a:ext cx="4394074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Image Attribution: Matt Fehlberg</a:t>
              </a:r>
            </a:p>
          </p:txBody>
        </p:sp>
        <p:sp>
          <p:nvSpPr>
            <p:cNvPr id="145" name="Shape 145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6" name="Shape 146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47" name="Shape 147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create a persona using interview data. Identify variables in the data and look for patterns across the interviewees. Use the provided templates (pp.180-181). If you don’t have your own data, use the resources on the companion website. </a:t>
              </a:r>
            </a:p>
          </p:txBody>
        </p:sp>
        <p:sp>
          <p:nvSpPr>
            <p:cNvPr id="148" name="Shape 148"/>
            <p:cNvSpPr/>
            <p:nvPr/>
          </p:nvSpPr>
          <p:spPr>
            <a:xfrm>
              <a:off x="20794536" y="9195086"/>
              <a:ext cx="1038542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149" name="Shape 149"/>
            <p:cNvSpPr/>
            <p:nvPr/>
          </p:nvSpPr>
          <p:spPr>
            <a:xfrm>
              <a:off x="6335184" y="9195086"/>
              <a:ext cx="1038542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50" name="Shape 150"/>
            <p:cNvSpPr/>
            <p:nvPr/>
          </p:nvSpPr>
          <p:spPr>
            <a:xfrm>
              <a:off x="11192156" y="9195086"/>
              <a:ext cx="1038541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153" name="Shape 153"/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4" name="Shape 154"/>
            <p:cNvSpPr/>
            <p:nvPr/>
          </p:nvSpPr>
          <p:spPr>
            <a:xfrm>
              <a:off x="18112142" y="3266047"/>
              <a:ext cx="6328532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pPr>
              <a:endParaRPr/>
            </a:p>
          </p:txBody>
        </p:sp>
        <p:sp>
          <p:nvSpPr>
            <p:cNvPr id="155" name="Shape 155"/>
            <p:cNvSpPr/>
            <p:nvPr/>
          </p:nvSpPr>
          <p:spPr>
            <a:xfrm>
              <a:off x="20976367" y="3535408"/>
              <a:ext cx="3281681" cy="15525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pPr>
              <a:r>
                <a:t>YOU WILL NEED</a:t>
              </a:r>
              <a:br/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Pen, paper,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pP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 highlighters</a:t>
              </a:r>
            </a:p>
          </p:txBody>
        </p:sp>
        <p:sp>
          <p:nvSpPr>
            <p:cNvPr id="156" name="Shape 156"/>
            <p:cNvSpPr/>
            <p:nvPr/>
          </p:nvSpPr>
          <p:spPr>
            <a:xfrm>
              <a:off x="15890292" y="9195086"/>
              <a:ext cx="1038541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r>
                <a:t>4</a:t>
              </a:r>
            </a:p>
          </p:txBody>
        </p:sp>
      </p:grpSp>
      <p:sp>
        <p:nvSpPr>
          <p:cNvPr id="157" name="Shape 157"/>
          <p:cNvSpPr/>
          <p:nvPr/>
        </p:nvSpPr>
        <p:spPr>
          <a:xfrm>
            <a:off x="15357236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158" name="Shape 158"/>
          <p:cNvSpPr/>
          <p:nvPr/>
        </p:nvSpPr>
        <p:spPr>
          <a:xfrm>
            <a:off x="20224083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 </a:t>
            </a:r>
          </a:p>
        </p:txBody>
      </p:sp>
      <p:sp>
        <p:nvSpPr>
          <p:cNvPr id="159" name="Shape 159"/>
          <p:cNvSpPr/>
          <p:nvPr/>
        </p:nvSpPr>
        <p:spPr>
          <a:xfrm>
            <a:off x="153602" y="110127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[20 mins] </a:t>
            </a:r>
          </a:p>
        </p:txBody>
      </p:sp>
      <p:sp>
        <p:nvSpPr>
          <p:cNvPr id="203" name="Shape 203"/>
          <p:cNvSpPr/>
          <p:nvPr/>
        </p:nvSpPr>
        <p:spPr>
          <a:xfrm>
            <a:off x="5802129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 </a:t>
            </a:r>
          </a:p>
        </p:txBody>
      </p:sp>
      <p:sp>
        <p:nvSpPr>
          <p:cNvPr id="204" name="Shape 204"/>
          <p:cNvSpPr/>
          <p:nvPr/>
        </p:nvSpPr>
        <p:spPr>
          <a:xfrm>
            <a:off x="10659100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[20 mins] </a:t>
            </a:r>
          </a:p>
        </p:txBody>
      </p:sp>
      <p:sp>
        <p:nvSpPr>
          <p:cNvPr id="209" name="Shape 209"/>
          <p:cNvSpPr/>
          <p:nvPr/>
        </p:nvSpPr>
        <p:spPr>
          <a:xfrm>
            <a:off x="15357236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10" name="Shape 210"/>
          <p:cNvSpPr/>
          <p:nvPr/>
        </p:nvSpPr>
        <p:spPr>
          <a:xfrm>
            <a:off x="20224083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 </a:t>
            </a:r>
          </a:p>
        </p:txBody>
      </p:sp>
      <p:sp>
        <p:nvSpPr>
          <p:cNvPr id="211" name="Shape 211"/>
          <p:cNvSpPr/>
          <p:nvPr/>
        </p:nvSpPr>
        <p:spPr>
          <a:xfrm>
            <a:off x="5010573" y="110127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FF2E058-38C0-2441-9F36-D9321586E970}"/>
              </a:ext>
            </a:extLst>
          </p:cNvPr>
          <p:cNvGrpSpPr/>
          <p:nvPr/>
        </p:nvGrpSpPr>
        <p:grpSpPr>
          <a:xfrm>
            <a:off x="-110395" y="-75167"/>
            <a:ext cx="24574292" cy="13184020"/>
            <a:chOff x="-110395" y="-75167"/>
            <a:chExt cx="24574292" cy="13184020"/>
          </a:xfrm>
        </p:grpSpPr>
        <p:pic>
          <p:nvPicPr>
            <p:cNvPr id="187" name="pasted-image.tiff"/>
            <p:cNvPicPr>
              <a:picLocks noChangeAspect="1"/>
            </p:cNvPicPr>
            <p:nvPr/>
          </p:nvPicPr>
          <p:blipFill>
            <a:blip r:embed="rId2"/>
            <a:srcRect l="20713" t="65994"/>
            <a:stretch>
              <a:fillRect/>
            </a:stretch>
          </p:blipFill>
          <p:spPr>
            <a:xfrm>
              <a:off x="-21429" y="-16522"/>
              <a:ext cx="19449550" cy="596012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88" name="Shape 188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90" name="Shape 190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93" name="Shape 193"/>
            <p:cNvSpPr/>
            <p:nvPr/>
          </p:nvSpPr>
          <p:spPr>
            <a:xfrm>
              <a:off x="-110395" y="1676596"/>
              <a:ext cx="14907640" cy="2321715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94" name="Shape 194"/>
            <p:cNvSpPr/>
            <p:nvPr/>
          </p:nvSpPr>
          <p:spPr>
            <a:xfrm rot="5400000">
              <a:off x="14259490" y="2201757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17971960" y="12661177"/>
              <a:ext cx="4394074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Image Attribution: Matt Fehlberg</a:t>
              </a:r>
            </a:p>
          </p:txBody>
        </p:sp>
        <p:sp>
          <p:nvSpPr>
            <p:cNvPr id="197" name="Shape 197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99" name="Shape 199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create a persona using interview data. Identify variables in the data and look for patterns across the interviewees. Use the provided templates (pp.180-181). If you don’t have your own data, use the resources on the companion website. </a:t>
              </a:r>
            </a:p>
          </p:txBody>
        </p:sp>
        <p:sp>
          <p:nvSpPr>
            <p:cNvPr id="200" name="Shape 200"/>
            <p:cNvSpPr/>
            <p:nvPr/>
          </p:nvSpPr>
          <p:spPr>
            <a:xfrm>
              <a:off x="20794536" y="9195086"/>
              <a:ext cx="1038542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01" name="Shape 201"/>
            <p:cNvSpPr/>
            <p:nvPr/>
          </p:nvSpPr>
          <p:spPr>
            <a:xfrm>
              <a:off x="6335184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02" name="Shape 202"/>
            <p:cNvSpPr/>
            <p:nvPr/>
          </p:nvSpPr>
          <p:spPr>
            <a:xfrm>
              <a:off x="11192156" y="9195086"/>
              <a:ext cx="1038541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06" name="Shape 206"/>
            <p:cNvSpPr/>
            <p:nvPr/>
          </p:nvSpPr>
          <p:spPr>
            <a:xfrm>
              <a:off x="18112142" y="3266047"/>
              <a:ext cx="6328532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20976367" y="3535408"/>
              <a:ext cx="3281681" cy="15525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pPr>
              <a:r>
                <a:t>YOU WILL NEED</a:t>
              </a:r>
              <a:br/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Pen, paper,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pP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 highlighters</a:t>
              </a:r>
            </a:p>
          </p:txBody>
        </p:sp>
        <p:sp>
          <p:nvSpPr>
            <p:cNvPr id="208" name="Shape 208"/>
            <p:cNvSpPr/>
            <p:nvPr/>
          </p:nvSpPr>
          <p:spPr>
            <a:xfrm>
              <a:off x="15890292" y="9195086"/>
              <a:ext cx="1038541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7" name="Shape 137">
              <a:extLst>
                <a:ext uri="{FF2B5EF4-FFF2-40B4-BE49-F238E27FC236}">
                  <a16:creationId xmlns:a16="http://schemas.microsoft.com/office/drawing/2014/main" id="{3A705184-73A1-5341-99D3-AC2085B5FFCE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" name="Shape 139">
              <a:extLst>
                <a:ext uri="{FF2B5EF4-FFF2-40B4-BE49-F238E27FC236}">
                  <a16:creationId xmlns:a16="http://schemas.microsoft.com/office/drawing/2014/main" id="{8F80643E-9685-B84A-A20F-D5F224304BA0}"/>
                </a:ext>
              </a:extLst>
            </p:cNvPr>
            <p:cNvSpPr/>
            <p:nvPr/>
          </p:nvSpPr>
          <p:spPr>
            <a:xfrm>
              <a:off x="19213200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100</a:t>
              </a:r>
            </a:p>
          </p:txBody>
        </p:sp>
        <p:sp>
          <p:nvSpPr>
            <p:cNvPr id="29" name="Shape 143">
              <a:extLst>
                <a:ext uri="{FF2B5EF4-FFF2-40B4-BE49-F238E27FC236}">
                  <a16:creationId xmlns:a16="http://schemas.microsoft.com/office/drawing/2014/main" id="{B64F0654-C0B0-684E-996F-4FD39CF58815}"/>
                </a:ext>
              </a:extLst>
            </p:cNvPr>
            <p:cNvSpPr/>
            <p:nvPr/>
          </p:nvSpPr>
          <p:spPr>
            <a:xfrm>
              <a:off x="385152" y="854012"/>
              <a:ext cx="15144734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Personas</a:t>
              </a:r>
            </a:p>
          </p:txBody>
        </p:sp>
        <p:sp>
          <p:nvSpPr>
            <p:cNvPr id="30" name="Shape 153">
              <a:extLst>
                <a:ext uri="{FF2B5EF4-FFF2-40B4-BE49-F238E27FC236}">
                  <a16:creationId xmlns:a16="http://schemas.microsoft.com/office/drawing/2014/main" id="{5F6E1C15-AD88-0445-B3DC-A5E650EABD18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[20 mins] </a:t>
            </a:r>
          </a:p>
        </p:txBody>
      </p:sp>
      <p:sp>
        <p:nvSpPr>
          <p:cNvPr id="229" name="Shape 229"/>
          <p:cNvSpPr/>
          <p:nvPr/>
        </p:nvSpPr>
        <p:spPr>
          <a:xfrm>
            <a:off x="5802129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 </a:t>
            </a:r>
          </a:p>
        </p:txBody>
      </p:sp>
      <p:sp>
        <p:nvSpPr>
          <p:cNvPr id="230" name="Shape 230"/>
          <p:cNvSpPr/>
          <p:nvPr/>
        </p:nvSpPr>
        <p:spPr>
          <a:xfrm>
            <a:off x="10659100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rPr dirty="0"/>
              <a:t>[20 mins] </a:t>
            </a:r>
          </a:p>
        </p:txBody>
      </p:sp>
      <p:sp>
        <p:nvSpPr>
          <p:cNvPr id="235" name="Shape 235"/>
          <p:cNvSpPr/>
          <p:nvPr/>
        </p:nvSpPr>
        <p:spPr>
          <a:xfrm>
            <a:off x="15357236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36" name="Shape 236"/>
          <p:cNvSpPr/>
          <p:nvPr/>
        </p:nvSpPr>
        <p:spPr>
          <a:xfrm>
            <a:off x="20224083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 </a:t>
            </a:r>
          </a:p>
        </p:txBody>
      </p:sp>
      <p:sp>
        <p:nvSpPr>
          <p:cNvPr id="237" name="Shape 237"/>
          <p:cNvSpPr/>
          <p:nvPr/>
        </p:nvSpPr>
        <p:spPr>
          <a:xfrm>
            <a:off x="9867544" y="110127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rPr dirty="0" err="1"/>
              <a:t>Lorum</a:t>
            </a:r>
            <a:r>
              <a:rPr dirty="0"/>
              <a:t> ipsum dolor sit </a:t>
            </a:r>
            <a:r>
              <a:rPr dirty="0" err="1"/>
              <a:t>amet</a:t>
            </a: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BFBC4F-F825-8641-B192-59CAA24F6D56}"/>
              </a:ext>
            </a:extLst>
          </p:cNvPr>
          <p:cNvGrpSpPr/>
          <p:nvPr/>
        </p:nvGrpSpPr>
        <p:grpSpPr>
          <a:xfrm>
            <a:off x="-110395" y="-75167"/>
            <a:ext cx="24574292" cy="13184020"/>
            <a:chOff x="-110395" y="-75167"/>
            <a:chExt cx="24574292" cy="13184020"/>
          </a:xfrm>
        </p:grpSpPr>
        <p:pic>
          <p:nvPicPr>
            <p:cNvPr id="213" name="pasted-image.tiff"/>
            <p:cNvPicPr>
              <a:picLocks noChangeAspect="1"/>
            </p:cNvPicPr>
            <p:nvPr/>
          </p:nvPicPr>
          <p:blipFill>
            <a:blip r:embed="rId2"/>
            <a:srcRect l="20713" t="65994"/>
            <a:stretch>
              <a:fillRect/>
            </a:stretch>
          </p:blipFill>
          <p:spPr>
            <a:xfrm>
              <a:off x="-21429" y="-16522"/>
              <a:ext cx="19449550" cy="596012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14" name="Shape 214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16" name="Shape 216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19" name="Shape 219"/>
            <p:cNvSpPr/>
            <p:nvPr/>
          </p:nvSpPr>
          <p:spPr>
            <a:xfrm>
              <a:off x="-110395" y="1676596"/>
              <a:ext cx="14907640" cy="2321715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20" name="Shape 220"/>
            <p:cNvSpPr/>
            <p:nvPr/>
          </p:nvSpPr>
          <p:spPr>
            <a:xfrm rot="5400000">
              <a:off x="14259490" y="2201757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22" name="Shape 222"/>
            <p:cNvSpPr/>
            <p:nvPr/>
          </p:nvSpPr>
          <p:spPr>
            <a:xfrm>
              <a:off x="17971960" y="12661177"/>
              <a:ext cx="4394074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rPr dirty="0"/>
                <a:t>Image Attribution: Matt Fehlberg</a:t>
              </a:r>
            </a:p>
          </p:txBody>
        </p:sp>
        <p:sp>
          <p:nvSpPr>
            <p:cNvPr id="223" name="Shape 223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24" name="Shape 224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25" name="Shape 225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rPr dirty="0"/>
                <a:t>In this exercise, you will create a persona using interview data. Identify variables in the data and look for patterns across the interviewees. Use the provided templates (pp.180-181). If you don’t have your own data, use the resources on the companion website. </a:t>
              </a:r>
            </a:p>
          </p:txBody>
        </p:sp>
        <p:sp>
          <p:nvSpPr>
            <p:cNvPr id="226" name="Shape 226"/>
            <p:cNvSpPr/>
            <p:nvPr/>
          </p:nvSpPr>
          <p:spPr>
            <a:xfrm>
              <a:off x="20794536" y="9195086"/>
              <a:ext cx="1038542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27" name="Shape 227"/>
            <p:cNvSpPr/>
            <p:nvPr/>
          </p:nvSpPr>
          <p:spPr>
            <a:xfrm>
              <a:off x="6335184" y="9195086"/>
              <a:ext cx="1038542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28" name="Shape 228"/>
            <p:cNvSpPr/>
            <p:nvPr/>
          </p:nvSpPr>
          <p:spPr>
            <a:xfrm>
              <a:off x="11192156" y="9195086"/>
              <a:ext cx="1038541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32" name="Shape 232"/>
            <p:cNvSpPr/>
            <p:nvPr/>
          </p:nvSpPr>
          <p:spPr>
            <a:xfrm>
              <a:off x="18112142" y="3266047"/>
              <a:ext cx="6328532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pPr>
              <a:endParaRPr/>
            </a:p>
          </p:txBody>
        </p:sp>
        <p:sp>
          <p:nvSpPr>
            <p:cNvPr id="233" name="Shape 233"/>
            <p:cNvSpPr/>
            <p:nvPr/>
          </p:nvSpPr>
          <p:spPr>
            <a:xfrm>
              <a:off x="20976367" y="3535408"/>
              <a:ext cx="3281681" cy="15525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pPr>
              <a:r>
                <a:t>YOU WILL NEED</a:t>
              </a:r>
              <a:br/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Pen, paper,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pP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 highlighters</a:t>
              </a:r>
            </a:p>
          </p:txBody>
        </p:sp>
        <p:sp>
          <p:nvSpPr>
            <p:cNvPr id="234" name="Shape 234"/>
            <p:cNvSpPr/>
            <p:nvPr/>
          </p:nvSpPr>
          <p:spPr>
            <a:xfrm>
              <a:off x="15890292" y="9195086"/>
              <a:ext cx="1038541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7" name="Shape 137">
              <a:extLst>
                <a:ext uri="{FF2B5EF4-FFF2-40B4-BE49-F238E27FC236}">
                  <a16:creationId xmlns:a16="http://schemas.microsoft.com/office/drawing/2014/main" id="{F3E4E003-2060-F544-B647-4CF76B96AF02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" name="Shape 139">
              <a:extLst>
                <a:ext uri="{FF2B5EF4-FFF2-40B4-BE49-F238E27FC236}">
                  <a16:creationId xmlns:a16="http://schemas.microsoft.com/office/drawing/2014/main" id="{5AFB4717-352F-C64E-B018-F3C68EA291B4}"/>
                </a:ext>
              </a:extLst>
            </p:cNvPr>
            <p:cNvSpPr/>
            <p:nvPr/>
          </p:nvSpPr>
          <p:spPr>
            <a:xfrm>
              <a:off x="19213200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100</a:t>
              </a:r>
            </a:p>
          </p:txBody>
        </p:sp>
        <p:sp>
          <p:nvSpPr>
            <p:cNvPr id="29" name="Shape 143">
              <a:extLst>
                <a:ext uri="{FF2B5EF4-FFF2-40B4-BE49-F238E27FC236}">
                  <a16:creationId xmlns:a16="http://schemas.microsoft.com/office/drawing/2014/main" id="{E8A46BA4-A391-D04D-9220-DF04054BE945}"/>
                </a:ext>
              </a:extLst>
            </p:cNvPr>
            <p:cNvSpPr/>
            <p:nvPr/>
          </p:nvSpPr>
          <p:spPr>
            <a:xfrm>
              <a:off x="385152" y="854012"/>
              <a:ext cx="15144734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Personas</a:t>
              </a:r>
            </a:p>
          </p:txBody>
        </p:sp>
        <p:sp>
          <p:nvSpPr>
            <p:cNvPr id="30" name="Shape 153">
              <a:extLst>
                <a:ext uri="{FF2B5EF4-FFF2-40B4-BE49-F238E27FC236}">
                  <a16:creationId xmlns:a16="http://schemas.microsoft.com/office/drawing/2014/main" id="{9366B9F4-28BB-FF46-89C6-65E2884AF0EF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[20 mins] </a:t>
            </a:r>
          </a:p>
        </p:txBody>
      </p:sp>
      <p:sp>
        <p:nvSpPr>
          <p:cNvPr id="177" name="Shape 177"/>
          <p:cNvSpPr/>
          <p:nvPr/>
        </p:nvSpPr>
        <p:spPr>
          <a:xfrm>
            <a:off x="5802129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 </a:t>
            </a:r>
          </a:p>
        </p:txBody>
      </p:sp>
      <p:sp>
        <p:nvSpPr>
          <p:cNvPr id="178" name="Shape 178"/>
          <p:cNvSpPr/>
          <p:nvPr/>
        </p:nvSpPr>
        <p:spPr>
          <a:xfrm>
            <a:off x="10659100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[20 mins] </a:t>
            </a:r>
          </a:p>
        </p:txBody>
      </p:sp>
      <p:sp>
        <p:nvSpPr>
          <p:cNvPr id="183" name="Shape 183"/>
          <p:cNvSpPr/>
          <p:nvPr/>
        </p:nvSpPr>
        <p:spPr>
          <a:xfrm>
            <a:off x="15357236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184" name="Shape 184"/>
          <p:cNvSpPr/>
          <p:nvPr/>
        </p:nvSpPr>
        <p:spPr>
          <a:xfrm>
            <a:off x="20224083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A29E178-DF3E-B443-A05E-3DF82F0F0365}"/>
              </a:ext>
            </a:extLst>
          </p:cNvPr>
          <p:cNvGrpSpPr/>
          <p:nvPr/>
        </p:nvGrpSpPr>
        <p:grpSpPr>
          <a:xfrm>
            <a:off x="-110395" y="-75167"/>
            <a:ext cx="24574292" cy="13184020"/>
            <a:chOff x="-110395" y="-75167"/>
            <a:chExt cx="24574292" cy="13184020"/>
          </a:xfrm>
        </p:grpSpPr>
        <p:pic>
          <p:nvPicPr>
            <p:cNvPr id="161" name="pasted-image.tiff"/>
            <p:cNvPicPr>
              <a:picLocks noChangeAspect="1"/>
            </p:cNvPicPr>
            <p:nvPr/>
          </p:nvPicPr>
          <p:blipFill>
            <a:blip r:embed="rId2"/>
            <a:srcRect l="20713" t="65994"/>
            <a:stretch>
              <a:fillRect/>
            </a:stretch>
          </p:blipFill>
          <p:spPr>
            <a:xfrm>
              <a:off x="-21429" y="-16522"/>
              <a:ext cx="19449550" cy="596012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62" name="Shape 162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64" name="Shape 164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67" name="Shape 167"/>
            <p:cNvSpPr/>
            <p:nvPr/>
          </p:nvSpPr>
          <p:spPr>
            <a:xfrm>
              <a:off x="-110395" y="1676596"/>
              <a:ext cx="14907640" cy="2321715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68" name="Shape 168"/>
            <p:cNvSpPr/>
            <p:nvPr/>
          </p:nvSpPr>
          <p:spPr>
            <a:xfrm rot="5400000">
              <a:off x="14259490" y="2201757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0" name="Shape 170"/>
            <p:cNvSpPr/>
            <p:nvPr/>
          </p:nvSpPr>
          <p:spPr>
            <a:xfrm>
              <a:off x="17971960" y="12661177"/>
              <a:ext cx="4394074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Image Attribution: Matt Fehlberg</a:t>
              </a:r>
            </a:p>
          </p:txBody>
        </p:sp>
        <p:sp>
          <p:nvSpPr>
            <p:cNvPr id="171" name="Shape 171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2" name="Shape 172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73" name="Shape 173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create a persona using interview data. Identify variables in the data and look for patterns across the interviewees. Use the provided templates (pp.180-181). If you don’t have your own data, use the resources on the companion website. </a:t>
              </a:r>
            </a:p>
          </p:txBody>
        </p:sp>
        <p:sp>
          <p:nvSpPr>
            <p:cNvPr id="174" name="Shape 174"/>
            <p:cNvSpPr/>
            <p:nvPr/>
          </p:nvSpPr>
          <p:spPr>
            <a:xfrm>
              <a:off x="20794536" y="9195086"/>
              <a:ext cx="1038542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175" name="Shape 175"/>
            <p:cNvSpPr/>
            <p:nvPr/>
          </p:nvSpPr>
          <p:spPr>
            <a:xfrm>
              <a:off x="6335184" y="9195086"/>
              <a:ext cx="1038542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r>
                <a:rPr dirty="0"/>
                <a:t>2</a:t>
              </a:r>
            </a:p>
          </p:txBody>
        </p:sp>
        <p:sp>
          <p:nvSpPr>
            <p:cNvPr id="176" name="Shape 176"/>
            <p:cNvSpPr/>
            <p:nvPr/>
          </p:nvSpPr>
          <p:spPr>
            <a:xfrm>
              <a:off x="11192156" y="9195086"/>
              <a:ext cx="1038541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180" name="Shape 180"/>
            <p:cNvSpPr/>
            <p:nvPr/>
          </p:nvSpPr>
          <p:spPr>
            <a:xfrm>
              <a:off x="18112142" y="3266047"/>
              <a:ext cx="6328532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pPr>
              <a:endParaRPr/>
            </a:p>
          </p:txBody>
        </p:sp>
        <p:sp>
          <p:nvSpPr>
            <p:cNvPr id="181" name="Shape 181"/>
            <p:cNvSpPr/>
            <p:nvPr/>
          </p:nvSpPr>
          <p:spPr>
            <a:xfrm>
              <a:off x="20976367" y="3535408"/>
              <a:ext cx="3281681" cy="15525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pPr>
              <a:r>
                <a:t>YOU WILL NEED</a:t>
              </a:r>
              <a:br/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Pen, paper,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pP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 highlighters</a:t>
              </a:r>
            </a:p>
          </p:txBody>
        </p:sp>
        <p:sp>
          <p:nvSpPr>
            <p:cNvPr id="182" name="Shape 182"/>
            <p:cNvSpPr/>
            <p:nvPr/>
          </p:nvSpPr>
          <p:spPr>
            <a:xfrm>
              <a:off x="15890292" y="9195086"/>
              <a:ext cx="1038541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7" name="Shape 137">
              <a:extLst>
                <a:ext uri="{FF2B5EF4-FFF2-40B4-BE49-F238E27FC236}">
                  <a16:creationId xmlns:a16="http://schemas.microsoft.com/office/drawing/2014/main" id="{BC21BCE3-BD19-DC41-9B82-994FB97FDFE8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" name="Shape 139">
              <a:extLst>
                <a:ext uri="{FF2B5EF4-FFF2-40B4-BE49-F238E27FC236}">
                  <a16:creationId xmlns:a16="http://schemas.microsoft.com/office/drawing/2014/main" id="{CDD3517A-7EDF-C041-B615-40B404C4EE2D}"/>
                </a:ext>
              </a:extLst>
            </p:cNvPr>
            <p:cNvSpPr/>
            <p:nvPr/>
          </p:nvSpPr>
          <p:spPr>
            <a:xfrm>
              <a:off x="19213200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100</a:t>
              </a:r>
            </a:p>
          </p:txBody>
        </p:sp>
        <p:sp>
          <p:nvSpPr>
            <p:cNvPr id="29" name="Shape 143">
              <a:extLst>
                <a:ext uri="{FF2B5EF4-FFF2-40B4-BE49-F238E27FC236}">
                  <a16:creationId xmlns:a16="http://schemas.microsoft.com/office/drawing/2014/main" id="{EC7DC8A3-577F-F848-930F-B479F616A4B8}"/>
                </a:ext>
              </a:extLst>
            </p:cNvPr>
            <p:cNvSpPr/>
            <p:nvPr/>
          </p:nvSpPr>
          <p:spPr>
            <a:xfrm>
              <a:off x="385152" y="854012"/>
              <a:ext cx="15144734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Personas</a:t>
              </a:r>
            </a:p>
          </p:txBody>
        </p:sp>
        <p:sp>
          <p:nvSpPr>
            <p:cNvPr id="30" name="Shape 153">
              <a:extLst>
                <a:ext uri="{FF2B5EF4-FFF2-40B4-BE49-F238E27FC236}">
                  <a16:creationId xmlns:a16="http://schemas.microsoft.com/office/drawing/2014/main" id="{A61B2339-D032-184D-A49F-719D3B6D09BB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185" name="Shape 185"/>
          <p:cNvSpPr/>
          <p:nvPr/>
        </p:nvSpPr>
        <p:spPr>
          <a:xfrm>
            <a:off x="14520330" y="11012400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[20 mins] </a:t>
            </a:r>
          </a:p>
        </p:txBody>
      </p:sp>
      <p:sp>
        <p:nvSpPr>
          <p:cNvPr id="255" name="Shape 255"/>
          <p:cNvSpPr/>
          <p:nvPr/>
        </p:nvSpPr>
        <p:spPr>
          <a:xfrm>
            <a:off x="5802129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 </a:t>
            </a:r>
          </a:p>
        </p:txBody>
      </p:sp>
      <p:sp>
        <p:nvSpPr>
          <p:cNvPr id="256" name="Shape 256"/>
          <p:cNvSpPr/>
          <p:nvPr/>
        </p:nvSpPr>
        <p:spPr>
          <a:xfrm>
            <a:off x="10659100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[20 mins] </a:t>
            </a:r>
          </a:p>
        </p:txBody>
      </p:sp>
      <p:sp>
        <p:nvSpPr>
          <p:cNvPr id="261" name="Shape 261"/>
          <p:cNvSpPr/>
          <p:nvPr/>
        </p:nvSpPr>
        <p:spPr>
          <a:xfrm>
            <a:off x="15357236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62" name="Shape 262"/>
          <p:cNvSpPr/>
          <p:nvPr/>
        </p:nvSpPr>
        <p:spPr>
          <a:xfrm>
            <a:off x="20224083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E99BFAE-5288-3D4D-9DC8-47903DC2D211}"/>
              </a:ext>
            </a:extLst>
          </p:cNvPr>
          <p:cNvGrpSpPr/>
          <p:nvPr/>
        </p:nvGrpSpPr>
        <p:grpSpPr>
          <a:xfrm>
            <a:off x="-110395" y="-75167"/>
            <a:ext cx="24574292" cy="13184020"/>
            <a:chOff x="-110395" y="-75167"/>
            <a:chExt cx="24574292" cy="13184020"/>
          </a:xfrm>
        </p:grpSpPr>
        <p:pic>
          <p:nvPicPr>
            <p:cNvPr id="239" name="pasted-image.tiff"/>
            <p:cNvPicPr>
              <a:picLocks noChangeAspect="1"/>
            </p:cNvPicPr>
            <p:nvPr/>
          </p:nvPicPr>
          <p:blipFill>
            <a:blip r:embed="rId2"/>
            <a:srcRect l="20713" t="65994"/>
            <a:stretch>
              <a:fillRect/>
            </a:stretch>
          </p:blipFill>
          <p:spPr>
            <a:xfrm>
              <a:off x="-21429" y="-16522"/>
              <a:ext cx="19449550" cy="596012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40" name="Shape 240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2" name="Shape 242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5" name="Shape 245"/>
            <p:cNvSpPr/>
            <p:nvPr/>
          </p:nvSpPr>
          <p:spPr>
            <a:xfrm>
              <a:off x="-110395" y="1676596"/>
              <a:ext cx="14907640" cy="2321715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46" name="Shape 246"/>
            <p:cNvSpPr/>
            <p:nvPr/>
          </p:nvSpPr>
          <p:spPr>
            <a:xfrm rot="5400000">
              <a:off x="14259490" y="2201757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8" name="Shape 248"/>
            <p:cNvSpPr/>
            <p:nvPr/>
          </p:nvSpPr>
          <p:spPr>
            <a:xfrm>
              <a:off x="17971960" y="12661177"/>
              <a:ext cx="4394074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Image Attribution: Matt Fehlberg</a:t>
              </a:r>
            </a:p>
          </p:txBody>
        </p:sp>
        <p:sp>
          <p:nvSpPr>
            <p:cNvPr id="249" name="Shape 249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50" name="Shape 250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51" name="Shape 251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create a persona using interview data. Identify variables in the data and look for patterns across the interviewees. Use the provided templates (pp.180-181). If you don’t have your own data, use the resources on the companion website. </a:t>
              </a:r>
            </a:p>
          </p:txBody>
        </p:sp>
        <p:sp>
          <p:nvSpPr>
            <p:cNvPr id="252" name="Shape 252"/>
            <p:cNvSpPr/>
            <p:nvPr/>
          </p:nvSpPr>
          <p:spPr>
            <a:xfrm>
              <a:off x="20794536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53" name="Shape 253"/>
            <p:cNvSpPr/>
            <p:nvPr/>
          </p:nvSpPr>
          <p:spPr>
            <a:xfrm>
              <a:off x="6335184" y="9195086"/>
              <a:ext cx="1038542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54" name="Shape 254"/>
            <p:cNvSpPr/>
            <p:nvPr/>
          </p:nvSpPr>
          <p:spPr>
            <a:xfrm>
              <a:off x="11192156" y="9195086"/>
              <a:ext cx="1038541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58" name="Shape 258"/>
            <p:cNvSpPr/>
            <p:nvPr/>
          </p:nvSpPr>
          <p:spPr>
            <a:xfrm>
              <a:off x="18112142" y="3266047"/>
              <a:ext cx="6328532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pPr>
              <a:endParaRPr/>
            </a:p>
          </p:txBody>
        </p:sp>
        <p:sp>
          <p:nvSpPr>
            <p:cNvPr id="259" name="Shape 259"/>
            <p:cNvSpPr/>
            <p:nvPr/>
          </p:nvSpPr>
          <p:spPr>
            <a:xfrm>
              <a:off x="20976367" y="3535408"/>
              <a:ext cx="3281681" cy="15525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pPr>
              <a:r>
                <a:t>YOU WILL NEED</a:t>
              </a:r>
              <a:br/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Pen, paper,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pP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 highlighters</a:t>
              </a:r>
            </a:p>
          </p:txBody>
        </p:sp>
        <p:sp>
          <p:nvSpPr>
            <p:cNvPr id="260" name="Shape 260"/>
            <p:cNvSpPr/>
            <p:nvPr/>
          </p:nvSpPr>
          <p:spPr>
            <a:xfrm>
              <a:off x="15890292" y="9195086"/>
              <a:ext cx="1038541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7" name="Shape 137">
              <a:extLst>
                <a:ext uri="{FF2B5EF4-FFF2-40B4-BE49-F238E27FC236}">
                  <a16:creationId xmlns:a16="http://schemas.microsoft.com/office/drawing/2014/main" id="{EB082481-AA25-3D4E-A4B8-1F0C43EB0D53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" name="Shape 139">
              <a:extLst>
                <a:ext uri="{FF2B5EF4-FFF2-40B4-BE49-F238E27FC236}">
                  <a16:creationId xmlns:a16="http://schemas.microsoft.com/office/drawing/2014/main" id="{4FBDE7E0-BA1F-9E4F-9290-B40BFE85D5B6}"/>
                </a:ext>
              </a:extLst>
            </p:cNvPr>
            <p:cNvSpPr/>
            <p:nvPr/>
          </p:nvSpPr>
          <p:spPr>
            <a:xfrm>
              <a:off x="19213200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100</a:t>
              </a:r>
            </a:p>
          </p:txBody>
        </p:sp>
        <p:sp>
          <p:nvSpPr>
            <p:cNvPr id="29" name="Shape 143">
              <a:extLst>
                <a:ext uri="{FF2B5EF4-FFF2-40B4-BE49-F238E27FC236}">
                  <a16:creationId xmlns:a16="http://schemas.microsoft.com/office/drawing/2014/main" id="{45E7E379-6066-4948-9EFA-1B7E9E87D879}"/>
                </a:ext>
              </a:extLst>
            </p:cNvPr>
            <p:cNvSpPr/>
            <p:nvPr/>
          </p:nvSpPr>
          <p:spPr>
            <a:xfrm>
              <a:off x="385152" y="854012"/>
              <a:ext cx="15144734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Personas</a:t>
              </a:r>
            </a:p>
          </p:txBody>
        </p:sp>
        <p:sp>
          <p:nvSpPr>
            <p:cNvPr id="30" name="Shape 153">
              <a:extLst>
                <a:ext uri="{FF2B5EF4-FFF2-40B4-BE49-F238E27FC236}">
                  <a16:creationId xmlns:a16="http://schemas.microsoft.com/office/drawing/2014/main" id="{B9BB72EB-C62A-7F4B-8C1F-687E810378AB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63" name="Shape 263"/>
          <p:cNvSpPr/>
          <p:nvPr/>
        </p:nvSpPr>
        <p:spPr>
          <a:xfrm>
            <a:off x="19432527" y="11091005"/>
            <a:ext cx="3687763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B8C8C0-E565-D64B-A614-935EF4F96383}"/>
              </a:ext>
            </a:extLst>
          </p:cNvPr>
          <p:cNvGrpSpPr/>
          <p:nvPr/>
        </p:nvGrpSpPr>
        <p:grpSpPr>
          <a:xfrm>
            <a:off x="-36937" y="-2011"/>
            <a:ext cx="24496471" cy="12569404"/>
            <a:chOff x="-36937" y="-2011"/>
            <a:chExt cx="24496471" cy="12569404"/>
          </a:xfrm>
        </p:grpSpPr>
        <p:pic>
          <p:nvPicPr>
            <p:cNvPr id="265" name="pasted-image.pdf"/>
            <p:cNvPicPr>
              <a:picLocks noChangeAspect="1"/>
            </p:cNvPicPr>
            <p:nvPr/>
          </p:nvPicPr>
          <p:blipFill>
            <a:blip r:embed="rId2"/>
            <a:srcRect l="57245" t="62662" r="8715"/>
            <a:stretch>
              <a:fillRect/>
            </a:stretch>
          </p:blipFill>
          <p:spPr>
            <a:xfrm>
              <a:off x="1587" y="-2011"/>
              <a:ext cx="24457947" cy="1256940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66" name="Shape 266"/>
            <p:cNvSpPr/>
            <p:nvPr/>
          </p:nvSpPr>
          <p:spPr>
            <a:xfrm>
              <a:off x="765506" y="1801174"/>
              <a:ext cx="11256646" cy="16922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>
              <a:spAutoFit/>
            </a:bodyPr>
            <a:lstStyle>
              <a:lvl1pPr algn="l">
                <a:defRPr sz="10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Share your work!</a:t>
              </a:r>
            </a:p>
          </p:txBody>
        </p:sp>
        <p:sp>
          <p:nvSpPr>
            <p:cNvPr id="267" name="Shape 267"/>
            <p:cNvSpPr/>
            <p:nvPr/>
          </p:nvSpPr>
          <p:spPr>
            <a:xfrm>
              <a:off x="-36937" y="3546077"/>
              <a:ext cx="24457874" cy="1"/>
            </a:xfrm>
            <a:prstGeom prst="line">
              <a:avLst/>
            </a:prstGeom>
            <a:ln w="215900">
              <a:solidFill>
                <a:srgbClr val="FFFFFF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68" name="Shape 268"/>
            <p:cNvSpPr/>
            <p:nvPr/>
          </p:nvSpPr>
          <p:spPr>
            <a:xfrm>
              <a:off x="855906" y="4285057"/>
              <a:ext cx="18232196" cy="7651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>
              <a:lvl1pPr algn="l" defTabSz="457200"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Upload photos of your work:</a:t>
              </a:r>
            </a:p>
          </p:txBody>
        </p:sp>
        <p:sp>
          <p:nvSpPr>
            <p:cNvPr id="269" name="Shape 269"/>
            <p:cNvSpPr/>
            <p:nvPr/>
          </p:nvSpPr>
          <p:spPr>
            <a:xfrm>
              <a:off x="855906" y="5114881"/>
              <a:ext cx="18232196" cy="44989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Go to: </a:t>
              </a:r>
              <a:r>
                <a:rPr i="1">
                  <a:latin typeface="Montserrat-Italic"/>
                  <a:ea typeface="Montserrat-Italic"/>
                  <a:cs typeface="Montserrat-Italic"/>
                  <a:sym typeface="Montserrat-Italic"/>
                </a:rPr>
                <a:t>add URL here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Enter the password: </a:t>
              </a:r>
              <a:r>
                <a:rPr i="1">
                  <a:latin typeface="Montserrat-Italic"/>
                  <a:ea typeface="Montserrat-Italic"/>
                  <a:cs typeface="Montserrat-Italic"/>
                  <a:sym typeface="Montserrat-Italic"/>
                </a:rPr>
                <a:t>password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Upload a photo and caption of your work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Wait for moderation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View others’ ideas  </a:t>
              </a:r>
            </a:p>
          </p:txBody>
        </p:sp>
        <p:sp>
          <p:nvSpPr>
            <p:cNvPr id="270" name="Shape 270"/>
            <p:cNvSpPr/>
            <p:nvPr/>
          </p:nvSpPr>
          <p:spPr>
            <a:xfrm>
              <a:off x="765719" y="9722610"/>
              <a:ext cx="18232198" cy="21240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A note to facilitators: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Use this slide to give instructions for post-exercise sharing activities. These could take the form of facilitator-guided discussions, mini-presentations, or digital sharing via existing platforms (e.g. padlet) - as described here. Delete this paragraph when ready.</a:t>
              </a:r>
            </a:p>
          </p:txBody>
        </p:sp>
      </p:grp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C20237F-F9EE-3449-854A-0521D83F1801}"/>
              </a:ext>
            </a:extLst>
          </p:cNvPr>
          <p:cNvGrpSpPr/>
          <p:nvPr/>
        </p:nvGrpSpPr>
        <p:grpSpPr>
          <a:xfrm>
            <a:off x="-36937" y="720955"/>
            <a:ext cx="24457874" cy="13025113"/>
            <a:chOff x="-36937" y="720955"/>
            <a:chExt cx="24457874" cy="13025113"/>
          </a:xfrm>
        </p:grpSpPr>
        <p:pic>
          <p:nvPicPr>
            <p:cNvPr id="272" name="pasted-image.pdf"/>
            <p:cNvPicPr>
              <a:picLocks noChangeAspect="1"/>
            </p:cNvPicPr>
            <p:nvPr/>
          </p:nvPicPr>
          <p:blipFill>
            <a:blip r:embed="rId2"/>
            <a:srcRect l="27630"/>
            <a:stretch>
              <a:fillRect/>
            </a:stretch>
          </p:blipFill>
          <p:spPr>
            <a:xfrm rot="10800000">
              <a:off x="4304849" y="720955"/>
              <a:ext cx="20114295" cy="1302163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73" name="pasted-image.pdf"/>
            <p:cNvPicPr>
              <a:picLocks noChangeAspect="1"/>
            </p:cNvPicPr>
            <p:nvPr/>
          </p:nvPicPr>
          <p:blipFill>
            <a:blip r:embed="rId2"/>
            <a:srcRect t="33454" r="50402"/>
            <a:stretch>
              <a:fillRect/>
            </a:stretch>
          </p:blipFill>
          <p:spPr>
            <a:xfrm rot="10800000">
              <a:off x="-4557" y="6312722"/>
              <a:ext cx="11825051" cy="743334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74" name="Shape 274"/>
            <p:cNvSpPr/>
            <p:nvPr/>
          </p:nvSpPr>
          <p:spPr>
            <a:xfrm>
              <a:off x="-36937" y="12049959"/>
              <a:ext cx="24457874" cy="1"/>
            </a:xfrm>
            <a:prstGeom prst="line">
              <a:avLst/>
            </a:prstGeom>
            <a:ln w="215900">
              <a:solidFill>
                <a:srgbClr val="FFFFFF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5" name="Shape 275"/>
            <p:cNvSpPr/>
            <p:nvPr/>
          </p:nvSpPr>
          <p:spPr>
            <a:xfrm>
              <a:off x="975503" y="891390"/>
              <a:ext cx="3253868" cy="47783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>
              <a:spAutoFit/>
            </a:bodyPr>
            <a:lstStyle/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Design.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Think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Make.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Break. 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Repeat.</a:t>
              </a:r>
            </a:p>
          </p:txBody>
        </p:sp>
        <p:sp>
          <p:nvSpPr>
            <p:cNvPr id="276" name="Shape 276"/>
            <p:cNvSpPr/>
            <p:nvPr/>
          </p:nvSpPr>
          <p:spPr>
            <a:xfrm>
              <a:off x="8634748" y="2755150"/>
              <a:ext cx="14424722" cy="260648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This work is licensed under a Creative Commons Attribution-</a:t>
              </a:r>
              <a:r>
                <a:rPr dirty="0" err="1"/>
                <a:t>NonCommercial</a:t>
              </a:r>
              <a:r>
                <a:rPr dirty="0"/>
                <a:t>-</a:t>
              </a:r>
              <a:r>
                <a:rPr dirty="0" err="1"/>
                <a:t>ShareAlike</a:t>
              </a:r>
              <a:r>
                <a:rPr dirty="0"/>
                <a:t> 4.0 International License. Designed by the authors of “Design. Think. Make. Break. Repeat. A Handbook of Methods” (BIS Publishers).</a:t>
              </a:r>
            </a:p>
            <a:p>
              <a:pPr algn="l" defTabSz="457200">
                <a:defRPr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u="sng" dirty="0">
                  <a:solidFill>
                    <a:schemeClr val="bg1"/>
                  </a:solidFill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www.designthinkmakebreakrepeat.com</a:t>
              </a:r>
            </a:p>
          </p:txBody>
        </p:sp>
        <p:sp>
          <p:nvSpPr>
            <p:cNvPr id="277" name="Shape 277"/>
            <p:cNvSpPr/>
            <p:nvPr/>
          </p:nvSpPr>
          <p:spPr>
            <a:xfrm>
              <a:off x="746861" y="6774665"/>
              <a:ext cx="23078331" cy="47275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sz="4000" b="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How to use these slides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These companion slides for the published book “Design Think Make Break Repeat: A Handbook of Methods”, support facilitation of the published exercises during workshops, tutorials or other guided design sessions. 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endParaRPr/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rPr b="1">
                  <a:latin typeface="Montserrat-BoldItalic"/>
                  <a:ea typeface="Montserrat-BoldItalic"/>
                  <a:cs typeface="Montserrat-BoldItalic"/>
                  <a:sym typeface="Montserrat-BoldItalic"/>
                </a:rPr>
                <a:t>Slide 1: Title.</a:t>
              </a:r>
              <a:r>
                <a:t> Introduce the method, using the description from the book.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2: Examples.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Use this slide to add your own images/examples of the method in use, or extra information.</a:t>
              </a:r>
              <a:r>
                <a:t> 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3+: Steps.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Use one slide for each step of the method, to track timing and progress. The tip boxes can be used to offer extra guidance for specific steps, where needed. 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4: Sharing.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Results of the exercise are shared and discussed, in an appropriate format.</a:t>
              </a:r>
            </a:p>
          </p:txBody>
        </p:sp>
        <p:sp>
          <p:nvSpPr>
            <p:cNvPr id="278" name="Shape 278"/>
            <p:cNvSpPr/>
            <p:nvPr/>
          </p:nvSpPr>
          <p:spPr>
            <a:xfrm>
              <a:off x="16322992" y="12661177"/>
              <a:ext cx="7541642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r">
                <a:defRPr sz="2000" b="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Slide design by: Hamish Henderson, Madeleine Borthwick</a:t>
              </a:r>
            </a:p>
          </p:txBody>
        </p:sp>
      </p:grp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800</Words>
  <Application>Microsoft Macintosh PowerPoint</Application>
  <PresentationFormat>Custom</PresentationFormat>
  <Paragraphs>117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Helvetica</vt:lpstr>
      <vt:lpstr>Montserrat Bold</vt:lpstr>
      <vt:lpstr>Montserrat-BoldItalic</vt:lpstr>
      <vt:lpstr>Helvetica Neue Light</vt:lpstr>
      <vt:lpstr>Montserrat SemiBold</vt:lpstr>
      <vt:lpstr>Helvetica Neue Medium</vt:lpstr>
      <vt:lpstr>Helvetica Light</vt:lpstr>
      <vt:lpstr>Montserrat Medium</vt:lpstr>
      <vt:lpstr>Tw Cen MT</vt:lpstr>
      <vt:lpstr>Helvetica Neue Thin</vt:lpstr>
      <vt:lpstr>Helvetica Neue</vt:lpstr>
      <vt:lpstr>Montserrat-Italic</vt:lpstr>
      <vt:lpstr>Palatino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Robert Dongas</cp:lastModifiedBy>
  <cp:revision>5</cp:revision>
  <dcterms:modified xsi:type="dcterms:W3CDTF">2020-01-09T04:10:23Z</dcterms:modified>
</cp:coreProperties>
</file>