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24384000" cy="13716000"/>
  <p:notesSz cx="6858000" cy="9144000"/>
  <p:embeddedFontLst>
    <p:embeddedFont>
      <p:font typeface="Montserrat Bold" pitchFamily="2" charset="77"/>
      <p:bold r:id="rId14"/>
      <p:italic r:id="rId15"/>
      <p:boldItalic r:id="rId16"/>
    </p:embeddedFont>
    <p:embeddedFont>
      <p:font typeface="Montserrat Medium" pitchFamily="2" charset="77"/>
      <p:regular r:id="rId17"/>
      <p:italic r:id="rId18"/>
    </p:embeddedFont>
    <p:embeddedFont>
      <p:font typeface="Montserrat-BoldItalic" pitchFamily="2" charset="77"/>
      <p:bold r:id="rId19"/>
      <p:italic r:id="rId20"/>
      <p:boldItalic r:id="rId21"/>
    </p:embeddedFont>
    <p:embeddedFont>
      <p:font typeface="Montserrat-Italic" pitchFamily="2" charset="77"/>
      <p:italic r:id="rId22"/>
    </p:embeddedFont>
    <p:embeddedFont>
      <p:font typeface="Tw Cen MT" panose="020B0602020104020603" pitchFamily="34" charset="77"/>
      <p:regular r:id="rId23"/>
      <p:bold r:id="rId24"/>
      <p:italic r:id="rId25"/>
      <p:boldItalic r:id="rId26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56"/>
    <p:restoredTop sz="94694"/>
  </p:normalViewPr>
  <p:slideViewPr>
    <p:cSldViewPr snapToGrid="0" snapToObjects="1">
      <p:cViewPr varScale="1">
        <p:scale>
          <a:sx n="60" d="100"/>
          <a:sy n="60" d="100"/>
        </p:scale>
        <p:origin x="141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3047999" y="0"/>
            <a:ext cx="18288001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sz="half" idx="13"/>
          </p:nvPr>
        </p:nvSpPr>
        <p:spPr>
          <a:xfrm>
            <a:off x="5334000" y="946546"/>
            <a:ext cx="13716001" cy="83046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2495609" y="892968"/>
            <a:ext cx="7500938" cy="115550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quarter" idx="13"/>
          </p:nvPr>
        </p:nvSpPr>
        <p:spPr>
          <a:xfrm>
            <a:off x="12495609" y="3643312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307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2495609" y="1250156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signthinkmakebreakrepeat.co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FF4076-B750-8243-9559-D0CBBA15263C}"/>
              </a:ext>
            </a:extLst>
          </p:cNvPr>
          <p:cNvGrpSpPr/>
          <p:nvPr/>
        </p:nvGrpSpPr>
        <p:grpSpPr>
          <a:xfrm>
            <a:off x="-22552" y="-12382"/>
            <a:ext cx="24442002" cy="13273635"/>
            <a:chOff x="-22552" y="-12382"/>
            <a:chExt cx="24442002" cy="13273635"/>
          </a:xfrm>
        </p:grpSpPr>
        <p:pic>
          <p:nvPicPr>
            <p:cNvPr id="119" name="PerceptualMaps.jpeg"/>
            <p:cNvPicPr>
              <a:picLocks noChangeAspect="1"/>
            </p:cNvPicPr>
            <p:nvPr/>
          </p:nvPicPr>
          <p:blipFill>
            <a:blip r:embed="rId2"/>
            <a:srcRect t="17133" b="17133"/>
            <a:stretch>
              <a:fillRect/>
            </a:stretch>
          </p:blipFill>
          <p:spPr>
            <a:xfrm>
              <a:off x="-22552" y="-12382"/>
              <a:ext cx="24419839" cy="1133688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0" name="Shape 120"/>
            <p:cNvSpPr/>
            <p:nvPr/>
          </p:nvSpPr>
          <p:spPr>
            <a:xfrm>
              <a:off x="585599" y="11962671"/>
              <a:ext cx="6798083" cy="10191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l">
                <a:defRPr sz="57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>
                  <a:solidFill>
                    <a:srgbClr val="EE5150"/>
                  </a:solidFill>
                </a:rPr>
                <a:t>TURN TO: </a:t>
              </a:r>
              <a:r>
                <a:t>Page 96</a:t>
              </a:r>
            </a:p>
          </p:txBody>
        </p:sp>
        <p:sp>
          <p:nvSpPr>
            <p:cNvPr id="121" name="Shape 121"/>
            <p:cNvSpPr/>
            <p:nvPr/>
          </p:nvSpPr>
          <p:spPr>
            <a:xfrm>
              <a:off x="-11196" y="4263"/>
              <a:ext cx="24406392" cy="11221231"/>
            </a:xfrm>
            <a:prstGeom prst="rect">
              <a:avLst/>
            </a:prstGeom>
            <a:solidFill>
              <a:srgbClr val="000000">
                <a:alpha val="30000"/>
              </a:srgbClr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2" name="Shape 122"/>
            <p:cNvSpPr/>
            <p:nvPr/>
          </p:nvSpPr>
          <p:spPr>
            <a:xfrm>
              <a:off x="13058" y="11257466"/>
              <a:ext cx="24406392" cy="1"/>
            </a:xfrm>
            <a:prstGeom prst="line">
              <a:avLst/>
            </a:prstGeom>
            <a:ln w="203200">
              <a:solidFill>
                <a:srgbClr val="FF283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3" name="Shape 123"/>
            <p:cNvSpPr/>
            <p:nvPr/>
          </p:nvSpPr>
          <p:spPr>
            <a:xfrm>
              <a:off x="13606970" y="12508777"/>
              <a:ext cx="10257664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Rasheeda Ahmed – Jordanhill School D&amp;T Dept, CC BY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https://www.flickr.com/photos/ designandtechnologydepartment/4032186959/</a:t>
              </a:r>
            </a:p>
          </p:txBody>
        </p:sp>
        <p:sp>
          <p:nvSpPr>
            <p:cNvPr id="124" name="Shape 124"/>
            <p:cNvSpPr/>
            <p:nvPr/>
          </p:nvSpPr>
          <p:spPr>
            <a:xfrm>
              <a:off x="-11907" y="1730111"/>
              <a:ext cx="17426085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25" name="Shape 125"/>
            <p:cNvSpPr/>
            <p:nvPr/>
          </p:nvSpPr>
          <p:spPr>
            <a:xfrm rot="5400000">
              <a:off x="16887600" y="225527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6" name="Shape 126"/>
            <p:cNvSpPr/>
            <p:nvPr/>
          </p:nvSpPr>
          <p:spPr>
            <a:xfrm>
              <a:off x="643885" y="809171"/>
              <a:ext cx="16388463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Perceptual</a:t>
              </a:r>
            </a:p>
          </p:txBody>
        </p:sp>
        <p:sp>
          <p:nvSpPr>
            <p:cNvPr id="127" name="Shape 127"/>
            <p:cNvSpPr/>
            <p:nvPr/>
          </p:nvSpPr>
          <p:spPr>
            <a:xfrm>
              <a:off x="1205292" y="7275075"/>
              <a:ext cx="7257077" cy="20732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>
              <a:spAutoFit/>
            </a:bodyPr>
            <a:lstStyle/>
            <a:p>
              <a:pPr algn="l">
                <a:defRPr sz="5700" i="1">
                  <a:solidFill>
                    <a:srgbClr val="FFFFFF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Capturing the current</a:t>
              </a:r>
            </a:p>
            <a:p>
              <a:pPr algn="l">
                <a:defRPr sz="5700" i="1">
                  <a:solidFill>
                    <a:srgbClr val="FFFFFF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market landscape</a:t>
              </a:r>
            </a:p>
          </p:txBody>
        </p:sp>
        <p:sp>
          <p:nvSpPr>
            <p:cNvPr id="128" name="Shape 128"/>
            <p:cNvSpPr/>
            <p:nvPr/>
          </p:nvSpPr>
          <p:spPr>
            <a:xfrm>
              <a:off x="8240" y="4495128"/>
              <a:ext cx="7699162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29" name="Shape 129"/>
            <p:cNvSpPr/>
            <p:nvPr/>
          </p:nvSpPr>
          <p:spPr>
            <a:xfrm rot="5400000">
              <a:off x="7182000" y="5020288"/>
              <a:ext cx="2321715" cy="1271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504899" y="3579871"/>
              <a:ext cx="10378473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Maps</a:t>
              </a:r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3FBBAE2-8CDB-D74A-96FB-F046EF2B1070}"/>
              </a:ext>
            </a:extLst>
          </p:cNvPr>
          <p:cNvGrpSpPr/>
          <p:nvPr/>
        </p:nvGrpSpPr>
        <p:grpSpPr>
          <a:xfrm>
            <a:off x="-36937" y="-2011"/>
            <a:ext cx="24496471" cy="12569404"/>
            <a:chOff x="-36937" y="-2011"/>
            <a:chExt cx="24496471" cy="12569404"/>
          </a:xfrm>
        </p:grpSpPr>
        <p:pic>
          <p:nvPicPr>
            <p:cNvPr id="369" name="pasted-image.pdf"/>
            <p:cNvPicPr>
              <a:picLocks noChangeAspect="1"/>
            </p:cNvPicPr>
            <p:nvPr/>
          </p:nvPicPr>
          <p:blipFill>
            <a:blip r:embed="rId2"/>
            <a:srcRect l="57245" t="62662" r="8715"/>
            <a:stretch>
              <a:fillRect/>
            </a:stretch>
          </p:blipFill>
          <p:spPr>
            <a:xfrm>
              <a:off x="1587" y="-2011"/>
              <a:ext cx="24457947" cy="1256940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70" name="Shape 370"/>
            <p:cNvSpPr/>
            <p:nvPr/>
          </p:nvSpPr>
          <p:spPr>
            <a:xfrm>
              <a:off x="765506" y="1801174"/>
              <a:ext cx="11256646" cy="16922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>
              <a:spAutoFit/>
            </a:bodyPr>
            <a:lstStyle>
              <a:lvl1pPr algn="l">
                <a:defRPr sz="10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Share your work!</a:t>
              </a:r>
            </a:p>
          </p:txBody>
        </p:sp>
        <p:sp>
          <p:nvSpPr>
            <p:cNvPr id="371" name="Shape 371"/>
            <p:cNvSpPr/>
            <p:nvPr/>
          </p:nvSpPr>
          <p:spPr>
            <a:xfrm>
              <a:off x="-36937" y="3546077"/>
              <a:ext cx="24457874" cy="1"/>
            </a:xfrm>
            <a:prstGeom prst="line">
              <a:avLst/>
            </a:prstGeom>
            <a:ln w="215900">
              <a:solidFill>
                <a:srgbClr val="FFFFFF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2" name="Shape 372"/>
            <p:cNvSpPr/>
            <p:nvPr/>
          </p:nvSpPr>
          <p:spPr>
            <a:xfrm>
              <a:off x="855906" y="4285057"/>
              <a:ext cx="18232196" cy="7651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>
              <a:lvl1pPr algn="l" defTabSz="457200"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Upload photos of your work:</a:t>
              </a:r>
            </a:p>
          </p:txBody>
        </p:sp>
        <p:sp>
          <p:nvSpPr>
            <p:cNvPr id="373" name="Shape 373"/>
            <p:cNvSpPr/>
            <p:nvPr/>
          </p:nvSpPr>
          <p:spPr>
            <a:xfrm>
              <a:off x="855906" y="5114881"/>
              <a:ext cx="18232196" cy="44989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Go to: </a:t>
              </a:r>
              <a:r>
                <a:rPr i="1">
                  <a:latin typeface="Montserrat-Italic"/>
                  <a:ea typeface="Montserrat-Italic"/>
                  <a:cs typeface="Montserrat-Italic"/>
                  <a:sym typeface="Montserrat-Italic"/>
                </a:rPr>
                <a:t>add URL here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Enter the password: </a:t>
              </a:r>
              <a:r>
                <a:rPr i="1">
                  <a:latin typeface="Montserrat-Italic"/>
                  <a:ea typeface="Montserrat-Italic"/>
                  <a:cs typeface="Montserrat-Italic"/>
                  <a:sym typeface="Montserrat-Italic"/>
                </a:rPr>
                <a:t>password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Upload a photo and caption of your work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Wait for moderation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View others’ ideas  </a:t>
              </a:r>
            </a:p>
          </p:txBody>
        </p:sp>
        <p:sp>
          <p:nvSpPr>
            <p:cNvPr id="374" name="Shape 374"/>
            <p:cNvSpPr/>
            <p:nvPr/>
          </p:nvSpPr>
          <p:spPr>
            <a:xfrm>
              <a:off x="765719" y="9722610"/>
              <a:ext cx="18232198" cy="21240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A note to facilitators: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Use this slide to give instructions for post-exercise sharing activities. These could take the form of facilitator-guided discussions, mini-presentations, or digital sharing via existing platforms (e.g. padlet) - as described here. Delete this paragraph when ready.</a:t>
              </a:r>
            </a:p>
          </p:txBody>
        </p:sp>
      </p:grp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E286122-F27B-9740-A809-602C674F28DA}"/>
              </a:ext>
            </a:extLst>
          </p:cNvPr>
          <p:cNvGrpSpPr/>
          <p:nvPr/>
        </p:nvGrpSpPr>
        <p:grpSpPr>
          <a:xfrm>
            <a:off x="-36937" y="720955"/>
            <a:ext cx="24457874" cy="13025113"/>
            <a:chOff x="-36937" y="720955"/>
            <a:chExt cx="24457874" cy="13025113"/>
          </a:xfrm>
        </p:grpSpPr>
        <p:pic>
          <p:nvPicPr>
            <p:cNvPr id="376" name="pasted-image.pdf"/>
            <p:cNvPicPr>
              <a:picLocks noChangeAspect="1"/>
            </p:cNvPicPr>
            <p:nvPr/>
          </p:nvPicPr>
          <p:blipFill>
            <a:blip r:embed="rId2"/>
            <a:srcRect l="27630"/>
            <a:stretch>
              <a:fillRect/>
            </a:stretch>
          </p:blipFill>
          <p:spPr>
            <a:xfrm rot="10800000">
              <a:off x="4304849" y="720955"/>
              <a:ext cx="20114295" cy="1302163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77" name="pasted-image.pdf"/>
            <p:cNvPicPr>
              <a:picLocks noChangeAspect="1"/>
            </p:cNvPicPr>
            <p:nvPr/>
          </p:nvPicPr>
          <p:blipFill>
            <a:blip r:embed="rId2"/>
            <a:srcRect t="33454" r="50402"/>
            <a:stretch>
              <a:fillRect/>
            </a:stretch>
          </p:blipFill>
          <p:spPr>
            <a:xfrm rot="10800000">
              <a:off x="-4557" y="6312722"/>
              <a:ext cx="11825051" cy="743334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78" name="Shape 378"/>
            <p:cNvSpPr/>
            <p:nvPr/>
          </p:nvSpPr>
          <p:spPr>
            <a:xfrm>
              <a:off x="-36937" y="12049959"/>
              <a:ext cx="24457874" cy="1"/>
            </a:xfrm>
            <a:prstGeom prst="line">
              <a:avLst/>
            </a:prstGeom>
            <a:ln w="215900">
              <a:solidFill>
                <a:srgbClr val="FFFFFF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9" name="Shape 379"/>
            <p:cNvSpPr/>
            <p:nvPr/>
          </p:nvSpPr>
          <p:spPr>
            <a:xfrm>
              <a:off x="975503" y="891390"/>
              <a:ext cx="3253868" cy="47783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>
              <a:spAutoFit/>
            </a:bodyPr>
            <a:lstStyle/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Design.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Think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Make.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Break. 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Repeat.</a:t>
              </a:r>
            </a:p>
          </p:txBody>
        </p:sp>
        <p:sp>
          <p:nvSpPr>
            <p:cNvPr id="380" name="Shape 380"/>
            <p:cNvSpPr/>
            <p:nvPr/>
          </p:nvSpPr>
          <p:spPr>
            <a:xfrm>
              <a:off x="8634748" y="2755150"/>
              <a:ext cx="14424722" cy="260648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This work is licensed under a Creative Commons Attribution-</a:t>
              </a:r>
              <a:r>
                <a:rPr dirty="0" err="1"/>
                <a:t>NonCommercial</a:t>
              </a:r>
              <a:r>
                <a:rPr dirty="0"/>
                <a:t>-</a:t>
              </a:r>
              <a:r>
                <a:rPr dirty="0" err="1"/>
                <a:t>ShareAlike</a:t>
              </a:r>
              <a:r>
                <a:rPr dirty="0"/>
                <a:t> 4.0 International License. Designed by the authors of “Design. Think. Make. Break. Repeat. A Handbook of Methods” (BIS Publishers).</a:t>
              </a:r>
            </a:p>
            <a:p>
              <a:pPr algn="l" defTabSz="457200">
                <a:defRPr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u="sng" dirty="0">
                  <a:solidFill>
                    <a:schemeClr val="bg1"/>
                  </a:solidFill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www.designthinkmakebreakrepeat.com</a:t>
              </a:r>
            </a:p>
          </p:txBody>
        </p:sp>
        <p:sp>
          <p:nvSpPr>
            <p:cNvPr id="381" name="Shape 381"/>
            <p:cNvSpPr/>
            <p:nvPr/>
          </p:nvSpPr>
          <p:spPr>
            <a:xfrm>
              <a:off x="746861" y="6774665"/>
              <a:ext cx="23078331" cy="47275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sz="4000" b="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How to use these slides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These companion slides for the published book “Design Think Make Break Repeat: A Handbook of Methods”, support facilitation of the published exercises during workshops, tutorials or other guided design sessions. 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endParaRPr/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rPr b="1">
                  <a:latin typeface="Montserrat-BoldItalic"/>
                  <a:ea typeface="Montserrat-BoldItalic"/>
                  <a:cs typeface="Montserrat-BoldItalic"/>
                  <a:sym typeface="Montserrat-BoldItalic"/>
                </a:rPr>
                <a:t>Slide 1: Title.</a:t>
              </a:r>
              <a:r>
                <a:t> Introduce the method, using the description from the book.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2: Examples.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Use this slide to add your own images/examples of the method in use, or extra information.</a:t>
              </a:r>
              <a:r>
                <a:t> 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3+: Steps.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Use one slide for each step of the method, to track timing and progress. The tip boxes can be used to offer extra guidance for specific steps, where needed. 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4: Sharing.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Results of the exercise are shared and discussed, in an appropriate format.</a:t>
              </a:r>
            </a:p>
          </p:txBody>
        </p:sp>
        <p:sp>
          <p:nvSpPr>
            <p:cNvPr id="382" name="Shape 382"/>
            <p:cNvSpPr/>
            <p:nvPr/>
          </p:nvSpPr>
          <p:spPr>
            <a:xfrm>
              <a:off x="16322992" y="12661177"/>
              <a:ext cx="7541642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r">
                <a:defRPr sz="2000" b="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Slide design by: Hamish Henderson, Madeleine Borthwick</a:t>
              </a:r>
            </a:p>
          </p:txBody>
        </p:sp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51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837A5-1CF9-5E4A-A32E-2EFEB36C39C2}"/>
              </a:ext>
            </a:extLst>
          </p:cNvPr>
          <p:cNvGrpSpPr/>
          <p:nvPr/>
        </p:nvGrpSpPr>
        <p:grpSpPr>
          <a:xfrm>
            <a:off x="-254236" y="-375470"/>
            <a:ext cx="24118870" cy="13484323"/>
            <a:chOff x="-254236" y="-375470"/>
            <a:chExt cx="24118870" cy="13484323"/>
          </a:xfrm>
        </p:grpSpPr>
        <p:sp>
          <p:nvSpPr>
            <p:cNvPr id="132" name="Shape 132"/>
            <p:cNvSpPr/>
            <p:nvPr/>
          </p:nvSpPr>
          <p:spPr>
            <a:xfrm>
              <a:off x="5037" y="-375470"/>
              <a:ext cx="17893267" cy="5562601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33" name="Shape 133"/>
            <p:cNvSpPr/>
            <p:nvPr/>
          </p:nvSpPr>
          <p:spPr>
            <a:xfrm rot="5400000">
              <a:off x="16437433" y="1429342"/>
              <a:ext cx="5169185" cy="228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DFFFD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4" name="Shape 134"/>
            <p:cNvSpPr/>
            <p:nvPr/>
          </p:nvSpPr>
          <p:spPr>
            <a:xfrm>
              <a:off x="-254236" y="108341"/>
              <a:ext cx="17288202" cy="492442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lvl="3" algn="l" defTabSz="642937">
                <a:defRPr sz="15000" b="0" spc="-300">
                  <a:solidFill>
                    <a:srgbClr val="EE5150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Perceptual</a:t>
              </a:r>
              <a:r>
                <a:rPr lang="en-AU" sz="16000" spc="-319" dirty="0"/>
                <a:t> 	</a:t>
              </a:r>
              <a:r>
                <a:rPr sz="16000" spc="-319" dirty="0"/>
                <a:t>Maps</a:t>
              </a:r>
            </a:p>
          </p:txBody>
        </p:sp>
        <p:sp>
          <p:nvSpPr>
            <p:cNvPr id="135" name="Shape 135"/>
            <p:cNvSpPr/>
            <p:nvPr/>
          </p:nvSpPr>
          <p:spPr>
            <a:xfrm>
              <a:off x="18745136" y="12661177"/>
              <a:ext cx="5119498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rPr>
                  <a:solidFill>
                    <a:srgbClr val="FFFFFF"/>
                  </a:solidFill>
                </a:rPr>
                <a:t>Image Attribution: Lorum ipsum dolor</a:t>
              </a:r>
              <a:r>
                <a:t> </a:t>
              </a:r>
            </a:p>
          </p:txBody>
        </p:sp>
      </p:grpSp>
      <p:sp>
        <p:nvSpPr>
          <p:cNvPr id="136" name="Shape 136"/>
          <p:cNvSpPr/>
          <p:nvPr/>
        </p:nvSpPr>
        <p:spPr>
          <a:xfrm>
            <a:off x="688027" y="5976336"/>
            <a:ext cx="3419298" cy="98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457200">
              <a:lnSpc>
                <a:spcPts val="7500"/>
              </a:lnSpc>
              <a:defRPr sz="5400" b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Example: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152" name="Shape 152"/>
          <p:cNvSpPr/>
          <p:nvPr/>
        </p:nvSpPr>
        <p:spPr>
          <a:xfrm>
            <a:off x="153602" y="11114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161" name="Shape 161"/>
          <p:cNvSpPr/>
          <p:nvPr/>
        </p:nvSpPr>
        <p:spPr>
          <a:xfrm>
            <a:off x="4242321" y="10475303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162" name="Shape 162"/>
          <p:cNvSpPr/>
          <p:nvPr/>
        </p:nvSpPr>
        <p:spPr>
          <a:xfrm>
            <a:off x="1086522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708049D-47A2-EC45-B98D-2E67E5080B90}"/>
              </a:ext>
            </a:extLst>
          </p:cNvPr>
          <p:cNvGrpSpPr/>
          <p:nvPr/>
        </p:nvGrpSpPr>
        <p:grpSpPr>
          <a:xfrm>
            <a:off x="-371192" y="-180036"/>
            <a:ext cx="24834151" cy="13441289"/>
            <a:chOff x="-371192" y="-180036"/>
            <a:chExt cx="24834151" cy="13441289"/>
          </a:xfrm>
        </p:grpSpPr>
        <p:pic>
          <p:nvPicPr>
            <p:cNvPr id="138" name="PerceptualMaps.jpeg"/>
            <p:cNvPicPr>
              <a:picLocks noChangeAspect="1"/>
            </p:cNvPicPr>
            <p:nvPr/>
          </p:nvPicPr>
          <p:blipFill>
            <a:blip r:embed="rId2"/>
            <a:srcRect t="28515" b="28515"/>
            <a:stretch>
              <a:fillRect/>
            </a:stretch>
          </p:blipFill>
          <p:spPr>
            <a:xfrm>
              <a:off x="81195" y="-7106"/>
              <a:ext cx="19457097" cy="590469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39" name="Shape 139"/>
            <p:cNvSpPr/>
            <p:nvPr/>
          </p:nvSpPr>
          <p:spPr>
            <a:xfrm rot="16200000">
              <a:off x="14864610" y="1213858"/>
              <a:ext cx="6120259" cy="3566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0" name="Shape 140"/>
            <p:cNvSpPr/>
            <p:nvPr/>
          </p:nvSpPr>
          <p:spPr>
            <a:xfrm rot="16200000">
              <a:off x="17306377" y="619200"/>
              <a:ext cx="3483141" cy="2104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1" name="Shape 141"/>
            <p:cNvSpPr/>
            <p:nvPr/>
          </p:nvSpPr>
          <p:spPr>
            <a:xfrm>
              <a:off x="20069423" y="-47752"/>
              <a:ext cx="4325878" cy="3466747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2" name="Shape 142"/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96</a:t>
              </a:r>
            </a:p>
          </p:txBody>
        </p:sp>
        <p:sp>
          <p:nvSpPr>
            <p:cNvPr id="143" name="Shape 143"/>
            <p:cNvSpPr/>
            <p:nvPr/>
          </p:nvSpPr>
          <p:spPr>
            <a:xfrm>
              <a:off x="1372043" y="661409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collect data about user perceptions of different products or brands. You will then create a basic perceptual map with two key dimensions, using the provided template (p.179) </a:t>
              </a:r>
            </a:p>
          </p:txBody>
        </p:sp>
        <p:sp>
          <p:nvSpPr>
            <p:cNvPr id="144" name="Shape 144"/>
            <p:cNvSpPr/>
            <p:nvPr/>
          </p:nvSpPr>
          <p:spPr>
            <a:xfrm rot="16200000">
              <a:off x="16236000" y="4241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5" name="Shape 145"/>
            <p:cNvSpPr/>
            <p:nvPr/>
          </p:nvSpPr>
          <p:spPr>
            <a:xfrm>
              <a:off x="17858142" y="3774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146" name="Shape 146"/>
            <p:cNvSpPr/>
            <p:nvPr/>
          </p:nvSpPr>
          <p:spPr>
            <a:xfrm>
              <a:off x="20496844" y="3998958"/>
              <a:ext cx="3471038" cy="202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 Pen, a partner, 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10+ participants </a:t>
              </a:r>
              <a:endParaRPr sz="1200" b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endParaRP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 </a:t>
              </a:r>
            </a:p>
          </p:txBody>
        </p:sp>
        <p:sp>
          <p:nvSpPr>
            <p:cNvPr id="147" name="Shape 147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8" name="Shape 148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49" name="Shape 149"/>
            <p:cNvSpPr/>
            <p:nvPr/>
          </p:nvSpPr>
          <p:spPr>
            <a:xfrm>
              <a:off x="14666865" y="9195086"/>
              <a:ext cx="1038542" cy="1038542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150" name="Shape 150"/>
            <p:cNvSpPr/>
            <p:nvPr/>
          </p:nvSpPr>
          <p:spPr>
            <a:xfrm>
              <a:off x="1136970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153" name="Shape 153"/>
            <p:cNvSpPr/>
            <p:nvPr/>
          </p:nvSpPr>
          <p:spPr>
            <a:xfrm>
              <a:off x="-371192" y="632249"/>
              <a:ext cx="12671598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54" name="Shape 154"/>
            <p:cNvSpPr/>
            <p:nvPr/>
          </p:nvSpPr>
          <p:spPr>
            <a:xfrm rot="5400000">
              <a:off x="11772689" y="1157410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5" name="Shape 155"/>
            <p:cNvSpPr/>
            <p:nvPr/>
          </p:nvSpPr>
          <p:spPr>
            <a:xfrm>
              <a:off x="782277" y="-180036"/>
              <a:ext cx="11018045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Perceptual</a:t>
              </a:r>
            </a:p>
          </p:txBody>
        </p:sp>
        <p:sp>
          <p:nvSpPr>
            <p:cNvPr id="156" name="Shape 156"/>
            <p:cNvSpPr/>
            <p:nvPr/>
          </p:nvSpPr>
          <p:spPr>
            <a:xfrm>
              <a:off x="-253481" y="3219466"/>
              <a:ext cx="11206653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57" name="Shape 157"/>
            <p:cNvSpPr/>
            <p:nvPr/>
          </p:nvSpPr>
          <p:spPr>
            <a:xfrm rot="5400000">
              <a:off x="10421651" y="3750134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8" name="Shape 158"/>
            <p:cNvSpPr/>
            <p:nvPr/>
          </p:nvSpPr>
          <p:spPr>
            <a:xfrm>
              <a:off x="668692" y="2423147"/>
              <a:ext cx="9362307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Maps</a:t>
              </a:r>
            </a:p>
          </p:txBody>
        </p:sp>
        <p:sp>
          <p:nvSpPr>
            <p:cNvPr id="159" name="Shape 159"/>
            <p:cNvSpPr/>
            <p:nvPr/>
          </p:nvSpPr>
          <p:spPr>
            <a:xfrm>
              <a:off x="4775377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60" name="Shape 160"/>
            <p:cNvSpPr/>
            <p:nvPr/>
          </p:nvSpPr>
          <p:spPr>
            <a:xfrm>
              <a:off x="8072539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163" name="Shape 163"/>
            <p:cNvSpPr/>
            <p:nvPr/>
          </p:nvSpPr>
          <p:spPr>
            <a:xfrm>
              <a:off x="13606970" y="12508777"/>
              <a:ext cx="10257664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Rasheeda Ahmed – Jordanhill School D&amp;T Dept, CC BY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https://www.flickr.com/photos/ designandtechnologydepartment/4032186959/</a:t>
              </a:r>
            </a:p>
          </p:txBody>
        </p:sp>
        <p:sp>
          <p:nvSpPr>
            <p:cNvPr id="164" name="Shape 164"/>
            <p:cNvSpPr/>
            <p:nvPr/>
          </p:nvSpPr>
          <p:spPr>
            <a:xfrm>
              <a:off x="17964029" y="9195086"/>
              <a:ext cx="1038541" cy="1038542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165" name="Shape 165"/>
            <p:cNvSpPr/>
            <p:nvPr/>
          </p:nvSpPr>
          <p:spPr>
            <a:xfrm>
              <a:off x="21261192" y="9195086"/>
              <a:ext cx="1038541" cy="1038542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</p:grpSp>
      <p:sp>
        <p:nvSpPr>
          <p:cNvPr id="166" name="Shape 166"/>
          <p:cNvSpPr/>
          <p:nvPr/>
        </p:nvSpPr>
        <p:spPr>
          <a:xfrm>
            <a:off x="7539484" y="10475303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[20 mins] </a:t>
            </a:r>
          </a:p>
        </p:txBody>
      </p:sp>
      <p:sp>
        <p:nvSpPr>
          <p:cNvPr id="167" name="Shape 167"/>
          <p:cNvSpPr/>
          <p:nvPr/>
        </p:nvSpPr>
        <p:spPr>
          <a:xfrm>
            <a:off x="14133811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168" name="Shape 168"/>
          <p:cNvSpPr/>
          <p:nvPr/>
        </p:nvSpPr>
        <p:spPr>
          <a:xfrm>
            <a:off x="17430974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169" name="Shape 169"/>
          <p:cNvSpPr/>
          <p:nvPr/>
        </p:nvSpPr>
        <p:spPr>
          <a:xfrm>
            <a:off x="2072813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185" name="Shape 185"/>
          <p:cNvSpPr/>
          <p:nvPr/>
        </p:nvSpPr>
        <p:spPr>
          <a:xfrm>
            <a:off x="3450766" y="11114347"/>
            <a:ext cx="3687763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194" name="Shape 194"/>
          <p:cNvSpPr/>
          <p:nvPr/>
        </p:nvSpPr>
        <p:spPr>
          <a:xfrm>
            <a:off x="4242321" y="10475303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195" name="Shape 195"/>
          <p:cNvSpPr/>
          <p:nvPr/>
        </p:nvSpPr>
        <p:spPr>
          <a:xfrm>
            <a:off x="1086522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199" name="Shape 199"/>
          <p:cNvSpPr/>
          <p:nvPr/>
        </p:nvSpPr>
        <p:spPr>
          <a:xfrm>
            <a:off x="7539484" y="10475303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[20 mins] </a:t>
            </a:r>
          </a:p>
        </p:txBody>
      </p:sp>
      <p:sp>
        <p:nvSpPr>
          <p:cNvPr id="200" name="Shape 200"/>
          <p:cNvSpPr/>
          <p:nvPr/>
        </p:nvSpPr>
        <p:spPr>
          <a:xfrm>
            <a:off x="14133811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201" name="Shape 201"/>
          <p:cNvSpPr/>
          <p:nvPr/>
        </p:nvSpPr>
        <p:spPr>
          <a:xfrm>
            <a:off x="17430974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202" name="Shape 202"/>
          <p:cNvSpPr/>
          <p:nvPr/>
        </p:nvSpPr>
        <p:spPr>
          <a:xfrm>
            <a:off x="2072813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D0C0C0-18F3-4740-96BB-F7A96D8E3F26}"/>
              </a:ext>
            </a:extLst>
          </p:cNvPr>
          <p:cNvGrpSpPr/>
          <p:nvPr/>
        </p:nvGrpSpPr>
        <p:grpSpPr>
          <a:xfrm>
            <a:off x="-371192" y="-180036"/>
            <a:ext cx="24834151" cy="13441289"/>
            <a:chOff x="-371192" y="-180036"/>
            <a:chExt cx="24834151" cy="13441289"/>
          </a:xfrm>
        </p:grpSpPr>
        <p:pic>
          <p:nvPicPr>
            <p:cNvPr id="171" name="PerceptualMaps.jpeg"/>
            <p:cNvPicPr>
              <a:picLocks noChangeAspect="1"/>
            </p:cNvPicPr>
            <p:nvPr/>
          </p:nvPicPr>
          <p:blipFill>
            <a:blip r:embed="rId2"/>
            <a:srcRect t="28515" b="28515"/>
            <a:stretch>
              <a:fillRect/>
            </a:stretch>
          </p:blipFill>
          <p:spPr>
            <a:xfrm>
              <a:off x="81195" y="-7106"/>
              <a:ext cx="19457097" cy="590469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72" name="Shape 172"/>
            <p:cNvSpPr/>
            <p:nvPr/>
          </p:nvSpPr>
          <p:spPr>
            <a:xfrm rot="16200000">
              <a:off x="14864610" y="1213858"/>
              <a:ext cx="6120259" cy="3566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4" name="Shape 174"/>
            <p:cNvSpPr/>
            <p:nvPr/>
          </p:nvSpPr>
          <p:spPr>
            <a:xfrm>
              <a:off x="20069423" y="-47752"/>
              <a:ext cx="4325878" cy="3466747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6" name="Shape 176"/>
            <p:cNvSpPr/>
            <p:nvPr/>
          </p:nvSpPr>
          <p:spPr>
            <a:xfrm>
              <a:off x="1372043" y="661409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collect data about user perceptions of different products or brands. You will then create a basic perceptual map with two key dimensions, using the provided template (p.179) </a:t>
              </a:r>
            </a:p>
          </p:txBody>
        </p:sp>
        <p:sp>
          <p:nvSpPr>
            <p:cNvPr id="178" name="Shape 178"/>
            <p:cNvSpPr/>
            <p:nvPr/>
          </p:nvSpPr>
          <p:spPr>
            <a:xfrm>
              <a:off x="17858142" y="3774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179" name="Shape 179"/>
            <p:cNvSpPr/>
            <p:nvPr/>
          </p:nvSpPr>
          <p:spPr>
            <a:xfrm>
              <a:off x="20496844" y="3998958"/>
              <a:ext cx="3471038" cy="202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 Pen, a partner, 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10+ participants </a:t>
              </a:r>
              <a:endParaRPr sz="1200" b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endParaRP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 </a:t>
              </a:r>
            </a:p>
          </p:txBody>
        </p:sp>
        <p:sp>
          <p:nvSpPr>
            <p:cNvPr id="180" name="Shape 180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81" name="Shape 181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82" name="Shape 182"/>
            <p:cNvSpPr/>
            <p:nvPr/>
          </p:nvSpPr>
          <p:spPr>
            <a:xfrm>
              <a:off x="14666865" y="9195086"/>
              <a:ext cx="1038542" cy="1038542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183" name="Shape 183"/>
            <p:cNvSpPr/>
            <p:nvPr/>
          </p:nvSpPr>
          <p:spPr>
            <a:xfrm>
              <a:off x="1136970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186" name="Shape 186"/>
            <p:cNvSpPr/>
            <p:nvPr/>
          </p:nvSpPr>
          <p:spPr>
            <a:xfrm>
              <a:off x="-371192" y="632249"/>
              <a:ext cx="12671598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87" name="Shape 187"/>
            <p:cNvSpPr/>
            <p:nvPr/>
          </p:nvSpPr>
          <p:spPr>
            <a:xfrm rot="5400000">
              <a:off x="11772689" y="1157410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89" name="Shape 189"/>
            <p:cNvSpPr/>
            <p:nvPr/>
          </p:nvSpPr>
          <p:spPr>
            <a:xfrm>
              <a:off x="-253481" y="3219466"/>
              <a:ext cx="11206653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90" name="Shape 190"/>
            <p:cNvSpPr/>
            <p:nvPr/>
          </p:nvSpPr>
          <p:spPr>
            <a:xfrm rot="5400000">
              <a:off x="10421651" y="3750134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>
              <a:off x="4775377" y="9195086"/>
              <a:ext cx="1038541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93" name="Shape 193"/>
            <p:cNvSpPr/>
            <p:nvPr/>
          </p:nvSpPr>
          <p:spPr>
            <a:xfrm>
              <a:off x="8072539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196" name="Shape 196"/>
            <p:cNvSpPr/>
            <p:nvPr/>
          </p:nvSpPr>
          <p:spPr>
            <a:xfrm>
              <a:off x="13606970" y="12508777"/>
              <a:ext cx="10257664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Rasheeda Ahmed – Jordanhill School D&amp;T Dept, CC BY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https://www.flickr.com/photos/ designandtechnologydepartment/4032186959/</a:t>
              </a:r>
            </a:p>
          </p:txBody>
        </p:sp>
        <p:sp>
          <p:nvSpPr>
            <p:cNvPr id="197" name="Shape 197"/>
            <p:cNvSpPr/>
            <p:nvPr/>
          </p:nvSpPr>
          <p:spPr>
            <a:xfrm>
              <a:off x="17964029" y="9195086"/>
              <a:ext cx="1038541" cy="1038542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198" name="Shape 198"/>
            <p:cNvSpPr/>
            <p:nvPr/>
          </p:nvSpPr>
          <p:spPr>
            <a:xfrm>
              <a:off x="21261192" y="9195086"/>
              <a:ext cx="1038541" cy="1038542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34" name="Shape 140">
              <a:extLst>
                <a:ext uri="{FF2B5EF4-FFF2-40B4-BE49-F238E27FC236}">
                  <a16:creationId xmlns:a16="http://schemas.microsoft.com/office/drawing/2014/main" id="{8E9BB55C-1BC2-8D42-BCB6-6C6BCD33233B}"/>
                </a:ext>
              </a:extLst>
            </p:cNvPr>
            <p:cNvSpPr/>
            <p:nvPr/>
          </p:nvSpPr>
          <p:spPr>
            <a:xfrm rot="16200000">
              <a:off x="17306377" y="619200"/>
              <a:ext cx="3483141" cy="2104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" name="Shape 144">
              <a:extLst>
                <a:ext uri="{FF2B5EF4-FFF2-40B4-BE49-F238E27FC236}">
                  <a16:creationId xmlns:a16="http://schemas.microsoft.com/office/drawing/2014/main" id="{7319978D-6DA6-1640-BA92-CB32D3E08C58}"/>
                </a:ext>
              </a:extLst>
            </p:cNvPr>
            <p:cNvSpPr/>
            <p:nvPr/>
          </p:nvSpPr>
          <p:spPr>
            <a:xfrm rot="16200000">
              <a:off x="16236000" y="4241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8" name="Shape 158">
              <a:extLst>
                <a:ext uri="{FF2B5EF4-FFF2-40B4-BE49-F238E27FC236}">
                  <a16:creationId xmlns:a16="http://schemas.microsoft.com/office/drawing/2014/main" id="{31863DEA-6303-2E47-B211-BA7C6CB98E43}"/>
                </a:ext>
              </a:extLst>
            </p:cNvPr>
            <p:cNvSpPr/>
            <p:nvPr/>
          </p:nvSpPr>
          <p:spPr>
            <a:xfrm>
              <a:off x="668692" y="2423147"/>
              <a:ext cx="9362307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Maps</a:t>
              </a:r>
            </a:p>
          </p:txBody>
        </p:sp>
        <p:sp>
          <p:nvSpPr>
            <p:cNvPr id="39" name="Shape 155">
              <a:extLst>
                <a:ext uri="{FF2B5EF4-FFF2-40B4-BE49-F238E27FC236}">
                  <a16:creationId xmlns:a16="http://schemas.microsoft.com/office/drawing/2014/main" id="{D953EF90-DC7C-4143-98ED-A75C020E7858}"/>
                </a:ext>
              </a:extLst>
            </p:cNvPr>
            <p:cNvSpPr/>
            <p:nvPr/>
          </p:nvSpPr>
          <p:spPr>
            <a:xfrm>
              <a:off x="782277" y="-180036"/>
              <a:ext cx="11018045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Perceptual</a:t>
              </a:r>
            </a:p>
          </p:txBody>
        </p:sp>
        <p:sp>
          <p:nvSpPr>
            <p:cNvPr id="40" name="Shape 142">
              <a:extLst>
                <a:ext uri="{FF2B5EF4-FFF2-40B4-BE49-F238E27FC236}">
                  <a16:creationId xmlns:a16="http://schemas.microsoft.com/office/drawing/2014/main" id="{A7FEEF32-CE06-264E-921F-B892833227C3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96</a:t>
              </a:r>
            </a:p>
          </p:txBody>
        </p:sp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218" name="Shape 218"/>
          <p:cNvSpPr/>
          <p:nvPr/>
        </p:nvSpPr>
        <p:spPr>
          <a:xfrm>
            <a:off x="6747928" y="11114347"/>
            <a:ext cx="3687763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227" name="Shape 227"/>
          <p:cNvSpPr/>
          <p:nvPr/>
        </p:nvSpPr>
        <p:spPr>
          <a:xfrm>
            <a:off x="4242321" y="10475303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28" name="Shape 228"/>
          <p:cNvSpPr/>
          <p:nvPr/>
        </p:nvSpPr>
        <p:spPr>
          <a:xfrm>
            <a:off x="1086522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32" name="Shape 232"/>
          <p:cNvSpPr/>
          <p:nvPr/>
        </p:nvSpPr>
        <p:spPr>
          <a:xfrm>
            <a:off x="7539484" y="10475303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[20 mins] </a:t>
            </a:r>
          </a:p>
        </p:txBody>
      </p:sp>
      <p:sp>
        <p:nvSpPr>
          <p:cNvPr id="233" name="Shape 233"/>
          <p:cNvSpPr/>
          <p:nvPr/>
        </p:nvSpPr>
        <p:spPr>
          <a:xfrm>
            <a:off x="14133811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234" name="Shape 234"/>
          <p:cNvSpPr/>
          <p:nvPr/>
        </p:nvSpPr>
        <p:spPr>
          <a:xfrm>
            <a:off x="17430974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235" name="Shape 235"/>
          <p:cNvSpPr/>
          <p:nvPr/>
        </p:nvSpPr>
        <p:spPr>
          <a:xfrm>
            <a:off x="2072813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5302904-A92F-BD4B-A5A0-07D2FF8F9765}"/>
              </a:ext>
            </a:extLst>
          </p:cNvPr>
          <p:cNvGrpSpPr/>
          <p:nvPr/>
        </p:nvGrpSpPr>
        <p:grpSpPr>
          <a:xfrm>
            <a:off x="-371192" y="-180036"/>
            <a:ext cx="24834151" cy="13441289"/>
            <a:chOff x="-371192" y="-180036"/>
            <a:chExt cx="24834151" cy="13441289"/>
          </a:xfrm>
        </p:grpSpPr>
        <p:pic>
          <p:nvPicPr>
            <p:cNvPr id="204" name="PerceptualMaps.jpeg"/>
            <p:cNvPicPr>
              <a:picLocks noChangeAspect="1"/>
            </p:cNvPicPr>
            <p:nvPr/>
          </p:nvPicPr>
          <p:blipFill>
            <a:blip r:embed="rId2"/>
            <a:srcRect t="28515" b="28515"/>
            <a:stretch>
              <a:fillRect/>
            </a:stretch>
          </p:blipFill>
          <p:spPr>
            <a:xfrm>
              <a:off x="81195" y="-7106"/>
              <a:ext cx="19457097" cy="590469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05" name="Shape 205"/>
            <p:cNvSpPr/>
            <p:nvPr/>
          </p:nvSpPr>
          <p:spPr>
            <a:xfrm rot="16200000">
              <a:off x="14864610" y="1213858"/>
              <a:ext cx="6120259" cy="3566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20069423" y="-47752"/>
              <a:ext cx="4325878" cy="3466747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09" name="Shape 209"/>
            <p:cNvSpPr/>
            <p:nvPr/>
          </p:nvSpPr>
          <p:spPr>
            <a:xfrm>
              <a:off x="1372043" y="661409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collect data about user perceptions of different products or brands. You will then create a basic perceptual map with two key dimensions, using the provided template (p.179) </a:t>
              </a:r>
            </a:p>
          </p:txBody>
        </p:sp>
        <p:sp>
          <p:nvSpPr>
            <p:cNvPr id="211" name="Shape 211"/>
            <p:cNvSpPr/>
            <p:nvPr/>
          </p:nvSpPr>
          <p:spPr>
            <a:xfrm>
              <a:off x="17858142" y="3774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212" name="Shape 212"/>
            <p:cNvSpPr/>
            <p:nvPr/>
          </p:nvSpPr>
          <p:spPr>
            <a:xfrm>
              <a:off x="20496844" y="3998958"/>
              <a:ext cx="3471038" cy="202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 Pen, a partner, 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10+ participants </a:t>
              </a:r>
              <a:endParaRPr sz="1200" b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endParaRP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 </a:t>
              </a:r>
            </a:p>
          </p:txBody>
        </p:sp>
        <p:sp>
          <p:nvSpPr>
            <p:cNvPr id="213" name="Shape 213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14" name="Shape 214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15" name="Shape 215"/>
            <p:cNvSpPr/>
            <p:nvPr/>
          </p:nvSpPr>
          <p:spPr>
            <a:xfrm>
              <a:off x="14666865" y="9195086"/>
              <a:ext cx="1038542" cy="1038542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16" name="Shape 216"/>
            <p:cNvSpPr/>
            <p:nvPr/>
          </p:nvSpPr>
          <p:spPr>
            <a:xfrm>
              <a:off x="1136970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19" name="Shape 219"/>
            <p:cNvSpPr/>
            <p:nvPr/>
          </p:nvSpPr>
          <p:spPr>
            <a:xfrm>
              <a:off x="-371192" y="632249"/>
              <a:ext cx="12671598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20" name="Shape 220"/>
            <p:cNvSpPr/>
            <p:nvPr/>
          </p:nvSpPr>
          <p:spPr>
            <a:xfrm rot="5400000">
              <a:off x="11772689" y="1157410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22" name="Shape 222"/>
            <p:cNvSpPr/>
            <p:nvPr/>
          </p:nvSpPr>
          <p:spPr>
            <a:xfrm>
              <a:off x="-253481" y="3219466"/>
              <a:ext cx="11206653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23" name="Shape 223"/>
            <p:cNvSpPr/>
            <p:nvPr/>
          </p:nvSpPr>
          <p:spPr>
            <a:xfrm rot="5400000">
              <a:off x="10421651" y="3750134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25" name="Shape 225"/>
            <p:cNvSpPr/>
            <p:nvPr/>
          </p:nvSpPr>
          <p:spPr>
            <a:xfrm>
              <a:off x="4775377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26" name="Shape 226"/>
            <p:cNvSpPr/>
            <p:nvPr/>
          </p:nvSpPr>
          <p:spPr>
            <a:xfrm>
              <a:off x="8072539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29" name="Shape 229"/>
            <p:cNvSpPr/>
            <p:nvPr/>
          </p:nvSpPr>
          <p:spPr>
            <a:xfrm>
              <a:off x="13606970" y="12508777"/>
              <a:ext cx="10257664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Rasheeda Ahmed – Jordanhill School D&amp;T Dept, CC BY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https://www.flickr.com/photos/ designandtechnologydepartment/4032186959/</a:t>
              </a:r>
            </a:p>
          </p:txBody>
        </p:sp>
        <p:sp>
          <p:nvSpPr>
            <p:cNvPr id="230" name="Shape 230"/>
            <p:cNvSpPr/>
            <p:nvPr/>
          </p:nvSpPr>
          <p:spPr>
            <a:xfrm>
              <a:off x="17964029" y="9195086"/>
              <a:ext cx="1038541" cy="1038542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231" name="Shape 231"/>
            <p:cNvSpPr/>
            <p:nvPr/>
          </p:nvSpPr>
          <p:spPr>
            <a:xfrm>
              <a:off x="21261192" y="9195086"/>
              <a:ext cx="1038541" cy="1038542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34" name="Shape 140">
              <a:extLst>
                <a:ext uri="{FF2B5EF4-FFF2-40B4-BE49-F238E27FC236}">
                  <a16:creationId xmlns:a16="http://schemas.microsoft.com/office/drawing/2014/main" id="{C466890A-46A5-B946-ADFB-1B51D2CC8B0E}"/>
                </a:ext>
              </a:extLst>
            </p:cNvPr>
            <p:cNvSpPr/>
            <p:nvPr/>
          </p:nvSpPr>
          <p:spPr>
            <a:xfrm rot="16200000">
              <a:off x="17306377" y="619200"/>
              <a:ext cx="3483141" cy="2104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" name="Shape 142">
              <a:extLst>
                <a:ext uri="{FF2B5EF4-FFF2-40B4-BE49-F238E27FC236}">
                  <a16:creationId xmlns:a16="http://schemas.microsoft.com/office/drawing/2014/main" id="{AAA0B87E-2B66-B64D-B3B6-71D2F0804FA0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96</a:t>
              </a:r>
            </a:p>
          </p:txBody>
        </p:sp>
        <p:sp>
          <p:nvSpPr>
            <p:cNvPr id="36" name="Shape 144">
              <a:extLst>
                <a:ext uri="{FF2B5EF4-FFF2-40B4-BE49-F238E27FC236}">
                  <a16:creationId xmlns:a16="http://schemas.microsoft.com/office/drawing/2014/main" id="{DFD9B564-45D2-E84C-A420-E5E00A74408B}"/>
                </a:ext>
              </a:extLst>
            </p:cNvPr>
            <p:cNvSpPr/>
            <p:nvPr/>
          </p:nvSpPr>
          <p:spPr>
            <a:xfrm rot="16200000">
              <a:off x="16236000" y="4241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" name="Shape 155">
              <a:extLst>
                <a:ext uri="{FF2B5EF4-FFF2-40B4-BE49-F238E27FC236}">
                  <a16:creationId xmlns:a16="http://schemas.microsoft.com/office/drawing/2014/main" id="{E361C21C-20AB-7740-BD12-010D18712CF5}"/>
                </a:ext>
              </a:extLst>
            </p:cNvPr>
            <p:cNvSpPr/>
            <p:nvPr/>
          </p:nvSpPr>
          <p:spPr>
            <a:xfrm>
              <a:off x="782277" y="-180036"/>
              <a:ext cx="11018045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Perceptual</a:t>
              </a:r>
            </a:p>
          </p:txBody>
        </p:sp>
        <p:sp>
          <p:nvSpPr>
            <p:cNvPr id="38" name="Shape 158">
              <a:extLst>
                <a:ext uri="{FF2B5EF4-FFF2-40B4-BE49-F238E27FC236}">
                  <a16:creationId xmlns:a16="http://schemas.microsoft.com/office/drawing/2014/main" id="{48D3E9EE-A056-8344-B6BF-9D7212D2414D}"/>
                </a:ext>
              </a:extLst>
            </p:cNvPr>
            <p:cNvSpPr/>
            <p:nvPr/>
          </p:nvSpPr>
          <p:spPr>
            <a:xfrm>
              <a:off x="668692" y="2423147"/>
              <a:ext cx="9362307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Maps</a:t>
              </a:r>
            </a:p>
          </p:txBody>
        </p:sp>
      </p:grp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251" name="Shape 251"/>
          <p:cNvSpPr/>
          <p:nvPr/>
        </p:nvSpPr>
        <p:spPr>
          <a:xfrm>
            <a:off x="10045092" y="11114347"/>
            <a:ext cx="3687763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260" name="Shape 260"/>
          <p:cNvSpPr/>
          <p:nvPr/>
        </p:nvSpPr>
        <p:spPr>
          <a:xfrm>
            <a:off x="4242321" y="10475303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61" name="Shape 261"/>
          <p:cNvSpPr/>
          <p:nvPr/>
        </p:nvSpPr>
        <p:spPr>
          <a:xfrm>
            <a:off x="1086522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65" name="Shape 265"/>
          <p:cNvSpPr/>
          <p:nvPr/>
        </p:nvSpPr>
        <p:spPr>
          <a:xfrm>
            <a:off x="7539484" y="10475303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[20 mins] </a:t>
            </a:r>
          </a:p>
        </p:txBody>
      </p:sp>
      <p:sp>
        <p:nvSpPr>
          <p:cNvPr id="266" name="Shape 266"/>
          <p:cNvSpPr/>
          <p:nvPr/>
        </p:nvSpPr>
        <p:spPr>
          <a:xfrm>
            <a:off x="14133811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267" name="Shape 267"/>
          <p:cNvSpPr/>
          <p:nvPr/>
        </p:nvSpPr>
        <p:spPr>
          <a:xfrm>
            <a:off x="17430974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268" name="Shape 268"/>
          <p:cNvSpPr/>
          <p:nvPr/>
        </p:nvSpPr>
        <p:spPr>
          <a:xfrm>
            <a:off x="2072813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D43F2FC-AF14-D146-82FE-BB409565F71E}"/>
              </a:ext>
            </a:extLst>
          </p:cNvPr>
          <p:cNvGrpSpPr/>
          <p:nvPr/>
        </p:nvGrpSpPr>
        <p:grpSpPr>
          <a:xfrm>
            <a:off x="-371192" y="-180036"/>
            <a:ext cx="24834151" cy="13441289"/>
            <a:chOff x="-371192" y="-180036"/>
            <a:chExt cx="24834151" cy="13441289"/>
          </a:xfrm>
        </p:grpSpPr>
        <p:pic>
          <p:nvPicPr>
            <p:cNvPr id="237" name="PerceptualMaps.jpeg"/>
            <p:cNvPicPr>
              <a:picLocks noChangeAspect="1"/>
            </p:cNvPicPr>
            <p:nvPr/>
          </p:nvPicPr>
          <p:blipFill>
            <a:blip r:embed="rId2"/>
            <a:srcRect t="28515" b="28515"/>
            <a:stretch>
              <a:fillRect/>
            </a:stretch>
          </p:blipFill>
          <p:spPr>
            <a:xfrm>
              <a:off x="81195" y="-7106"/>
              <a:ext cx="19457097" cy="590469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38" name="Shape 238"/>
            <p:cNvSpPr/>
            <p:nvPr/>
          </p:nvSpPr>
          <p:spPr>
            <a:xfrm rot="16200000">
              <a:off x="14864610" y="1213858"/>
              <a:ext cx="6120259" cy="3566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0" name="Shape 240"/>
            <p:cNvSpPr/>
            <p:nvPr/>
          </p:nvSpPr>
          <p:spPr>
            <a:xfrm>
              <a:off x="20069423" y="-47752"/>
              <a:ext cx="4325878" cy="3466747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2" name="Shape 242"/>
            <p:cNvSpPr/>
            <p:nvPr/>
          </p:nvSpPr>
          <p:spPr>
            <a:xfrm>
              <a:off x="1372043" y="661409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collect data about user perceptions of different products or brands. You will then create a basic perceptual map with two key dimensions, using the provided template (p.179) </a:t>
              </a:r>
            </a:p>
          </p:txBody>
        </p:sp>
        <p:sp>
          <p:nvSpPr>
            <p:cNvPr id="244" name="Shape 244"/>
            <p:cNvSpPr/>
            <p:nvPr/>
          </p:nvSpPr>
          <p:spPr>
            <a:xfrm>
              <a:off x="17858142" y="3774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245" name="Shape 245"/>
            <p:cNvSpPr/>
            <p:nvPr/>
          </p:nvSpPr>
          <p:spPr>
            <a:xfrm>
              <a:off x="20496844" y="3998958"/>
              <a:ext cx="3471038" cy="202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 Pen, a partner, 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10+ participants </a:t>
              </a:r>
              <a:endParaRPr sz="1200" b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endParaRP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 </a:t>
              </a:r>
            </a:p>
          </p:txBody>
        </p:sp>
        <p:sp>
          <p:nvSpPr>
            <p:cNvPr id="246" name="Shape 246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7" name="Shape 247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48" name="Shape 248"/>
            <p:cNvSpPr/>
            <p:nvPr/>
          </p:nvSpPr>
          <p:spPr>
            <a:xfrm>
              <a:off x="14666865" y="9195086"/>
              <a:ext cx="1038542" cy="1038542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49" name="Shape 249"/>
            <p:cNvSpPr/>
            <p:nvPr/>
          </p:nvSpPr>
          <p:spPr>
            <a:xfrm>
              <a:off x="11369703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52" name="Shape 252"/>
            <p:cNvSpPr/>
            <p:nvPr/>
          </p:nvSpPr>
          <p:spPr>
            <a:xfrm>
              <a:off x="-371192" y="632249"/>
              <a:ext cx="12671598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53" name="Shape 253"/>
            <p:cNvSpPr/>
            <p:nvPr/>
          </p:nvSpPr>
          <p:spPr>
            <a:xfrm rot="5400000">
              <a:off x="11772689" y="1157410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55" name="Shape 255"/>
            <p:cNvSpPr/>
            <p:nvPr/>
          </p:nvSpPr>
          <p:spPr>
            <a:xfrm>
              <a:off x="-253481" y="3219466"/>
              <a:ext cx="11206653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56" name="Shape 256"/>
            <p:cNvSpPr/>
            <p:nvPr/>
          </p:nvSpPr>
          <p:spPr>
            <a:xfrm rot="5400000">
              <a:off x="10421651" y="3750134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58" name="Shape 258"/>
            <p:cNvSpPr/>
            <p:nvPr/>
          </p:nvSpPr>
          <p:spPr>
            <a:xfrm>
              <a:off x="4775377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59" name="Shape 259"/>
            <p:cNvSpPr/>
            <p:nvPr/>
          </p:nvSpPr>
          <p:spPr>
            <a:xfrm>
              <a:off x="8072539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62" name="Shape 262"/>
            <p:cNvSpPr/>
            <p:nvPr/>
          </p:nvSpPr>
          <p:spPr>
            <a:xfrm>
              <a:off x="13606970" y="12508777"/>
              <a:ext cx="10257664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Rasheeda Ahmed – Jordanhill School D&amp;T Dept, CC BY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https://www.flickr.com/photos/ designandtechnologydepartment/4032186959/</a:t>
              </a:r>
            </a:p>
          </p:txBody>
        </p:sp>
        <p:sp>
          <p:nvSpPr>
            <p:cNvPr id="263" name="Shape 263"/>
            <p:cNvSpPr/>
            <p:nvPr/>
          </p:nvSpPr>
          <p:spPr>
            <a:xfrm>
              <a:off x="17964029" y="9195086"/>
              <a:ext cx="1038541" cy="1038542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264" name="Shape 264"/>
            <p:cNvSpPr/>
            <p:nvPr/>
          </p:nvSpPr>
          <p:spPr>
            <a:xfrm>
              <a:off x="21261192" y="9195086"/>
              <a:ext cx="1038541" cy="1038542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34" name="Shape 140">
              <a:extLst>
                <a:ext uri="{FF2B5EF4-FFF2-40B4-BE49-F238E27FC236}">
                  <a16:creationId xmlns:a16="http://schemas.microsoft.com/office/drawing/2014/main" id="{BA820C98-DBE9-DA46-8426-04CD5FA2C8C3}"/>
                </a:ext>
              </a:extLst>
            </p:cNvPr>
            <p:cNvSpPr/>
            <p:nvPr/>
          </p:nvSpPr>
          <p:spPr>
            <a:xfrm rot="16200000">
              <a:off x="17306377" y="619200"/>
              <a:ext cx="3483141" cy="2104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" name="Shape 142">
              <a:extLst>
                <a:ext uri="{FF2B5EF4-FFF2-40B4-BE49-F238E27FC236}">
                  <a16:creationId xmlns:a16="http://schemas.microsoft.com/office/drawing/2014/main" id="{E206C2BC-C552-C64D-8540-B9F1ADF17AF6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96</a:t>
              </a:r>
            </a:p>
          </p:txBody>
        </p:sp>
        <p:sp>
          <p:nvSpPr>
            <p:cNvPr id="36" name="Shape 144">
              <a:extLst>
                <a:ext uri="{FF2B5EF4-FFF2-40B4-BE49-F238E27FC236}">
                  <a16:creationId xmlns:a16="http://schemas.microsoft.com/office/drawing/2014/main" id="{93F06CE5-E407-9F48-BC56-94EA2BED21C1}"/>
                </a:ext>
              </a:extLst>
            </p:cNvPr>
            <p:cNvSpPr/>
            <p:nvPr/>
          </p:nvSpPr>
          <p:spPr>
            <a:xfrm rot="16200000">
              <a:off x="16236000" y="4241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" name="Shape 155">
              <a:extLst>
                <a:ext uri="{FF2B5EF4-FFF2-40B4-BE49-F238E27FC236}">
                  <a16:creationId xmlns:a16="http://schemas.microsoft.com/office/drawing/2014/main" id="{26D629D5-B726-6E40-8208-DCCFABCAFFA6}"/>
                </a:ext>
              </a:extLst>
            </p:cNvPr>
            <p:cNvSpPr/>
            <p:nvPr/>
          </p:nvSpPr>
          <p:spPr>
            <a:xfrm>
              <a:off x="782277" y="-180036"/>
              <a:ext cx="11018045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Perceptual</a:t>
              </a:r>
            </a:p>
          </p:txBody>
        </p:sp>
        <p:sp>
          <p:nvSpPr>
            <p:cNvPr id="38" name="Shape 158">
              <a:extLst>
                <a:ext uri="{FF2B5EF4-FFF2-40B4-BE49-F238E27FC236}">
                  <a16:creationId xmlns:a16="http://schemas.microsoft.com/office/drawing/2014/main" id="{060D1CBD-E0B9-9546-81F9-6E8A2CDA5D33}"/>
                </a:ext>
              </a:extLst>
            </p:cNvPr>
            <p:cNvSpPr/>
            <p:nvPr/>
          </p:nvSpPr>
          <p:spPr>
            <a:xfrm>
              <a:off x="668692" y="2423147"/>
              <a:ext cx="9362307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Maps</a:t>
              </a:r>
            </a:p>
          </p:txBody>
        </p:sp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292" name="Shape 292"/>
          <p:cNvSpPr/>
          <p:nvPr/>
        </p:nvSpPr>
        <p:spPr>
          <a:xfrm>
            <a:off x="4242321" y="10475303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93" name="Shape 293"/>
          <p:cNvSpPr/>
          <p:nvPr/>
        </p:nvSpPr>
        <p:spPr>
          <a:xfrm>
            <a:off x="1086522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97" name="Shape 297"/>
          <p:cNvSpPr/>
          <p:nvPr/>
        </p:nvSpPr>
        <p:spPr>
          <a:xfrm>
            <a:off x="7539484" y="10475303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[20 mins] </a:t>
            </a:r>
          </a:p>
        </p:txBody>
      </p:sp>
      <p:sp>
        <p:nvSpPr>
          <p:cNvPr id="298" name="Shape 298"/>
          <p:cNvSpPr/>
          <p:nvPr/>
        </p:nvSpPr>
        <p:spPr>
          <a:xfrm>
            <a:off x="14133811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299" name="Shape 299"/>
          <p:cNvSpPr/>
          <p:nvPr/>
        </p:nvSpPr>
        <p:spPr>
          <a:xfrm>
            <a:off x="17430974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300" name="Shape 300"/>
          <p:cNvSpPr/>
          <p:nvPr/>
        </p:nvSpPr>
        <p:spPr>
          <a:xfrm>
            <a:off x="2072813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65091F9-8910-1942-80FA-EDC1A632E189}"/>
              </a:ext>
            </a:extLst>
          </p:cNvPr>
          <p:cNvGrpSpPr/>
          <p:nvPr/>
        </p:nvGrpSpPr>
        <p:grpSpPr>
          <a:xfrm>
            <a:off x="-371192" y="-180036"/>
            <a:ext cx="24834151" cy="13441289"/>
            <a:chOff x="-371192" y="-180036"/>
            <a:chExt cx="24834151" cy="13441289"/>
          </a:xfrm>
        </p:grpSpPr>
        <p:pic>
          <p:nvPicPr>
            <p:cNvPr id="270" name="PerceptualMaps.jpeg"/>
            <p:cNvPicPr>
              <a:picLocks noChangeAspect="1"/>
            </p:cNvPicPr>
            <p:nvPr/>
          </p:nvPicPr>
          <p:blipFill>
            <a:blip r:embed="rId2"/>
            <a:srcRect t="28515" b="28515"/>
            <a:stretch>
              <a:fillRect/>
            </a:stretch>
          </p:blipFill>
          <p:spPr>
            <a:xfrm>
              <a:off x="81195" y="-7106"/>
              <a:ext cx="19457097" cy="590469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71" name="Shape 271"/>
            <p:cNvSpPr/>
            <p:nvPr/>
          </p:nvSpPr>
          <p:spPr>
            <a:xfrm rot="16200000">
              <a:off x="14864610" y="1213858"/>
              <a:ext cx="6120259" cy="3566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3" name="Shape 273"/>
            <p:cNvSpPr/>
            <p:nvPr/>
          </p:nvSpPr>
          <p:spPr>
            <a:xfrm>
              <a:off x="20069423" y="-47752"/>
              <a:ext cx="4325878" cy="3466747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5" name="Shape 275"/>
            <p:cNvSpPr/>
            <p:nvPr/>
          </p:nvSpPr>
          <p:spPr>
            <a:xfrm>
              <a:off x="1372043" y="661409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collect data about user perceptions of different products or brands. You will then create a basic perceptual map with two key dimensions, using the provided template (p.179) </a:t>
              </a:r>
            </a:p>
          </p:txBody>
        </p:sp>
        <p:sp>
          <p:nvSpPr>
            <p:cNvPr id="277" name="Shape 277"/>
            <p:cNvSpPr/>
            <p:nvPr/>
          </p:nvSpPr>
          <p:spPr>
            <a:xfrm>
              <a:off x="17858142" y="3774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278" name="Shape 278"/>
            <p:cNvSpPr/>
            <p:nvPr/>
          </p:nvSpPr>
          <p:spPr>
            <a:xfrm>
              <a:off x="20496844" y="3998958"/>
              <a:ext cx="3471038" cy="202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 Pen, a partner, 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10+ participants </a:t>
              </a:r>
              <a:endParaRPr sz="1200" b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endParaRP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 </a:t>
              </a:r>
            </a:p>
          </p:txBody>
        </p:sp>
        <p:sp>
          <p:nvSpPr>
            <p:cNvPr id="279" name="Shape 279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0" name="Shape 280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81" name="Shape 281"/>
            <p:cNvSpPr/>
            <p:nvPr/>
          </p:nvSpPr>
          <p:spPr>
            <a:xfrm>
              <a:off x="14666865" y="9195086"/>
              <a:ext cx="1038542" cy="1038542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82" name="Shape 282"/>
            <p:cNvSpPr/>
            <p:nvPr/>
          </p:nvSpPr>
          <p:spPr>
            <a:xfrm>
              <a:off x="1136970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84" name="Shape 284"/>
            <p:cNvSpPr/>
            <p:nvPr/>
          </p:nvSpPr>
          <p:spPr>
            <a:xfrm>
              <a:off x="-371192" y="632249"/>
              <a:ext cx="12671598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85" name="Shape 285"/>
            <p:cNvSpPr/>
            <p:nvPr/>
          </p:nvSpPr>
          <p:spPr>
            <a:xfrm rot="5400000">
              <a:off x="11772689" y="1157410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7" name="Shape 287"/>
            <p:cNvSpPr/>
            <p:nvPr/>
          </p:nvSpPr>
          <p:spPr>
            <a:xfrm>
              <a:off x="-253481" y="3219466"/>
              <a:ext cx="11206653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88" name="Shape 288"/>
            <p:cNvSpPr/>
            <p:nvPr/>
          </p:nvSpPr>
          <p:spPr>
            <a:xfrm rot="5400000">
              <a:off x="10421651" y="3750134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0" name="Shape 290"/>
            <p:cNvSpPr/>
            <p:nvPr/>
          </p:nvSpPr>
          <p:spPr>
            <a:xfrm>
              <a:off x="4775377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91" name="Shape 291"/>
            <p:cNvSpPr/>
            <p:nvPr/>
          </p:nvSpPr>
          <p:spPr>
            <a:xfrm>
              <a:off x="8072539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94" name="Shape 294"/>
            <p:cNvSpPr/>
            <p:nvPr/>
          </p:nvSpPr>
          <p:spPr>
            <a:xfrm>
              <a:off x="13606970" y="12508777"/>
              <a:ext cx="10257664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Rasheeda Ahmed – Jordanhill School D&amp;T Dept, CC BY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https://www.flickr.com/photos/ designandtechnologydepartment/4032186959/</a:t>
              </a:r>
            </a:p>
          </p:txBody>
        </p:sp>
        <p:sp>
          <p:nvSpPr>
            <p:cNvPr id="295" name="Shape 295"/>
            <p:cNvSpPr/>
            <p:nvPr/>
          </p:nvSpPr>
          <p:spPr>
            <a:xfrm>
              <a:off x="17964029" y="9195086"/>
              <a:ext cx="1038541" cy="1038542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296" name="Shape 296"/>
            <p:cNvSpPr/>
            <p:nvPr/>
          </p:nvSpPr>
          <p:spPr>
            <a:xfrm>
              <a:off x="21261192" y="9195086"/>
              <a:ext cx="1038541" cy="1038542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34" name="Shape 140">
              <a:extLst>
                <a:ext uri="{FF2B5EF4-FFF2-40B4-BE49-F238E27FC236}">
                  <a16:creationId xmlns:a16="http://schemas.microsoft.com/office/drawing/2014/main" id="{FC7FBAAA-8C63-324C-8943-356EB591823A}"/>
                </a:ext>
              </a:extLst>
            </p:cNvPr>
            <p:cNvSpPr/>
            <p:nvPr/>
          </p:nvSpPr>
          <p:spPr>
            <a:xfrm rot="16200000">
              <a:off x="17306377" y="619200"/>
              <a:ext cx="3483141" cy="2104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" name="Shape 142">
              <a:extLst>
                <a:ext uri="{FF2B5EF4-FFF2-40B4-BE49-F238E27FC236}">
                  <a16:creationId xmlns:a16="http://schemas.microsoft.com/office/drawing/2014/main" id="{601B0BDD-C5B0-7C46-963B-4424A4AD3B8A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96</a:t>
              </a:r>
            </a:p>
          </p:txBody>
        </p:sp>
        <p:sp>
          <p:nvSpPr>
            <p:cNvPr id="36" name="Shape 144">
              <a:extLst>
                <a:ext uri="{FF2B5EF4-FFF2-40B4-BE49-F238E27FC236}">
                  <a16:creationId xmlns:a16="http://schemas.microsoft.com/office/drawing/2014/main" id="{A3871777-79F2-F447-A476-5E0E3E32DC88}"/>
                </a:ext>
              </a:extLst>
            </p:cNvPr>
            <p:cNvSpPr/>
            <p:nvPr/>
          </p:nvSpPr>
          <p:spPr>
            <a:xfrm rot="16200000">
              <a:off x="16236000" y="4241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" name="Shape 155">
              <a:extLst>
                <a:ext uri="{FF2B5EF4-FFF2-40B4-BE49-F238E27FC236}">
                  <a16:creationId xmlns:a16="http://schemas.microsoft.com/office/drawing/2014/main" id="{8D635AF0-9F2C-F443-A16C-100556E1D64B}"/>
                </a:ext>
              </a:extLst>
            </p:cNvPr>
            <p:cNvSpPr/>
            <p:nvPr/>
          </p:nvSpPr>
          <p:spPr>
            <a:xfrm>
              <a:off x="782277" y="-180036"/>
              <a:ext cx="11018045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Perceptual</a:t>
              </a:r>
            </a:p>
          </p:txBody>
        </p:sp>
        <p:sp>
          <p:nvSpPr>
            <p:cNvPr id="38" name="Shape 158">
              <a:extLst>
                <a:ext uri="{FF2B5EF4-FFF2-40B4-BE49-F238E27FC236}">
                  <a16:creationId xmlns:a16="http://schemas.microsoft.com/office/drawing/2014/main" id="{F185524C-2EC1-EB48-8F40-62D7AECB3E9D}"/>
                </a:ext>
              </a:extLst>
            </p:cNvPr>
            <p:cNvSpPr/>
            <p:nvPr/>
          </p:nvSpPr>
          <p:spPr>
            <a:xfrm>
              <a:off x="668692" y="2423147"/>
              <a:ext cx="9362307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Maps</a:t>
              </a:r>
            </a:p>
          </p:txBody>
        </p:sp>
      </p:grpSp>
      <p:sp>
        <p:nvSpPr>
          <p:cNvPr id="301" name="Shape 301"/>
          <p:cNvSpPr/>
          <p:nvPr/>
        </p:nvSpPr>
        <p:spPr>
          <a:xfrm>
            <a:off x="13342255" y="11114347"/>
            <a:ext cx="3687763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325" name="Shape 325"/>
          <p:cNvSpPr/>
          <p:nvPr/>
        </p:nvSpPr>
        <p:spPr>
          <a:xfrm>
            <a:off x="4242321" y="10475303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326" name="Shape 326"/>
          <p:cNvSpPr/>
          <p:nvPr/>
        </p:nvSpPr>
        <p:spPr>
          <a:xfrm>
            <a:off x="1086522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330" name="Shape 330"/>
          <p:cNvSpPr/>
          <p:nvPr/>
        </p:nvSpPr>
        <p:spPr>
          <a:xfrm>
            <a:off x="7539484" y="10475303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[20 mins] </a:t>
            </a:r>
          </a:p>
        </p:txBody>
      </p:sp>
      <p:sp>
        <p:nvSpPr>
          <p:cNvPr id="331" name="Shape 331"/>
          <p:cNvSpPr/>
          <p:nvPr/>
        </p:nvSpPr>
        <p:spPr>
          <a:xfrm>
            <a:off x="14133811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332" name="Shape 332"/>
          <p:cNvSpPr/>
          <p:nvPr/>
        </p:nvSpPr>
        <p:spPr>
          <a:xfrm>
            <a:off x="17430974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333" name="Shape 333"/>
          <p:cNvSpPr/>
          <p:nvPr/>
        </p:nvSpPr>
        <p:spPr>
          <a:xfrm>
            <a:off x="2072813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9784106-0F73-A74A-A61B-5C3FCD8C5A0C}"/>
              </a:ext>
            </a:extLst>
          </p:cNvPr>
          <p:cNvGrpSpPr/>
          <p:nvPr/>
        </p:nvGrpSpPr>
        <p:grpSpPr>
          <a:xfrm>
            <a:off x="-371192" y="-180036"/>
            <a:ext cx="24834151" cy="13441289"/>
            <a:chOff x="-371192" y="-180036"/>
            <a:chExt cx="24834151" cy="13441289"/>
          </a:xfrm>
        </p:grpSpPr>
        <p:pic>
          <p:nvPicPr>
            <p:cNvPr id="303" name="PerceptualMaps.jpeg"/>
            <p:cNvPicPr>
              <a:picLocks noChangeAspect="1"/>
            </p:cNvPicPr>
            <p:nvPr/>
          </p:nvPicPr>
          <p:blipFill>
            <a:blip r:embed="rId2"/>
            <a:srcRect t="28515" b="28515"/>
            <a:stretch>
              <a:fillRect/>
            </a:stretch>
          </p:blipFill>
          <p:spPr>
            <a:xfrm>
              <a:off x="81195" y="-7106"/>
              <a:ext cx="19457097" cy="590469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04" name="Shape 304"/>
            <p:cNvSpPr/>
            <p:nvPr/>
          </p:nvSpPr>
          <p:spPr>
            <a:xfrm rot="16200000">
              <a:off x="14864610" y="1213858"/>
              <a:ext cx="6120259" cy="3566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6" name="Shape 306"/>
            <p:cNvSpPr/>
            <p:nvPr/>
          </p:nvSpPr>
          <p:spPr>
            <a:xfrm>
              <a:off x="20069423" y="-47752"/>
              <a:ext cx="4325878" cy="3466747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8" name="Shape 308"/>
            <p:cNvSpPr/>
            <p:nvPr/>
          </p:nvSpPr>
          <p:spPr>
            <a:xfrm>
              <a:off x="1372043" y="661409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collect data about user perceptions of different products or brands. You will then create a basic perceptual map with two key dimensions, using the provided template (p.179) </a:t>
              </a:r>
            </a:p>
          </p:txBody>
        </p:sp>
        <p:sp>
          <p:nvSpPr>
            <p:cNvPr id="310" name="Shape 310"/>
            <p:cNvSpPr/>
            <p:nvPr/>
          </p:nvSpPr>
          <p:spPr>
            <a:xfrm>
              <a:off x="17858142" y="3774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311" name="Shape 311"/>
            <p:cNvSpPr/>
            <p:nvPr/>
          </p:nvSpPr>
          <p:spPr>
            <a:xfrm>
              <a:off x="20496844" y="3998958"/>
              <a:ext cx="3471038" cy="202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 Pen, a partner, 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10+ participants </a:t>
              </a:r>
              <a:endParaRPr sz="1200" b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endParaRP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 </a:t>
              </a:r>
            </a:p>
          </p:txBody>
        </p:sp>
        <p:sp>
          <p:nvSpPr>
            <p:cNvPr id="312" name="Shape 312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3" name="Shape 313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314" name="Shape 314"/>
            <p:cNvSpPr/>
            <p:nvPr/>
          </p:nvSpPr>
          <p:spPr>
            <a:xfrm>
              <a:off x="14666865" y="9195086"/>
              <a:ext cx="1038542" cy="1038542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315" name="Shape 315"/>
            <p:cNvSpPr/>
            <p:nvPr/>
          </p:nvSpPr>
          <p:spPr>
            <a:xfrm>
              <a:off x="1136970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317" name="Shape 317"/>
            <p:cNvSpPr/>
            <p:nvPr/>
          </p:nvSpPr>
          <p:spPr>
            <a:xfrm>
              <a:off x="-371192" y="632249"/>
              <a:ext cx="12671598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18" name="Shape 318"/>
            <p:cNvSpPr/>
            <p:nvPr/>
          </p:nvSpPr>
          <p:spPr>
            <a:xfrm rot="5400000">
              <a:off x="11772689" y="1157410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20" name="Shape 320"/>
            <p:cNvSpPr/>
            <p:nvPr/>
          </p:nvSpPr>
          <p:spPr>
            <a:xfrm>
              <a:off x="-253481" y="3219466"/>
              <a:ext cx="11206653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21" name="Shape 321"/>
            <p:cNvSpPr/>
            <p:nvPr/>
          </p:nvSpPr>
          <p:spPr>
            <a:xfrm rot="5400000">
              <a:off x="10421651" y="3750134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23" name="Shape 323"/>
            <p:cNvSpPr/>
            <p:nvPr/>
          </p:nvSpPr>
          <p:spPr>
            <a:xfrm>
              <a:off x="4775377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324" name="Shape 324"/>
            <p:cNvSpPr/>
            <p:nvPr/>
          </p:nvSpPr>
          <p:spPr>
            <a:xfrm>
              <a:off x="8072539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327" name="Shape 327"/>
            <p:cNvSpPr/>
            <p:nvPr/>
          </p:nvSpPr>
          <p:spPr>
            <a:xfrm>
              <a:off x="13606970" y="12508777"/>
              <a:ext cx="10257664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Rasheeda Ahmed – Jordanhill School D&amp;T Dept, CC BY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https://www.flickr.com/photos/ designandtechnologydepartment/4032186959/</a:t>
              </a:r>
            </a:p>
          </p:txBody>
        </p:sp>
        <p:sp>
          <p:nvSpPr>
            <p:cNvPr id="328" name="Shape 328"/>
            <p:cNvSpPr/>
            <p:nvPr/>
          </p:nvSpPr>
          <p:spPr>
            <a:xfrm>
              <a:off x="17964029" y="9195086"/>
              <a:ext cx="1038541" cy="1038542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329" name="Shape 329"/>
            <p:cNvSpPr/>
            <p:nvPr/>
          </p:nvSpPr>
          <p:spPr>
            <a:xfrm>
              <a:off x="21261192" y="9195086"/>
              <a:ext cx="1038541" cy="1038542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34" name="Shape 140">
              <a:extLst>
                <a:ext uri="{FF2B5EF4-FFF2-40B4-BE49-F238E27FC236}">
                  <a16:creationId xmlns:a16="http://schemas.microsoft.com/office/drawing/2014/main" id="{250A165A-CD48-2E4A-8C8F-1567D51E48AB}"/>
                </a:ext>
              </a:extLst>
            </p:cNvPr>
            <p:cNvSpPr/>
            <p:nvPr/>
          </p:nvSpPr>
          <p:spPr>
            <a:xfrm rot="16200000">
              <a:off x="17306377" y="619200"/>
              <a:ext cx="3483141" cy="2104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" name="Shape 142">
              <a:extLst>
                <a:ext uri="{FF2B5EF4-FFF2-40B4-BE49-F238E27FC236}">
                  <a16:creationId xmlns:a16="http://schemas.microsoft.com/office/drawing/2014/main" id="{3692AC17-F64B-1B4A-A13F-7C8435802944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96</a:t>
              </a:r>
            </a:p>
          </p:txBody>
        </p:sp>
        <p:sp>
          <p:nvSpPr>
            <p:cNvPr id="36" name="Shape 144">
              <a:extLst>
                <a:ext uri="{FF2B5EF4-FFF2-40B4-BE49-F238E27FC236}">
                  <a16:creationId xmlns:a16="http://schemas.microsoft.com/office/drawing/2014/main" id="{15F8089C-51AF-9743-8A7F-BDE585940CF8}"/>
                </a:ext>
              </a:extLst>
            </p:cNvPr>
            <p:cNvSpPr/>
            <p:nvPr/>
          </p:nvSpPr>
          <p:spPr>
            <a:xfrm rot="16200000">
              <a:off x="16236000" y="4241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" name="Shape 155">
              <a:extLst>
                <a:ext uri="{FF2B5EF4-FFF2-40B4-BE49-F238E27FC236}">
                  <a16:creationId xmlns:a16="http://schemas.microsoft.com/office/drawing/2014/main" id="{4517C7E4-9510-F244-9FD1-36E72191686D}"/>
                </a:ext>
              </a:extLst>
            </p:cNvPr>
            <p:cNvSpPr/>
            <p:nvPr/>
          </p:nvSpPr>
          <p:spPr>
            <a:xfrm>
              <a:off x="782277" y="-180036"/>
              <a:ext cx="11018045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Perceptual</a:t>
              </a:r>
            </a:p>
          </p:txBody>
        </p:sp>
        <p:sp>
          <p:nvSpPr>
            <p:cNvPr id="38" name="Shape 158">
              <a:extLst>
                <a:ext uri="{FF2B5EF4-FFF2-40B4-BE49-F238E27FC236}">
                  <a16:creationId xmlns:a16="http://schemas.microsoft.com/office/drawing/2014/main" id="{4D51B0BB-C920-7543-8A15-D7459B63DDEB}"/>
                </a:ext>
              </a:extLst>
            </p:cNvPr>
            <p:cNvSpPr/>
            <p:nvPr/>
          </p:nvSpPr>
          <p:spPr>
            <a:xfrm>
              <a:off x="668692" y="2423147"/>
              <a:ext cx="9362307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Maps</a:t>
              </a:r>
            </a:p>
          </p:txBody>
        </p:sp>
      </p:grpSp>
      <p:sp>
        <p:nvSpPr>
          <p:cNvPr id="334" name="Shape 334"/>
          <p:cNvSpPr/>
          <p:nvPr/>
        </p:nvSpPr>
        <p:spPr>
          <a:xfrm>
            <a:off x="16639418" y="11114347"/>
            <a:ext cx="3687763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358" name="Shape 358"/>
          <p:cNvSpPr/>
          <p:nvPr/>
        </p:nvSpPr>
        <p:spPr>
          <a:xfrm>
            <a:off x="4242321" y="10475303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359" name="Shape 359"/>
          <p:cNvSpPr/>
          <p:nvPr/>
        </p:nvSpPr>
        <p:spPr>
          <a:xfrm>
            <a:off x="1086522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363" name="Shape 363"/>
          <p:cNvSpPr/>
          <p:nvPr/>
        </p:nvSpPr>
        <p:spPr>
          <a:xfrm>
            <a:off x="7539484" y="10475303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[20 mins] </a:t>
            </a:r>
          </a:p>
        </p:txBody>
      </p:sp>
      <p:sp>
        <p:nvSpPr>
          <p:cNvPr id="364" name="Shape 364"/>
          <p:cNvSpPr/>
          <p:nvPr/>
        </p:nvSpPr>
        <p:spPr>
          <a:xfrm>
            <a:off x="14133811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365" name="Shape 365"/>
          <p:cNvSpPr/>
          <p:nvPr/>
        </p:nvSpPr>
        <p:spPr>
          <a:xfrm>
            <a:off x="17430974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366" name="Shape 366"/>
          <p:cNvSpPr/>
          <p:nvPr/>
        </p:nvSpPr>
        <p:spPr>
          <a:xfrm>
            <a:off x="2072813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FEA0F80-28D0-4F4B-9D11-9257F7C7336F}"/>
              </a:ext>
            </a:extLst>
          </p:cNvPr>
          <p:cNvGrpSpPr/>
          <p:nvPr/>
        </p:nvGrpSpPr>
        <p:grpSpPr>
          <a:xfrm>
            <a:off x="-371192" y="-180036"/>
            <a:ext cx="24834151" cy="13441289"/>
            <a:chOff x="-371192" y="-180036"/>
            <a:chExt cx="24834151" cy="13441289"/>
          </a:xfrm>
        </p:grpSpPr>
        <p:pic>
          <p:nvPicPr>
            <p:cNvPr id="336" name="PerceptualMaps.jpeg"/>
            <p:cNvPicPr>
              <a:picLocks noChangeAspect="1"/>
            </p:cNvPicPr>
            <p:nvPr/>
          </p:nvPicPr>
          <p:blipFill>
            <a:blip r:embed="rId2"/>
            <a:srcRect t="28515" b="28515"/>
            <a:stretch>
              <a:fillRect/>
            </a:stretch>
          </p:blipFill>
          <p:spPr>
            <a:xfrm>
              <a:off x="81195" y="-7106"/>
              <a:ext cx="19457097" cy="590469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37" name="Shape 337"/>
            <p:cNvSpPr/>
            <p:nvPr/>
          </p:nvSpPr>
          <p:spPr>
            <a:xfrm rot="16200000">
              <a:off x="14864610" y="1213858"/>
              <a:ext cx="6120259" cy="3566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9" name="Shape 339"/>
            <p:cNvSpPr/>
            <p:nvPr/>
          </p:nvSpPr>
          <p:spPr>
            <a:xfrm>
              <a:off x="20069423" y="-47752"/>
              <a:ext cx="4325878" cy="3466747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1" name="Shape 341"/>
            <p:cNvSpPr/>
            <p:nvPr/>
          </p:nvSpPr>
          <p:spPr>
            <a:xfrm>
              <a:off x="1372043" y="661409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collect data about user perceptions of different products or brands. You will then create a basic perceptual map with two key dimensions, using the provided template (p.179) </a:t>
              </a:r>
            </a:p>
          </p:txBody>
        </p:sp>
        <p:sp>
          <p:nvSpPr>
            <p:cNvPr id="343" name="Shape 343"/>
            <p:cNvSpPr/>
            <p:nvPr/>
          </p:nvSpPr>
          <p:spPr>
            <a:xfrm>
              <a:off x="17858142" y="3774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344" name="Shape 344"/>
            <p:cNvSpPr/>
            <p:nvPr/>
          </p:nvSpPr>
          <p:spPr>
            <a:xfrm>
              <a:off x="20496844" y="3998958"/>
              <a:ext cx="3471038" cy="202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 Pen, a partner, 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10+ participants </a:t>
              </a:r>
              <a:endParaRPr sz="1200" b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endParaRP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 </a:t>
              </a:r>
            </a:p>
          </p:txBody>
        </p:sp>
        <p:sp>
          <p:nvSpPr>
            <p:cNvPr id="345" name="Shape 345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6" name="Shape 346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347" name="Shape 347"/>
            <p:cNvSpPr/>
            <p:nvPr/>
          </p:nvSpPr>
          <p:spPr>
            <a:xfrm>
              <a:off x="14666865" y="9195086"/>
              <a:ext cx="1038542" cy="1038542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348" name="Shape 348"/>
            <p:cNvSpPr/>
            <p:nvPr/>
          </p:nvSpPr>
          <p:spPr>
            <a:xfrm>
              <a:off x="1136970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350" name="Shape 350"/>
            <p:cNvSpPr/>
            <p:nvPr/>
          </p:nvSpPr>
          <p:spPr>
            <a:xfrm>
              <a:off x="-371192" y="632249"/>
              <a:ext cx="12671598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51" name="Shape 351"/>
            <p:cNvSpPr/>
            <p:nvPr/>
          </p:nvSpPr>
          <p:spPr>
            <a:xfrm rot="5400000">
              <a:off x="11772689" y="1157410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3" name="Shape 353"/>
            <p:cNvSpPr/>
            <p:nvPr/>
          </p:nvSpPr>
          <p:spPr>
            <a:xfrm>
              <a:off x="-253481" y="3219466"/>
              <a:ext cx="11206653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54" name="Shape 354"/>
            <p:cNvSpPr/>
            <p:nvPr/>
          </p:nvSpPr>
          <p:spPr>
            <a:xfrm rot="5400000">
              <a:off x="10421651" y="3750134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6" name="Shape 356"/>
            <p:cNvSpPr/>
            <p:nvPr/>
          </p:nvSpPr>
          <p:spPr>
            <a:xfrm>
              <a:off x="4775377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357" name="Shape 357"/>
            <p:cNvSpPr/>
            <p:nvPr/>
          </p:nvSpPr>
          <p:spPr>
            <a:xfrm>
              <a:off x="8072539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360" name="Shape 360"/>
            <p:cNvSpPr/>
            <p:nvPr/>
          </p:nvSpPr>
          <p:spPr>
            <a:xfrm>
              <a:off x="13606970" y="12508777"/>
              <a:ext cx="10257664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Rasheeda Ahmed – Jordanhill School D&amp;T Dept, CC BY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https://www.flickr.com/photos/ designandtechnologydepartment/4032186959/</a:t>
              </a:r>
            </a:p>
          </p:txBody>
        </p:sp>
        <p:sp>
          <p:nvSpPr>
            <p:cNvPr id="361" name="Shape 361"/>
            <p:cNvSpPr/>
            <p:nvPr/>
          </p:nvSpPr>
          <p:spPr>
            <a:xfrm>
              <a:off x="17964029" y="9195086"/>
              <a:ext cx="1038541" cy="1038542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362" name="Shape 362"/>
            <p:cNvSpPr/>
            <p:nvPr/>
          </p:nvSpPr>
          <p:spPr>
            <a:xfrm>
              <a:off x="21261192" y="9195086"/>
              <a:ext cx="1038541" cy="1038542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34" name="Shape 140">
              <a:extLst>
                <a:ext uri="{FF2B5EF4-FFF2-40B4-BE49-F238E27FC236}">
                  <a16:creationId xmlns:a16="http://schemas.microsoft.com/office/drawing/2014/main" id="{AFAB245C-74F6-2340-A454-424A58D70955}"/>
                </a:ext>
              </a:extLst>
            </p:cNvPr>
            <p:cNvSpPr/>
            <p:nvPr/>
          </p:nvSpPr>
          <p:spPr>
            <a:xfrm rot="16200000">
              <a:off x="17306377" y="619200"/>
              <a:ext cx="3483141" cy="2104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" name="Shape 142">
              <a:extLst>
                <a:ext uri="{FF2B5EF4-FFF2-40B4-BE49-F238E27FC236}">
                  <a16:creationId xmlns:a16="http://schemas.microsoft.com/office/drawing/2014/main" id="{D1B0A0FF-6050-8B49-B996-AACEBC95467D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96</a:t>
              </a:r>
            </a:p>
          </p:txBody>
        </p:sp>
        <p:sp>
          <p:nvSpPr>
            <p:cNvPr id="36" name="Shape 144">
              <a:extLst>
                <a:ext uri="{FF2B5EF4-FFF2-40B4-BE49-F238E27FC236}">
                  <a16:creationId xmlns:a16="http://schemas.microsoft.com/office/drawing/2014/main" id="{4F3B5A1C-0400-CB44-91A6-74BEEEEE54EF}"/>
                </a:ext>
              </a:extLst>
            </p:cNvPr>
            <p:cNvSpPr/>
            <p:nvPr/>
          </p:nvSpPr>
          <p:spPr>
            <a:xfrm rot="16200000">
              <a:off x="16236000" y="4241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" name="Shape 155">
              <a:extLst>
                <a:ext uri="{FF2B5EF4-FFF2-40B4-BE49-F238E27FC236}">
                  <a16:creationId xmlns:a16="http://schemas.microsoft.com/office/drawing/2014/main" id="{716A04BE-5E92-3B4A-8D3B-C0ECA52E47A6}"/>
                </a:ext>
              </a:extLst>
            </p:cNvPr>
            <p:cNvSpPr/>
            <p:nvPr/>
          </p:nvSpPr>
          <p:spPr>
            <a:xfrm>
              <a:off x="782277" y="-180036"/>
              <a:ext cx="11018045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Perceptual</a:t>
              </a:r>
            </a:p>
          </p:txBody>
        </p:sp>
        <p:sp>
          <p:nvSpPr>
            <p:cNvPr id="38" name="Shape 158">
              <a:extLst>
                <a:ext uri="{FF2B5EF4-FFF2-40B4-BE49-F238E27FC236}">
                  <a16:creationId xmlns:a16="http://schemas.microsoft.com/office/drawing/2014/main" id="{BA292AFF-491D-3C4F-AA9F-67B8BA137645}"/>
                </a:ext>
              </a:extLst>
            </p:cNvPr>
            <p:cNvSpPr/>
            <p:nvPr/>
          </p:nvSpPr>
          <p:spPr>
            <a:xfrm>
              <a:off x="668692" y="2423147"/>
              <a:ext cx="9362307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Maps</a:t>
              </a:r>
            </a:p>
          </p:txBody>
        </p:sp>
      </p:grpSp>
      <p:sp>
        <p:nvSpPr>
          <p:cNvPr id="367" name="Shape 367"/>
          <p:cNvSpPr/>
          <p:nvPr/>
        </p:nvSpPr>
        <p:spPr>
          <a:xfrm>
            <a:off x="19993729" y="11114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1236</Words>
  <Application>Microsoft Macintosh PowerPoint</Application>
  <PresentationFormat>Custom</PresentationFormat>
  <Paragraphs>203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Montserrat Bold</vt:lpstr>
      <vt:lpstr>Times</vt:lpstr>
      <vt:lpstr>Montserrat-BoldItalic</vt:lpstr>
      <vt:lpstr>Helvetica Neue Light</vt:lpstr>
      <vt:lpstr>Helvetica Neue Medium</vt:lpstr>
      <vt:lpstr>Helvetica Light</vt:lpstr>
      <vt:lpstr>Montserrat Medium</vt:lpstr>
      <vt:lpstr>Tw Cen MT</vt:lpstr>
      <vt:lpstr>Helvetica Neue Thin</vt:lpstr>
      <vt:lpstr>Helvetica Neue</vt:lpstr>
      <vt:lpstr>Montserrat-Italic</vt:lpstr>
      <vt:lpstr>Palatino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Robert Dongas</cp:lastModifiedBy>
  <cp:revision>6</cp:revision>
  <dcterms:modified xsi:type="dcterms:W3CDTF">2020-01-09T04:19:07Z</dcterms:modified>
</cp:coreProperties>
</file>