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24384000" cy="13716000"/>
  <p:notesSz cx="6858000" cy="9144000"/>
  <p:embeddedFontLst>
    <p:embeddedFont>
      <p:font typeface="Montserrat Bold" pitchFamily="2" charset="77"/>
      <p:bold r:id="rId14"/>
      <p:italic r:id="rId15"/>
      <p:boldItalic r:id="rId16"/>
    </p:embeddedFont>
    <p:embeddedFont>
      <p:font typeface="Montserrat Medium" pitchFamily="2" charset="77"/>
      <p:regular r:id="rId17"/>
      <p:italic r:id="rId18"/>
    </p:embeddedFont>
    <p:embeddedFont>
      <p:font typeface="Montserrat-BoldItalic" pitchFamily="2" charset="77"/>
      <p:bold r:id="rId19"/>
      <p:italic r:id="rId20"/>
      <p:boldItalic r:id="rId21"/>
    </p:embeddedFont>
    <p:embeddedFont>
      <p:font typeface="Montserrat-Italic" pitchFamily="2" charset="77"/>
      <p:italic r:id="rId22"/>
    </p:embeddedFont>
    <p:embeddedFont>
      <p:font typeface="Tw Cen MT" panose="020B0602020104020603" pitchFamily="34" charset="77"/>
      <p:regular r:id="rId23"/>
      <p:bold r:id="rId24"/>
      <p:italic r:id="rId25"/>
      <p:boldItalic r:id="rId26"/>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5C56"/>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61"/>
    <p:restoredTop sz="94698"/>
  </p:normalViewPr>
  <p:slideViewPr>
    <p:cSldViewPr snapToGrid="0" snapToObjects="1">
      <p:cViewPr varScale="1">
        <p:scale>
          <a:sx n="55" d="100"/>
          <a:sy n="55" d="100"/>
        </p:scale>
        <p:origin x="110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4833937" y="2303859"/>
            <a:ext cx="14716126" cy="4643438"/>
          </a:xfrm>
          <a:prstGeom prst="rect">
            <a:avLst/>
          </a:prstGeom>
        </p:spPr>
        <p:txBody>
          <a:bodyPr anchor="b"/>
          <a:lstStyle/>
          <a:p>
            <a:r>
              <a:t>Title Text</a:t>
            </a:r>
          </a:p>
        </p:txBody>
      </p:sp>
      <p:sp>
        <p:nvSpPr>
          <p:cNvPr id="12" name="Shape 12"/>
          <p:cNvSpPr>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Shape 94"/>
          <p:cNvSpPr>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047999" y="0"/>
            <a:ext cx="18288001"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5334000" y="946546"/>
            <a:ext cx="13716001" cy="8304611"/>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4833937" y="9447609"/>
            <a:ext cx="14716126" cy="2000251"/>
          </a:xfrm>
          <a:prstGeom prst="rect">
            <a:avLst/>
          </a:prstGeom>
        </p:spPr>
        <p:txBody>
          <a:bodyPr anchor="b"/>
          <a:lstStyle/>
          <a:p>
            <a:r>
              <a:t>Title Text</a:t>
            </a:r>
          </a:p>
        </p:txBody>
      </p:sp>
      <p:sp>
        <p:nvSpPr>
          <p:cNvPr id="22" name="Shape 22"/>
          <p:cNvSpPr>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4833937" y="4536281"/>
            <a:ext cx="14716126" cy="4643438"/>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87453" y="357187"/>
            <a:ext cx="15609094" cy="303609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Title Text</a:t>
            </a:r>
          </a:p>
        </p:txBody>
      </p:sp>
      <p:sp>
        <p:nvSpPr>
          <p:cNvPr id="3" name="Shape 3"/>
          <p:cNvSpPr>
            <a:spLocks noGrp="1"/>
          </p:cNvSpPr>
          <p:nvPr>
            <p:ph type="body" idx="1"/>
          </p:nvPr>
        </p:nvSpPr>
        <p:spPr>
          <a:xfrm>
            <a:off x="4387453" y="3643312"/>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designthinkmakebreakrepeat.com"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4597EF-00CA-0346-8D8C-616F96CE7A57}"/>
              </a:ext>
            </a:extLst>
          </p:cNvPr>
          <p:cNvPicPr>
            <a:picLocks noChangeAspect="1"/>
          </p:cNvPicPr>
          <p:nvPr/>
        </p:nvPicPr>
        <p:blipFill>
          <a:blip r:embed="rId2"/>
          <a:stretch>
            <a:fillRect/>
          </a:stretch>
        </p:blipFill>
        <p:spPr>
          <a:xfrm>
            <a:off x="-20796" y="-49709"/>
            <a:ext cx="24404796" cy="11239500"/>
          </a:xfrm>
          <a:prstGeom prst="rect">
            <a:avLst/>
          </a:prstGeom>
        </p:spPr>
      </p:pic>
      <p:grpSp>
        <p:nvGrpSpPr>
          <p:cNvPr id="2" name="Group 1">
            <a:extLst>
              <a:ext uri="{FF2B5EF4-FFF2-40B4-BE49-F238E27FC236}">
                <a16:creationId xmlns:a16="http://schemas.microsoft.com/office/drawing/2014/main" id="{A71DB60C-2FD3-5E46-AB01-A28A889CCF67}"/>
              </a:ext>
            </a:extLst>
          </p:cNvPr>
          <p:cNvGrpSpPr/>
          <p:nvPr/>
        </p:nvGrpSpPr>
        <p:grpSpPr>
          <a:xfrm>
            <a:off x="-74731" y="-49709"/>
            <a:ext cx="24521873" cy="13160747"/>
            <a:chOff x="-74731" y="-49709"/>
            <a:chExt cx="24521873" cy="13160747"/>
          </a:xfrm>
        </p:grpSpPr>
        <p:sp>
          <p:nvSpPr>
            <p:cNvPr id="120" name="Shape 120"/>
            <p:cNvSpPr/>
            <p:nvPr/>
          </p:nvSpPr>
          <p:spPr>
            <a:xfrm>
              <a:off x="-20796" y="-49709"/>
              <a:ext cx="24467938" cy="11221231"/>
            </a:xfrm>
            <a:prstGeom prst="rect">
              <a:avLst/>
            </a:prstGeom>
            <a:solidFill>
              <a:srgbClr val="000000">
                <a:alpha val="39844"/>
              </a:srgbClr>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21" name="Shape 121"/>
            <p:cNvSpPr/>
            <p:nvPr/>
          </p:nvSpPr>
          <p:spPr>
            <a:xfrm>
              <a:off x="1150663" y="8178675"/>
              <a:ext cx="12941042" cy="102143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lvl1pPr algn="l">
                <a:defRPr sz="5700" i="1">
                  <a:solidFill>
                    <a:srgbClr val="FFFFFF"/>
                  </a:solidFill>
                  <a:effectLst>
                    <a:outerShdw blurRad="25400" dir="18900000" rotWithShape="0">
                      <a:srgbClr val="000000"/>
                    </a:outerShdw>
                  </a:effectLst>
                  <a:latin typeface="Palatino"/>
                  <a:ea typeface="Palatino"/>
                  <a:cs typeface="Palatino"/>
                  <a:sym typeface="Palatino"/>
                </a:defRPr>
              </a:lvl1pPr>
            </a:lstStyle>
            <a:p>
              <a:r>
                <a:rPr lang="en-AU" dirty="0">
                  <a:effectLst/>
                </a:rPr>
                <a:t>Cultivating the art of observing a place</a:t>
              </a:r>
            </a:p>
          </p:txBody>
        </p:sp>
        <p:sp>
          <p:nvSpPr>
            <p:cNvPr id="122" name="Shape 122"/>
            <p:cNvSpPr/>
            <p:nvPr/>
          </p:nvSpPr>
          <p:spPr>
            <a:xfrm>
              <a:off x="-63142" y="11257466"/>
              <a:ext cx="24510284" cy="1"/>
            </a:xfrm>
            <a:prstGeom prst="line">
              <a:avLst/>
            </a:prstGeom>
            <a:ln w="203200">
              <a:solidFill>
                <a:srgbClr val="FF283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3" name="Shape 123"/>
            <p:cNvSpPr/>
            <p:nvPr/>
          </p:nvSpPr>
          <p:spPr>
            <a:xfrm>
              <a:off x="585599" y="11961543"/>
              <a:ext cx="6607577" cy="102143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l">
                <a:defRPr sz="5700">
                  <a:latin typeface="Helvetica"/>
                  <a:ea typeface="Helvetica"/>
                  <a:cs typeface="Helvetica"/>
                  <a:sym typeface="Helvetica"/>
                </a:defRPr>
              </a:pPr>
              <a:r>
                <a:rPr dirty="0">
                  <a:solidFill>
                    <a:srgbClr val="EE5150"/>
                  </a:solidFill>
                </a:rPr>
                <a:t>TURN TO: </a:t>
              </a:r>
              <a:r>
                <a:rPr dirty="0"/>
                <a:t>Page </a:t>
              </a:r>
              <a:r>
                <a:rPr lang="en-AU" dirty="0"/>
                <a:t>98</a:t>
              </a:r>
              <a:endParaRPr dirty="0"/>
            </a:p>
          </p:txBody>
        </p:sp>
        <p:sp>
          <p:nvSpPr>
            <p:cNvPr id="124" name="Shape 124"/>
            <p:cNvSpPr/>
            <p:nvPr/>
          </p:nvSpPr>
          <p:spPr>
            <a:xfrm>
              <a:off x="-19198" y="2753564"/>
              <a:ext cx="8061230"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25" name="Shape 125"/>
            <p:cNvSpPr/>
            <p:nvPr/>
          </p:nvSpPr>
          <p:spPr>
            <a:xfrm rot="5400000">
              <a:off x="7510873" y="3278726"/>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6" name="Shape 126"/>
            <p:cNvSpPr/>
            <p:nvPr/>
          </p:nvSpPr>
          <p:spPr>
            <a:xfrm>
              <a:off x="421041" y="1115202"/>
              <a:ext cx="14688144"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Local</a:t>
              </a:r>
              <a:endParaRPr sz="16000" spc="-319" dirty="0"/>
            </a:p>
          </p:txBody>
        </p:sp>
        <p:sp>
          <p:nvSpPr>
            <p:cNvPr id="127" name="Shape 127"/>
            <p:cNvSpPr/>
            <p:nvPr/>
          </p:nvSpPr>
          <p:spPr>
            <a:xfrm>
              <a:off x="11371385" y="12658992"/>
              <a:ext cx="12493249" cy="4520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dirty="0"/>
                <a:t>Image Attribution:</a:t>
              </a:r>
              <a:r>
                <a:rPr lang="en-AU" dirty="0"/>
                <a:t> </a:t>
              </a:r>
              <a:r>
                <a:rPr lang="en-AU" dirty="0" err="1"/>
                <a:t>chuttersnap</a:t>
              </a:r>
              <a:r>
                <a:rPr lang="en-AU" dirty="0"/>
                <a:t>, https://</a:t>
              </a:r>
              <a:r>
                <a:rPr lang="en-AU" dirty="0" err="1"/>
                <a:t>unsplash.com</a:t>
              </a:r>
              <a:r>
                <a:rPr lang="en-AU" dirty="0"/>
                <a:t>/photos/u2VPMFRrhGU</a:t>
              </a:r>
            </a:p>
          </p:txBody>
        </p:sp>
        <p:sp>
          <p:nvSpPr>
            <p:cNvPr id="128" name="Shape 128"/>
            <p:cNvSpPr/>
            <p:nvPr/>
          </p:nvSpPr>
          <p:spPr>
            <a:xfrm>
              <a:off x="-74731" y="5357789"/>
              <a:ext cx="8585686"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29" name="Shape 129"/>
            <p:cNvSpPr/>
            <p:nvPr/>
          </p:nvSpPr>
          <p:spPr>
            <a:xfrm rot="5400000">
              <a:off x="7969391" y="5882950"/>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0" name="Shape 130"/>
            <p:cNvSpPr/>
            <p:nvPr/>
          </p:nvSpPr>
          <p:spPr>
            <a:xfrm>
              <a:off x="420815" y="3708062"/>
              <a:ext cx="15371115"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Orbits</a:t>
              </a:r>
              <a:endParaRPr sz="16000" spc="-319" dirty="0"/>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D1DBE7C-98E7-9C4B-BF58-8A0694F23000}"/>
              </a:ext>
            </a:extLst>
          </p:cNvPr>
          <p:cNvGrpSpPr/>
          <p:nvPr/>
        </p:nvGrpSpPr>
        <p:grpSpPr>
          <a:xfrm>
            <a:off x="-36937" y="-2011"/>
            <a:ext cx="24496471" cy="12569404"/>
            <a:chOff x="-36937" y="-2011"/>
            <a:chExt cx="24496471" cy="12569404"/>
          </a:xfrm>
        </p:grpSpPr>
        <p:pic>
          <p:nvPicPr>
            <p:cNvPr id="369" name="pasted-image.pdf"/>
            <p:cNvPicPr>
              <a:picLocks noChangeAspect="1"/>
            </p:cNvPicPr>
            <p:nvPr/>
          </p:nvPicPr>
          <p:blipFill>
            <a:blip r:embed="rId2"/>
            <a:srcRect l="57245" t="62662" r="8715"/>
            <a:stretch>
              <a:fillRect/>
            </a:stretch>
          </p:blipFill>
          <p:spPr>
            <a:xfrm>
              <a:off x="1587" y="-2011"/>
              <a:ext cx="24457947" cy="12569404"/>
            </a:xfrm>
            <a:prstGeom prst="rect">
              <a:avLst/>
            </a:prstGeom>
            <a:ln w="12700">
              <a:miter lim="400000"/>
            </a:ln>
          </p:spPr>
        </p:pic>
        <p:sp>
          <p:nvSpPr>
            <p:cNvPr id="370" name="Shape 370"/>
            <p:cNvSpPr/>
            <p:nvPr/>
          </p:nvSpPr>
          <p:spPr>
            <a:xfrm>
              <a:off x="765506" y="1801174"/>
              <a:ext cx="11256646" cy="1692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lvl1pPr algn="l">
                <a:defRPr sz="10000" b="0">
                  <a:solidFill>
                    <a:srgbClr val="FFFFFF"/>
                  </a:solidFill>
                  <a:latin typeface="Montserrat Bold"/>
                  <a:ea typeface="Montserrat Bold"/>
                  <a:cs typeface="Montserrat Bold"/>
                  <a:sym typeface="Montserrat Bold"/>
                </a:defRPr>
              </a:lvl1pPr>
            </a:lstStyle>
            <a:p>
              <a:r>
                <a:t>Share your work!</a:t>
              </a:r>
            </a:p>
          </p:txBody>
        </p:sp>
        <p:sp>
          <p:nvSpPr>
            <p:cNvPr id="371" name="Shape 371"/>
            <p:cNvSpPr/>
            <p:nvPr/>
          </p:nvSpPr>
          <p:spPr>
            <a:xfrm>
              <a:off x="-36937" y="3546077"/>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72" name="Shape 372"/>
            <p:cNvSpPr/>
            <p:nvPr/>
          </p:nvSpPr>
          <p:spPr>
            <a:xfrm>
              <a:off x="855906" y="4285057"/>
              <a:ext cx="18232196" cy="765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457200">
                <a:defRPr sz="4000" b="0">
                  <a:solidFill>
                    <a:srgbClr val="FFFFFF"/>
                  </a:solidFill>
                  <a:latin typeface="Montserrat Bold"/>
                  <a:ea typeface="Montserrat Bold"/>
                  <a:cs typeface="Montserrat Bold"/>
                  <a:sym typeface="Montserrat Bold"/>
                </a:defRPr>
              </a:lvl1pPr>
            </a:lstStyle>
            <a:p>
              <a:r>
                <a:t>Upload photos of your work:</a:t>
              </a:r>
            </a:p>
          </p:txBody>
        </p:sp>
        <p:sp>
          <p:nvSpPr>
            <p:cNvPr id="373" name="Shape 373"/>
            <p:cNvSpPr/>
            <p:nvPr/>
          </p:nvSpPr>
          <p:spPr>
            <a:xfrm>
              <a:off x="855906" y="5114881"/>
              <a:ext cx="18232196" cy="44989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Bold"/>
                  <a:ea typeface="Montserrat Bold"/>
                  <a:cs typeface="Montserrat Bold"/>
                  <a:sym typeface="Montserrat Bold"/>
                </a:defRPr>
              </a:pPr>
              <a:endParaRP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Go to: </a:t>
              </a:r>
              <a:r>
                <a:rPr i="1">
                  <a:latin typeface="Montserrat-Italic"/>
                  <a:ea typeface="Montserrat-Italic"/>
                  <a:cs typeface="Montserrat-Italic"/>
                  <a:sym typeface="Montserrat-Italic"/>
                </a:rPr>
                <a:t>add URL here</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Enter the password: </a:t>
              </a:r>
              <a:r>
                <a:rPr i="1">
                  <a:latin typeface="Montserrat-Italic"/>
                  <a:ea typeface="Montserrat-Italic"/>
                  <a:cs typeface="Montserrat-Italic"/>
                  <a:sym typeface="Montserrat-Italic"/>
                </a:rPr>
                <a:t>password</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Upload a photo and caption of your work</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Wait for moderation</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View others’ ideas  </a:t>
              </a:r>
            </a:p>
          </p:txBody>
        </p:sp>
        <p:sp>
          <p:nvSpPr>
            <p:cNvPr id="374" name="Shape 374"/>
            <p:cNvSpPr/>
            <p:nvPr/>
          </p:nvSpPr>
          <p:spPr>
            <a:xfrm>
              <a:off x="765719" y="9722610"/>
              <a:ext cx="1823219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i="1">
                  <a:solidFill>
                    <a:srgbClr val="FFFFFF"/>
                  </a:solidFill>
                  <a:latin typeface="Montserrat-Italic"/>
                  <a:ea typeface="Montserrat-Italic"/>
                  <a:cs typeface="Montserrat-Italic"/>
                  <a:sym typeface="Montserrat-Italic"/>
                </a:defRPr>
              </a:pPr>
              <a:r>
                <a:t>A note to facilitators:</a:t>
              </a:r>
            </a:p>
            <a:p>
              <a:pPr algn="l" defTabSz="457200">
                <a:defRPr b="0" i="1">
                  <a:solidFill>
                    <a:srgbClr val="FFFFFF"/>
                  </a:solidFill>
                  <a:latin typeface="Montserrat-Italic"/>
                  <a:ea typeface="Montserrat-Italic"/>
                  <a:cs typeface="Montserrat-Italic"/>
                  <a:sym typeface="Montserrat-Italic"/>
                </a:defRPr>
              </a:pPr>
              <a:r>
                <a:t>Use this slide to give instructions for post-exercise sharing activities. These could take the form of facilitator-guided discussions, mini-presentations, or digital sharing via existing platforms (e.g. padlet) - as described here. Delete this paragraph when ready.</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3337A7-371F-EF43-B310-D002A6FECA2E}"/>
              </a:ext>
            </a:extLst>
          </p:cNvPr>
          <p:cNvGrpSpPr/>
          <p:nvPr/>
        </p:nvGrpSpPr>
        <p:grpSpPr>
          <a:xfrm>
            <a:off x="-36937" y="720955"/>
            <a:ext cx="24457874" cy="13025113"/>
            <a:chOff x="-36937" y="720955"/>
            <a:chExt cx="24457874" cy="13025113"/>
          </a:xfrm>
        </p:grpSpPr>
        <p:pic>
          <p:nvPicPr>
            <p:cNvPr id="376" name="pasted-image.pdf"/>
            <p:cNvPicPr>
              <a:picLocks noChangeAspect="1"/>
            </p:cNvPicPr>
            <p:nvPr/>
          </p:nvPicPr>
          <p:blipFill>
            <a:blip r:embed="rId2"/>
            <a:srcRect l="27630"/>
            <a:stretch>
              <a:fillRect/>
            </a:stretch>
          </p:blipFill>
          <p:spPr>
            <a:xfrm rot="10800000">
              <a:off x="4304849" y="720955"/>
              <a:ext cx="20114295" cy="13021637"/>
            </a:xfrm>
            <a:prstGeom prst="rect">
              <a:avLst/>
            </a:prstGeom>
            <a:ln w="12700">
              <a:miter lim="400000"/>
            </a:ln>
          </p:spPr>
        </p:pic>
        <p:pic>
          <p:nvPicPr>
            <p:cNvPr id="377" name="pasted-image.pdf"/>
            <p:cNvPicPr>
              <a:picLocks noChangeAspect="1"/>
            </p:cNvPicPr>
            <p:nvPr/>
          </p:nvPicPr>
          <p:blipFill>
            <a:blip r:embed="rId2"/>
            <a:srcRect t="33454" r="50402"/>
            <a:stretch>
              <a:fillRect/>
            </a:stretch>
          </p:blipFill>
          <p:spPr>
            <a:xfrm rot="10800000">
              <a:off x="-4557" y="6312722"/>
              <a:ext cx="11825051" cy="7433346"/>
            </a:xfrm>
            <a:prstGeom prst="rect">
              <a:avLst/>
            </a:prstGeom>
            <a:ln w="12700">
              <a:miter lim="400000"/>
            </a:ln>
          </p:spPr>
        </p:pic>
        <p:sp>
          <p:nvSpPr>
            <p:cNvPr id="378" name="Shape 378"/>
            <p:cNvSpPr/>
            <p:nvPr/>
          </p:nvSpPr>
          <p:spPr>
            <a:xfrm>
              <a:off x="-36937" y="12049959"/>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79" name="Shape 379"/>
            <p:cNvSpPr/>
            <p:nvPr/>
          </p:nvSpPr>
          <p:spPr>
            <a:xfrm>
              <a:off x="975503" y="891390"/>
              <a:ext cx="3253868" cy="47783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algn="l">
                <a:defRPr sz="6000" b="0">
                  <a:latin typeface="Montserrat Bold"/>
                  <a:ea typeface="Montserrat Bold"/>
                  <a:cs typeface="Montserrat Bold"/>
                  <a:sym typeface="Montserrat Bold"/>
                </a:defRPr>
              </a:pPr>
              <a:r>
                <a:t>Design.</a:t>
              </a:r>
            </a:p>
            <a:p>
              <a:pPr algn="l">
                <a:defRPr sz="6000" b="0">
                  <a:latin typeface="Montserrat Bold"/>
                  <a:ea typeface="Montserrat Bold"/>
                  <a:cs typeface="Montserrat Bold"/>
                  <a:sym typeface="Montserrat Bold"/>
                </a:defRPr>
              </a:pPr>
              <a:r>
                <a:t>Think</a:t>
              </a:r>
            </a:p>
            <a:p>
              <a:pPr algn="l">
                <a:defRPr sz="6000" b="0">
                  <a:latin typeface="Montserrat Bold"/>
                  <a:ea typeface="Montserrat Bold"/>
                  <a:cs typeface="Montserrat Bold"/>
                  <a:sym typeface="Montserrat Bold"/>
                </a:defRPr>
              </a:pPr>
              <a:r>
                <a:t>Make.</a:t>
              </a:r>
            </a:p>
            <a:p>
              <a:pPr algn="l">
                <a:defRPr sz="6000" b="0">
                  <a:latin typeface="Montserrat Bold"/>
                  <a:ea typeface="Montserrat Bold"/>
                  <a:cs typeface="Montserrat Bold"/>
                  <a:sym typeface="Montserrat Bold"/>
                </a:defRPr>
              </a:pPr>
              <a:r>
                <a:t>Break. </a:t>
              </a:r>
            </a:p>
            <a:p>
              <a:pPr algn="l">
                <a:defRPr sz="6000" b="0">
                  <a:latin typeface="Montserrat Bold"/>
                  <a:ea typeface="Montserrat Bold"/>
                  <a:cs typeface="Montserrat Bold"/>
                  <a:sym typeface="Montserrat Bold"/>
                </a:defRPr>
              </a:pPr>
              <a:r>
                <a:t>Repeat.</a:t>
              </a:r>
            </a:p>
          </p:txBody>
        </p:sp>
        <p:sp>
          <p:nvSpPr>
            <p:cNvPr id="380" name="Shape 380"/>
            <p:cNvSpPr/>
            <p:nvPr/>
          </p:nvSpPr>
          <p:spPr>
            <a:xfrm>
              <a:off x="8634748" y="2755150"/>
              <a:ext cx="14424722" cy="26064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a:solidFill>
                    <a:srgbClr val="FFFFFF"/>
                  </a:solidFill>
                  <a:latin typeface="Montserrat Bold"/>
                  <a:ea typeface="Montserrat Bold"/>
                  <a:cs typeface="Montserrat Bold"/>
                  <a:sym typeface="Montserrat Bold"/>
                </a:defRPr>
              </a:pPr>
              <a:r>
                <a:rPr dirty="0"/>
                <a:t>This work is licensed under a Creative Commons Attribution-</a:t>
              </a:r>
              <a:r>
                <a:rPr dirty="0" err="1"/>
                <a:t>NonCommercial</a:t>
              </a:r>
              <a:r>
                <a:rPr dirty="0"/>
                <a:t>-</a:t>
              </a:r>
              <a:r>
                <a:rPr dirty="0" err="1"/>
                <a:t>ShareAlike</a:t>
              </a:r>
              <a:r>
                <a:rPr dirty="0"/>
                <a:t> 4.0 International License. Designed by the authors of “Design. Think. Make. Break. Repeat. A Handbook of Methods” (BIS Publishers).</a:t>
              </a:r>
            </a:p>
            <a:p>
              <a:pPr algn="l" defTabSz="457200">
                <a:defRPr b="0">
                  <a:solidFill>
                    <a:srgbClr val="FFFFFF"/>
                  </a:solidFill>
                  <a:latin typeface="Montserrat Bold"/>
                  <a:ea typeface="Montserrat Bold"/>
                  <a:cs typeface="Montserrat Bold"/>
                  <a:sym typeface="Montserrat Bold"/>
                </a:defRPr>
              </a:pPr>
              <a:r>
                <a:rPr u="sng" dirty="0">
                  <a:solidFill>
                    <a:schemeClr val="bg1"/>
                  </a:solidFill>
                  <a:hlinkClick r:id="rId3">
                    <a:extLst>
                      <a:ext uri="{A12FA001-AC4F-418D-AE19-62706E023703}">
                        <ahyp:hlinkClr xmlns:ahyp="http://schemas.microsoft.com/office/drawing/2018/hyperlinkcolor" val="tx"/>
                      </a:ext>
                    </a:extLst>
                  </a:hlinkClick>
                </a:rPr>
                <a:t>www.designthinkmakebreakrepeat.com</a:t>
              </a:r>
            </a:p>
          </p:txBody>
        </p:sp>
        <p:sp>
          <p:nvSpPr>
            <p:cNvPr id="381" name="Shape 381"/>
            <p:cNvSpPr/>
            <p:nvPr/>
          </p:nvSpPr>
          <p:spPr>
            <a:xfrm>
              <a:off x="746861" y="6774665"/>
              <a:ext cx="23078331" cy="4727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Medium"/>
                  <a:ea typeface="Montserrat Medium"/>
                  <a:cs typeface="Montserrat Medium"/>
                  <a:sym typeface="Montserrat Medium"/>
                </a:defRPr>
              </a:pPr>
              <a:r>
                <a:t>How to use these slides</a:t>
              </a:r>
            </a:p>
            <a:p>
              <a:pPr algn="l" defTabSz="457200">
                <a:defRPr b="0" i="1">
                  <a:solidFill>
                    <a:srgbClr val="FFFFFF"/>
                  </a:solidFill>
                  <a:latin typeface="Montserrat-Italic"/>
                  <a:ea typeface="Montserrat-Italic"/>
                  <a:cs typeface="Montserrat-Italic"/>
                  <a:sym typeface="Montserrat-Italic"/>
                </a:defRPr>
              </a:pPr>
              <a:r>
                <a:t>These companion slides for the published book “Design Think Make Break Repeat: A Handbook of Methods”, support facilitation of the published exercises during workshops, tutorials or other guided design sessions. </a:t>
              </a:r>
            </a:p>
            <a:p>
              <a:pPr algn="l" defTabSz="457200">
                <a:defRPr b="0" i="1">
                  <a:solidFill>
                    <a:srgbClr val="FFFFFF"/>
                  </a:solidFill>
                  <a:latin typeface="Montserrat-Italic"/>
                  <a:ea typeface="Montserrat-Italic"/>
                  <a:cs typeface="Montserrat-Italic"/>
                  <a:sym typeface="Montserrat-Italic"/>
                </a:defRPr>
              </a:pPr>
              <a:endParaRPr/>
            </a:p>
            <a:p>
              <a:pPr algn="l" defTabSz="457200">
                <a:defRPr b="0" i="1">
                  <a:solidFill>
                    <a:srgbClr val="FFFFFF"/>
                  </a:solidFill>
                  <a:latin typeface="Montserrat-Italic"/>
                  <a:ea typeface="Montserrat-Italic"/>
                  <a:cs typeface="Montserrat-Italic"/>
                  <a:sym typeface="Montserrat-Italic"/>
                </a:defRPr>
              </a:pPr>
              <a:r>
                <a:rPr b="1">
                  <a:latin typeface="Montserrat-BoldItalic"/>
                  <a:ea typeface="Montserrat-BoldItalic"/>
                  <a:cs typeface="Montserrat-BoldItalic"/>
                  <a:sym typeface="Montserrat-BoldItalic"/>
                </a:rPr>
                <a:t>Slide 1: Title.</a:t>
              </a:r>
              <a:r>
                <a:t> Introduce the method, using the description from the book.</a:t>
              </a:r>
            </a:p>
            <a:p>
              <a:pPr algn="l" defTabSz="457200">
                <a:defRPr i="1">
                  <a:solidFill>
                    <a:srgbClr val="FFFFFF"/>
                  </a:solidFill>
                  <a:latin typeface="Montserrat-BoldItalic"/>
                  <a:ea typeface="Montserrat-BoldItalic"/>
                  <a:cs typeface="Montserrat-BoldItalic"/>
                  <a:sym typeface="Montserrat-BoldItalic"/>
                </a:defRPr>
              </a:pPr>
              <a:r>
                <a:t>Slide 2: Examples. </a:t>
              </a:r>
              <a:r>
                <a:rPr b="0">
                  <a:latin typeface="Montserrat-Italic"/>
                  <a:ea typeface="Montserrat-Italic"/>
                  <a:cs typeface="Montserrat-Italic"/>
                  <a:sym typeface="Montserrat-Italic"/>
                </a:rPr>
                <a:t>Use this slide to add your own images/examples of the method in use, or extra information.</a:t>
              </a:r>
              <a:r>
                <a:t> </a:t>
              </a:r>
            </a:p>
            <a:p>
              <a:pPr algn="l" defTabSz="457200">
                <a:defRPr i="1">
                  <a:solidFill>
                    <a:srgbClr val="FFFFFF"/>
                  </a:solidFill>
                  <a:latin typeface="Montserrat-BoldItalic"/>
                  <a:ea typeface="Montserrat-BoldItalic"/>
                  <a:cs typeface="Montserrat-BoldItalic"/>
                  <a:sym typeface="Montserrat-BoldItalic"/>
                </a:defRPr>
              </a:pPr>
              <a:r>
                <a:t>Slide 3+: Steps. </a:t>
              </a:r>
              <a:r>
                <a:rPr b="0">
                  <a:latin typeface="Montserrat-Italic"/>
                  <a:ea typeface="Montserrat-Italic"/>
                  <a:cs typeface="Montserrat-Italic"/>
                  <a:sym typeface="Montserrat-Italic"/>
                </a:rPr>
                <a:t>Use one slide for each step of the method, to track timing and progress. The tip boxes can be used to offer extra guidance for specific steps, where needed. </a:t>
              </a:r>
            </a:p>
            <a:p>
              <a:pPr algn="l" defTabSz="457200">
                <a:defRPr i="1">
                  <a:solidFill>
                    <a:srgbClr val="FFFFFF"/>
                  </a:solidFill>
                  <a:latin typeface="Montserrat-BoldItalic"/>
                  <a:ea typeface="Montserrat-BoldItalic"/>
                  <a:cs typeface="Montserrat-BoldItalic"/>
                  <a:sym typeface="Montserrat-BoldItalic"/>
                </a:defRPr>
              </a:pPr>
              <a:r>
                <a:t>Slide 4: Sharing. </a:t>
              </a:r>
              <a:r>
                <a:rPr b="0">
                  <a:latin typeface="Montserrat-Italic"/>
                  <a:ea typeface="Montserrat-Italic"/>
                  <a:cs typeface="Montserrat-Italic"/>
                  <a:sym typeface="Montserrat-Italic"/>
                </a:rPr>
                <a:t>Results of the exercise are shared and discussed, in an appropriate format.</a:t>
              </a:r>
            </a:p>
          </p:txBody>
        </p:sp>
        <p:sp>
          <p:nvSpPr>
            <p:cNvPr id="382" name="Shape 382"/>
            <p:cNvSpPr/>
            <p:nvPr/>
          </p:nvSpPr>
          <p:spPr>
            <a:xfrm>
              <a:off x="16322992" y="12661177"/>
              <a:ext cx="7541642"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r">
                <a:defRPr sz="2000" b="0">
                  <a:solidFill>
                    <a:srgbClr val="FFFFFF"/>
                  </a:solidFill>
                  <a:latin typeface="Montserrat Medium"/>
                  <a:ea typeface="Montserrat Medium"/>
                  <a:cs typeface="Montserrat Medium"/>
                  <a:sym typeface="Montserrat Medium"/>
                </a:defRPr>
              </a:lvl1pPr>
            </a:lstStyle>
            <a:p>
              <a:r>
                <a:t>Slide design by: Hamish Henderson, Madeleine Borthwick</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515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7604EA3-BACE-2A42-8F69-2B032AD08023}"/>
              </a:ext>
            </a:extLst>
          </p:cNvPr>
          <p:cNvGrpSpPr/>
          <p:nvPr/>
        </p:nvGrpSpPr>
        <p:grpSpPr>
          <a:xfrm>
            <a:off x="-254236" y="-14040"/>
            <a:ext cx="24118870" cy="13122893"/>
            <a:chOff x="-254236" y="-14040"/>
            <a:chExt cx="24118870" cy="13122893"/>
          </a:xfrm>
        </p:grpSpPr>
        <p:sp>
          <p:nvSpPr>
            <p:cNvPr id="132" name="Shape 132"/>
            <p:cNvSpPr/>
            <p:nvPr/>
          </p:nvSpPr>
          <p:spPr>
            <a:xfrm>
              <a:off x="5037" y="-14040"/>
              <a:ext cx="17058978" cy="5201171"/>
            </a:xfrm>
            <a:prstGeom prst="rect">
              <a:avLst/>
            </a:prstGeom>
            <a:solidFill>
              <a:srgbClr val="FFFFFF"/>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33" name="Shape 133"/>
            <p:cNvSpPr/>
            <p:nvPr/>
          </p:nvSpPr>
          <p:spPr>
            <a:xfrm rot="5400000">
              <a:off x="15624000" y="1429342"/>
              <a:ext cx="5169185" cy="22824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4" name="Shape 134"/>
            <p:cNvSpPr/>
            <p:nvPr/>
          </p:nvSpPr>
          <p:spPr>
            <a:xfrm>
              <a:off x="-254236" y="108340"/>
              <a:ext cx="18411876" cy="49244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defRPr sz="16000" b="0" spc="-319">
                  <a:solidFill>
                    <a:srgbClr val="EE5150"/>
                  </a:solidFill>
                  <a:latin typeface="Montserrat Bold"/>
                  <a:ea typeface="Montserrat Bold"/>
                  <a:cs typeface="Montserrat Bold"/>
                  <a:sym typeface="Montserrat Bold"/>
                </a:defRPr>
              </a:pPr>
              <a:r>
                <a:rPr lang="en-AU" dirty="0"/>
                <a:t>Local 	</a:t>
              </a:r>
              <a:br>
                <a:rPr lang="en-AU" dirty="0"/>
              </a:br>
              <a:r>
                <a:rPr lang="en-AU" dirty="0"/>
                <a:t>	Orbits</a:t>
              </a:r>
              <a:endParaRPr dirty="0"/>
            </a:p>
          </p:txBody>
        </p:sp>
        <p:sp>
          <p:nvSpPr>
            <p:cNvPr id="135" name="Shape 135"/>
            <p:cNvSpPr/>
            <p:nvPr/>
          </p:nvSpPr>
          <p:spPr>
            <a:xfrm>
              <a:off x="18745136" y="12661177"/>
              <a:ext cx="5119498"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a:solidFill>
                    <a:srgbClr val="FFFFFF"/>
                  </a:solidFill>
                </a:rPr>
                <a:t>Image Attribution: Lorum ipsum dolor</a:t>
              </a:r>
              <a:r>
                <a:t> </a:t>
              </a:r>
            </a:p>
          </p:txBody>
        </p:sp>
      </p:grpSp>
      <p:sp>
        <p:nvSpPr>
          <p:cNvPr id="136" name="Shape 136"/>
          <p:cNvSpPr/>
          <p:nvPr/>
        </p:nvSpPr>
        <p:spPr>
          <a:xfrm>
            <a:off x="688027" y="5976336"/>
            <a:ext cx="3419298" cy="9810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457200">
              <a:lnSpc>
                <a:spcPts val="7500"/>
              </a:lnSpc>
              <a:defRPr sz="5400" b="0">
                <a:solidFill>
                  <a:srgbClr val="FFFFFF"/>
                </a:solidFill>
                <a:latin typeface="Montserrat Bold"/>
                <a:ea typeface="Montserrat Bold"/>
                <a:cs typeface="Montserrat Bold"/>
                <a:sym typeface="Montserrat Bold"/>
              </a:defRPr>
            </a:lvl1pPr>
          </a:lstStyle>
          <a:p>
            <a:r>
              <a:t>Example: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F9B602-C7FA-574C-8638-8744CE47C1E8}"/>
              </a:ext>
            </a:extLst>
          </p:cNvPr>
          <p:cNvPicPr>
            <a:picLocks noChangeAspect="1"/>
          </p:cNvPicPr>
          <p:nvPr/>
        </p:nvPicPr>
        <p:blipFill>
          <a:blip r:embed="rId2"/>
          <a:stretch>
            <a:fillRect/>
          </a:stretch>
        </p:blipFill>
        <p:spPr>
          <a:xfrm>
            <a:off x="-73537" y="-14525"/>
            <a:ext cx="19548329" cy="6007100"/>
          </a:xfrm>
          <a:prstGeom prst="rect">
            <a:avLst/>
          </a:prstGeom>
        </p:spPr>
      </p:pic>
      <p:sp>
        <p:nvSpPr>
          <p:cNvPr id="36" name="Shape 144">
            <a:extLst>
              <a:ext uri="{FF2B5EF4-FFF2-40B4-BE49-F238E27FC236}">
                <a16:creationId xmlns:a16="http://schemas.microsoft.com/office/drawing/2014/main" id="{CD1E192E-5FE6-3E49-8AA2-BBE7F7DBFBD4}"/>
              </a:ext>
            </a:extLst>
          </p:cNvPr>
          <p:cNvSpPr/>
          <p:nvPr/>
        </p:nvSpPr>
        <p:spPr>
          <a:xfrm rot="5400000">
            <a:off x="12360992" y="3581052"/>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60" name="Shape 160"/>
          <p:cNvSpPr/>
          <p:nvPr/>
        </p:nvSpPr>
        <p:spPr>
          <a:xfrm>
            <a:off x="206152"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 </a:t>
            </a:r>
          </a:p>
        </p:txBody>
      </p:sp>
      <p:sp>
        <p:nvSpPr>
          <p:cNvPr id="162" name="Shape 162"/>
          <p:cNvSpPr/>
          <p:nvPr/>
        </p:nvSpPr>
        <p:spPr>
          <a:xfrm>
            <a:off x="153602"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27304E72-85EE-1B4A-9675-032DACEA0D51}"/>
              </a:ext>
            </a:extLst>
          </p:cNvPr>
          <p:cNvGrpSpPr/>
          <p:nvPr/>
        </p:nvGrpSpPr>
        <p:grpSpPr>
          <a:xfrm>
            <a:off x="-110395" y="-1039931"/>
            <a:ext cx="24844535" cy="11273559"/>
            <a:chOff x="-110395" y="-1039931"/>
            <a:chExt cx="24844535" cy="11273559"/>
          </a:xfrm>
        </p:grpSpPr>
        <p:sp>
          <p:nvSpPr>
            <p:cNvPr id="139" name="Shape 139"/>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0" name="Shape 140"/>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1" name="Shape 141"/>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2" name="Shape 142"/>
            <p:cNvSpPr/>
            <p:nvPr/>
          </p:nvSpPr>
          <p:spPr>
            <a:xfrm>
              <a:off x="18613692" y="-539579"/>
              <a:ext cx="6120448" cy="260706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lang="en-AU" dirty="0"/>
                <a:t>  </a:t>
              </a:r>
              <a:r>
                <a:rPr dirty="0"/>
                <a:t>PAGE </a:t>
              </a:r>
              <a:r>
                <a:rPr lang="en-AU" dirty="0"/>
                <a:t>98</a:t>
              </a:r>
              <a:endParaRPr dirty="0"/>
            </a:p>
          </p:txBody>
        </p:sp>
        <p:sp>
          <p:nvSpPr>
            <p:cNvPr id="143" name="Shape 143"/>
            <p:cNvSpPr/>
            <p:nvPr/>
          </p:nvSpPr>
          <p:spPr>
            <a:xfrm>
              <a:off x="-110395" y="609796"/>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44" name="Shape 144"/>
            <p:cNvSpPr/>
            <p:nvPr/>
          </p:nvSpPr>
          <p:spPr>
            <a:xfrm rot="5400000">
              <a:off x="11368800" y="113495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5" name="Shape 145"/>
            <p:cNvSpPr/>
            <p:nvPr/>
          </p:nvSpPr>
          <p:spPr>
            <a:xfrm>
              <a:off x="385152" y="-1039931"/>
              <a:ext cx="9610201"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Local</a:t>
              </a:r>
              <a:endParaRPr sz="16000" spc="-319" dirty="0"/>
            </a:p>
          </p:txBody>
        </p:sp>
        <p:sp>
          <p:nvSpPr>
            <p:cNvPr id="146" name="Shape 146"/>
            <p:cNvSpPr/>
            <p:nvPr/>
          </p:nvSpPr>
          <p:spPr>
            <a:xfrm>
              <a:off x="1334644" y="6636377"/>
              <a:ext cx="21354888" cy="162159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observe two spaces, and plot your observations using the template on the companion website to reveal the unique aspects that the spaces present. If you wish, you can follow the ‘Future Campus’ brief (p.208).</a:t>
              </a:r>
              <a:endParaRPr dirty="0"/>
            </a:p>
          </p:txBody>
        </p:sp>
        <p:sp>
          <p:nvSpPr>
            <p:cNvPr id="147" name="Shape 147"/>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8" name="Shape 148"/>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49" name="Shape 149"/>
            <p:cNvSpPr/>
            <p:nvPr/>
          </p:nvSpPr>
          <p:spPr>
            <a:xfrm>
              <a:off x="20531770" y="3781995"/>
              <a:ext cx="3690112" cy="106759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A partner, pen</a:t>
              </a:r>
              <a:endParaRPr sz="3000" dirty="0">
                <a:latin typeface="Montserrat Medium"/>
                <a:ea typeface="Montserrat Medium"/>
                <a:cs typeface="Montserrat Medium"/>
                <a:sym typeface="Montserrat Medium"/>
              </a:endParaRPr>
            </a:p>
          </p:txBody>
        </p:sp>
        <p:sp>
          <p:nvSpPr>
            <p:cNvPr id="150" name="Shape 150"/>
            <p:cNvSpPr/>
            <p:nvPr/>
          </p:nvSpPr>
          <p:spPr>
            <a:xfrm>
              <a:off x="-100301" y="3057910"/>
              <a:ext cx="12986454"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51" name="Shape 151"/>
            <p:cNvSpPr/>
            <p:nvPr/>
          </p:nvSpPr>
          <p:spPr>
            <a:xfrm rot="5400000">
              <a:off x="9976984" y="3583071"/>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53" name="Shape 153"/>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54" name="Shape 154"/>
            <p:cNvSpPr/>
            <p:nvPr/>
          </p:nvSpPr>
          <p:spPr>
            <a:xfrm>
              <a:off x="1478213" y="9195086"/>
              <a:ext cx="1038542" cy="1038541"/>
            </a:xfrm>
            <a:prstGeom prst="ellipse">
              <a:avLst/>
            </a:prstGeom>
            <a:solidFill>
              <a:srgbClr val="DB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55" name="Shape 155"/>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156" name="Shape 156"/>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57" name="Shape 157"/>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58" name="Shape 158"/>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59" name="Shape 159"/>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63" name="Shape 163"/>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152" name="Shape 152"/>
            <p:cNvSpPr/>
            <p:nvPr/>
          </p:nvSpPr>
          <p:spPr>
            <a:xfrm>
              <a:off x="369844" y="1408182"/>
              <a:ext cx="13084209"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Orbits</a:t>
              </a:r>
              <a:endParaRPr sz="16000" spc="-319" dirty="0"/>
            </a:p>
          </p:txBody>
        </p:sp>
      </p:grpSp>
      <p:sp>
        <p:nvSpPr>
          <p:cNvPr id="164" name="Shape 164"/>
          <p:cNvSpPr/>
          <p:nvPr/>
        </p:nvSpPr>
        <p:spPr>
          <a:xfrm>
            <a:off x="16303088"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sp>
        <p:nvSpPr>
          <p:cNvPr id="165" name="Shape 165"/>
          <p:cNvSpPr/>
          <p:nvPr/>
        </p:nvSpPr>
        <p:spPr>
          <a:xfrm>
            <a:off x="19156336" y="10291399"/>
            <a:ext cx="4314942" cy="63671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flexible</a:t>
            </a:r>
            <a:r>
              <a:rPr dirty="0"/>
              <a:t>] </a:t>
            </a:r>
          </a:p>
        </p:txBody>
      </p:sp>
      <p:sp>
        <p:nvSpPr>
          <p:cNvPr id="166" name="Shape 166"/>
          <p:cNvSpPr/>
          <p:nvPr/>
        </p:nvSpPr>
        <p:spPr>
          <a:xfrm>
            <a:off x="3398920"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[20-30 mins</a:t>
            </a:r>
            <a:r>
              <a:rPr dirty="0"/>
              <a:t>] </a:t>
            </a:r>
          </a:p>
        </p:txBody>
      </p:sp>
      <p:sp>
        <p:nvSpPr>
          <p:cNvPr id="167" name="Shape 167"/>
          <p:cNvSpPr/>
          <p:nvPr/>
        </p:nvSpPr>
        <p:spPr>
          <a:xfrm>
            <a:off x="6644926"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 mins</a:t>
            </a:r>
            <a:r>
              <a:rPr dirty="0"/>
              <a:t>] </a:t>
            </a:r>
          </a:p>
        </p:txBody>
      </p:sp>
      <p:sp>
        <p:nvSpPr>
          <p:cNvPr id="168" name="Shape 168"/>
          <p:cNvSpPr/>
          <p:nvPr/>
        </p:nvSpPr>
        <p:spPr>
          <a:xfrm>
            <a:off x="9864313"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20 mins</a:t>
            </a:r>
            <a:r>
              <a:rPr dirty="0"/>
              <a:t>] </a:t>
            </a:r>
          </a:p>
        </p:txBody>
      </p:sp>
      <p:sp>
        <p:nvSpPr>
          <p:cNvPr id="169" name="Shape 169"/>
          <p:cNvSpPr/>
          <p:nvPr/>
        </p:nvSpPr>
        <p:spPr>
          <a:xfrm>
            <a:off x="13083700" y="10291399"/>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sp>
        <p:nvSpPr>
          <p:cNvPr id="38" name="Shape 127">
            <a:extLst>
              <a:ext uri="{FF2B5EF4-FFF2-40B4-BE49-F238E27FC236}">
                <a16:creationId xmlns:a16="http://schemas.microsoft.com/office/drawing/2014/main" id="{65B3075B-5197-E749-A4A9-561EF58A9061}"/>
              </a:ext>
            </a:extLst>
          </p:cNvPr>
          <p:cNvSpPr/>
          <p:nvPr/>
        </p:nvSpPr>
        <p:spPr>
          <a:xfrm>
            <a:off x="11371385" y="12658992"/>
            <a:ext cx="12493249" cy="4520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dirty="0"/>
              <a:t>Image Attribution:</a:t>
            </a:r>
            <a:r>
              <a:rPr lang="en-AU" dirty="0"/>
              <a:t> </a:t>
            </a:r>
            <a:r>
              <a:rPr lang="en-AU" dirty="0" err="1"/>
              <a:t>chuttersnap</a:t>
            </a:r>
            <a:r>
              <a:rPr lang="en-AU" dirty="0"/>
              <a:t>, https://</a:t>
            </a:r>
            <a:r>
              <a:rPr lang="en-AU" dirty="0" err="1"/>
              <a:t>unsplash.com</a:t>
            </a:r>
            <a:r>
              <a:rPr lang="en-AU" dirty="0"/>
              <a:t>/photos/u2VPMFRrhGU</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160">
            <a:extLst>
              <a:ext uri="{FF2B5EF4-FFF2-40B4-BE49-F238E27FC236}">
                <a16:creationId xmlns:a16="http://schemas.microsoft.com/office/drawing/2014/main" id="{3B91DFB7-EBB4-094B-BD46-33977757D42C}"/>
              </a:ext>
            </a:extLst>
          </p:cNvPr>
          <p:cNvSpPr/>
          <p:nvPr/>
        </p:nvSpPr>
        <p:spPr>
          <a:xfrm>
            <a:off x="217876"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 </a:t>
            </a:r>
          </a:p>
        </p:txBody>
      </p:sp>
      <p:sp>
        <p:nvSpPr>
          <p:cNvPr id="74" name="Shape 164">
            <a:extLst>
              <a:ext uri="{FF2B5EF4-FFF2-40B4-BE49-F238E27FC236}">
                <a16:creationId xmlns:a16="http://schemas.microsoft.com/office/drawing/2014/main" id="{72E44AB9-12AE-BC44-9060-3920C7762F2C}"/>
              </a:ext>
            </a:extLst>
          </p:cNvPr>
          <p:cNvSpPr/>
          <p:nvPr/>
        </p:nvSpPr>
        <p:spPr>
          <a:xfrm>
            <a:off x="16314812"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sp>
        <p:nvSpPr>
          <p:cNvPr id="75" name="Shape 165">
            <a:extLst>
              <a:ext uri="{FF2B5EF4-FFF2-40B4-BE49-F238E27FC236}">
                <a16:creationId xmlns:a16="http://schemas.microsoft.com/office/drawing/2014/main" id="{38D24937-AB1B-8B46-BDD4-7C50BD7A0CAC}"/>
              </a:ext>
            </a:extLst>
          </p:cNvPr>
          <p:cNvSpPr/>
          <p:nvPr/>
        </p:nvSpPr>
        <p:spPr>
          <a:xfrm>
            <a:off x="19168060" y="10303123"/>
            <a:ext cx="4314942" cy="63671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flexible</a:t>
            </a:r>
            <a:r>
              <a:rPr dirty="0"/>
              <a:t>] </a:t>
            </a:r>
          </a:p>
        </p:txBody>
      </p:sp>
      <p:sp>
        <p:nvSpPr>
          <p:cNvPr id="76" name="Shape 166">
            <a:extLst>
              <a:ext uri="{FF2B5EF4-FFF2-40B4-BE49-F238E27FC236}">
                <a16:creationId xmlns:a16="http://schemas.microsoft.com/office/drawing/2014/main" id="{AB9C48BB-F303-4842-999B-0F09A72A8C02}"/>
              </a:ext>
            </a:extLst>
          </p:cNvPr>
          <p:cNvSpPr/>
          <p:nvPr/>
        </p:nvSpPr>
        <p:spPr>
          <a:xfrm>
            <a:off x="3410644"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[20-30 mins</a:t>
            </a:r>
            <a:r>
              <a:rPr dirty="0"/>
              <a:t>] </a:t>
            </a:r>
          </a:p>
        </p:txBody>
      </p:sp>
      <p:sp>
        <p:nvSpPr>
          <p:cNvPr id="77" name="Shape 167">
            <a:extLst>
              <a:ext uri="{FF2B5EF4-FFF2-40B4-BE49-F238E27FC236}">
                <a16:creationId xmlns:a16="http://schemas.microsoft.com/office/drawing/2014/main" id="{2720F8A4-1424-DF46-9899-C382FA01312A}"/>
              </a:ext>
            </a:extLst>
          </p:cNvPr>
          <p:cNvSpPr/>
          <p:nvPr/>
        </p:nvSpPr>
        <p:spPr>
          <a:xfrm>
            <a:off x="6656650"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 mins</a:t>
            </a:r>
            <a:r>
              <a:rPr dirty="0"/>
              <a:t>] </a:t>
            </a:r>
          </a:p>
        </p:txBody>
      </p:sp>
      <p:sp>
        <p:nvSpPr>
          <p:cNvPr id="78" name="Shape 168">
            <a:extLst>
              <a:ext uri="{FF2B5EF4-FFF2-40B4-BE49-F238E27FC236}">
                <a16:creationId xmlns:a16="http://schemas.microsoft.com/office/drawing/2014/main" id="{85637ECE-60D3-EF45-B60B-19FB074977B3}"/>
              </a:ext>
            </a:extLst>
          </p:cNvPr>
          <p:cNvSpPr/>
          <p:nvPr/>
        </p:nvSpPr>
        <p:spPr>
          <a:xfrm>
            <a:off x="9876037"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20 mins</a:t>
            </a:r>
            <a:r>
              <a:rPr dirty="0"/>
              <a:t>] </a:t>
            </a:r>
          </a:p>
        </p:txBody>
      </p:sp>
      <p:sp>
        <p:nvSpPr>
          <p:cNvPr id="79" name="Shape 169">
            <a:extLst>
              <a:ext uri="{FF2B5EF4-FFF2-40B4-BE49-F238E27FC236}">
                <a16:creationId xmlns:a16="http://schemas.microsoft.com/office/drawing/2014/main" id="{1EC0DA88-A7CE-404C-85E8-E0425D2A4EEA}"/>
              </a:ext>
            </a:extLst>
          </p:cNvPr>
          <p:cNvSpPr/>
          <p:nvPr/>
        </p:nvSpPr>
        <p:spPr>
          <a:xfrm>
            <a:off x="13095424"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sp>
        <p:nvSpPr>
          <p:cNvPr id="195" name="Shape 195"/>
          <p:cNvSpPr/>
          <p:nvPr/>
        </p:nvSpPr>
        <p:spPr>
          <a:xfrm>
            <a:off x="3346370"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42" name="Group 41">
            <a:extLst>
              <a:ext uri="{FF2B5EF4-FFF2-40B4-BE49-F238E27FC236}">
                <a16:creationId xmlns:a16="http://schemas.microsoft.com/office/drawing/2014/main" id="{0A91EBEF-555D-924B-9919-B52D8F735840}"/>
              </a:ext>
            </a:extLst>
          </p:cNvPr>
          <p:cNvGrpSpPr/>
          <p:nvPr/>
        </p:nvGrpSpPr>
        <p:grpSpPr>
          <a:xfrm>
            <a:off x="385152" y="-1039931"/>
            <a:ext cx="24348987" cy="11273559"/>
            <a:chOff x="385152" y="-1039931"/>
            <a:chExt cx="24348987" cy="11273559"/>
          </a:xfrm>
        </p:grpSpPr>
        <p:sp>
          <p:nvSpPr>
            <p:cNvPr id="43" name="Shape 139">
              <a:extLst>
                <a:ext uri="{FF2B5EF4-FFF2-40B4-BE49-F238E27FC236}">
                  <a16:creationId xmlns:a16="http://schemas.microsoft.com/office/drawing/2014/main" id="{E44E0179-A19F-A940-96D7-F914485FE287}"/>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6" name="Shape 142">
              <a:extLst>
                <a:ext uri="{FF2B5EF4-FFF2-40B4-BE49-F238E27FC236}">
                  <a16:creationId xmlns:a16="http://schemas.microsoft.com/office/drawing/2014/main" id="{D3326D17-95E3-1449-A1A1-0692896677DD}"/>
                </a:ext>
              </a:extLst>
            </p:cNvPr>
            <p:cNvSpPr/>
            <p:nvPr/>
          </p:nvSpPr>
          <p:spPr>
            <a:xfrm>
              <a:off x="19483442" y="-53957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48</a:t>
              </a:r>
              <a:endParaRPr dirty="0"/>
            </a:p>
          </p:txBody>
        </p:sp>
        <p:sp>
          <p:nvSpPr>
            <p:cNvPr id="49" name="Shape 145">
              <a:extLst>
                <a:ext uri="{FF2B5EF4-FFF2-40B4-BE49-F238E27FC236}">
                  <a16:creationId xmlns:a16="http://schemas.microsoft.com/office/drawing/2014/main" id="{49925753-8777-784D-9F42-14975F9A96D7}"/>
                </a:ext>
              </a:extLst>
            </p:cNvPr>
            <p:cNvSpPr/>
            <p:nvPr/>
          </p:nvSpPr>
          <p:spPr>
            <a:xfrm>
              <a:off x="385152" y="-1039931"/>
              <a:ext cx="9610201"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endParaRPr sz="16000" spc="-319" dirty="0"/>
            </a:p>
          </p:txBody>
        </p:sp>
        <p:sp>
          <p:nvSpPr>
            <p:cNvPr id="57" name="Shape 153">
              <a:extLst>
                <a:ext uri="{FF2B5EF4-FFF2-40B4-BE49-F238E27FC236}">
                  <a16:creationId xmlns:a16="http://schemas.microsoft.com/office/drawing/2014/main" id="{737B89C9-1489-2848-B1EA-496F959F5E3E}"/>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8" name="Shape 154">
              <a:extLst>
                <a:ext uri="{FF2B5EF4-FFF2-40B4-BE49-F238E27FC236}">
                  <a16:creationId xmlns:a16="http://schemas.microsoft.com/office/drawing/2014/main" id="{06048962-7D5F-7041-A6EE-2A40EA9BD0B6}"/>
                </a:ext>
              </a:extLst>
            </p:cNvPr>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1</a:t>
              </a:r>
            </a:p>
          </p:txBody>
        </p:sp>
        <p:sp>
          <p:nvSpPr>
            <p:cNvPr id="59" name="Shape 155">
              <a:extLst>
                <a:ext uri="{FF2B5EF4-FFF2-40B4-BE49-F238E27FC236}">
                  <a16:creationId xmlns:a16="http://schemas.microsoft.com/office/drawing/2014/main" id="{637B3433-CC0D-9C4D-8098-96A93DB6D878}"/>
                </a:ext>
              </a:extLst>
            </p:cNvPr>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60" name="Shape 156">
              <a:extLst>
                <a:ext uri="{FF2B5EF4-FFF2-40B4-BE49-F238E27FC236}">
                  <a16:creationId xmlns:a16="http://schemas.microsoft.com/office/drawing/2014/main" id="{35B81161-98EC-634F-92BB-1D71B930CED9}"/>
                </a:ext>
              </a:extLst>
            </p:cNvPr>
            <p:cNvSpPr/>
            <p:nvPr/>
          </p:nvSpPr>
          <p:spPr>
            <a:xfrm>
              <a:off x="4697601" y="9195086"/>
              <a:ext cx="1038541" cy="1038541"/>
            </a:xfrm>
            <a:prstGeom prst="ellipse">
              <a:avLst/>
            </a:prstGeom>
            <a:solidFill>
              <a:srgbClr val="DC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61" name="Shape 157">
              <a:extLst>
                <a:ext uri="{FF2B5EF4-FFF2-40B4-BE49-F238E27FC236}">
                  <a16:creationId xmlns:a16="http://schemas.microsoft.com/office/drawing/2014/main" id="{7DB8FA02-11C2-B544-AC86-401AFF0B7C7A}"/>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62" name="Shape 158">
              <a:extLst>
                <a:ext uri="{FF2B5EF4-FFF2-40B4-BE49-F238E27FC236}">
                  <a16:creationId xmlns:a16="http://schemas.microsoft.com/office/drawing/2014/main" id="{04BB6DC5-1306-F648-B4CE-2D896AE4BB2D}"/>
                </a:ext>
              </a:extLst>
            </p:cNvPr>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63" name="Shape 159">
              <a:extLst>
                <a:ext uri="{FF2B5EF4-FFF2-40B4-BE49-F238E27FC236}">
                  <a16:creationId xmlns:a16="http://schemas.microsoft.com/office/drawing/2014/main" id="{36622FFB-FEB2-AF44-AD93-B3EA5A6F2E5E}"/>
                </a:ext>
              </a:extLst>
            </p:cNvPr>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65" name="Shape 163">
              <a:extLst>
                <a:ext uri="{FF2B5EF4-FFF2-40B4-BE49-F238E27FC236}">
                  <a16:creationId xmlns:a16="http://schemas.microsoft.com/office/drawing/2014/main" id="{5B20B8FD-C099-C642-A958-0C1024F3CB1E}"/>
                </a:ext>
              </a:extLst>
            </p:cNvPr>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pic>
        <p:nvPicPr>
          <p:cNvPr id="30" name="Picture 29">
            <a:extLst>
              <a:ext uri="{FF2B5EF4-FFF2-40B4-BE49-F238E27FC236}">
                <a16:creationId xmlns:a16="http://schemas.microsoft.com/office/drawing/2014/main" id="{4FC07570-DFF6-374A-A91B-AE2F172DA693}"/>
              </a:ext>
            </a:extLst>
          </p:cNvPr>
          <p:cNvPicPr>
            <a:picLocks noChangeAspect="1"/>
          </p:cNvPicPr>
          <p:nvPr/>
        </p:nvPicPr>
        <p:blipFill>
          <a:blip r:embed="rId2"/>
          <a:stretch>
            <a:fillRect/>
          </a:stretch>
        </p:blipFill>
        <p:spPr>
          <a:xfrm>
            <a:off x="-73537" y="-14525"/>
            <a:ext cx="19548329" cy="6007100"/>
          </a:xfrm>
          <a:prstGeom prst="rect">
            <a:avLst/>
          </a:prstGeom>
        </p:spPr>
      </p:pic>
      <p:grpSp>
        <p:nvGrpSpPr>
          <p:cNvPr id="31" name="Group 30">
            <a:extLst>
              <a:ext uri="{FF2B5EF4-FFF2-40B4-BE49-F238E27FC236}">
                <a16:creationId xmlns:a16="http://schemas.microsoft.com/office/drawing/2014/main" id="{924D512E-7F9F-DF42-9CB4-5A1762C50C53}"/>
              </a:ext>
            </a:extLst>
          </p:cNvPr>
          <p:cNvGrpSpPr/>
          <p:nvPr/>
        </p:nvGrpSpPr>
        <p:grpSpPr>
          <a:xfrm>
            <a:off x="-110395" y="-1039931"/>
            <a:ext cx="24844535" cy="11273559"/>
            <a:chOff x="-110395" y="-1039931"/>
            <a:chExt cx="24844535" cy="11273559"/>
          </a:xfrm>
        </p:grpSpPr>
        <p:sp>
          <p:nvSpPr>
            <p:cNvPr id="32" name="Shape 139">
              <a:extLst>
                <a:ext uri="{FF2B5EF4-FFF2-40B4-BE49-F238E27FC236}">
                  <a16:creationId xmlns:a16="http://schemas.microsoft.com/office/drawing/2014/main" id="{A890C6A5-1DA2-2845-AD30-676C21952E72}"/>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3" name="Shape 140">
              <a:extLst>
                <a:ext uri="{FF2B5EF4-FFF2-40B4-BE49-F238E27FC236}">
                  <a16:creationId xmlns:a16="http://schemas.microsoft.com/office/drawing/2014/main" id="{D69869F8-7854-7346-99AB-594F4D5C61E5}"/>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4" name="Shape 141">
              <a:extLst>
                <a:ext uri="{FF2B5EF4-FFF2-40B4-BE49-F238E27FC236}">
                  <a16:creationId xmlns:a16="http://schemas.microsoft.com/office/drawing/2014/main" id="{F51DC91D-EDFA-FE4D-94D5-5C1945D8553C}"/>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6" name="Shape 142">
              <a:extLst>
                <a:ext uri="{FF2B5EF4-FFF2-40B4-BE49-F238E27FC236}">
                  <a16:creationId xmlns:a16="http://schemas.microsoft.com/office/drawing/2014/main" id="{ACAE4824-1EEE-1C41-9018-D1BC10313921}"/>
                </a:ext>
              </a:extLst>
            </p:cNvPr>
            <p:cNvSpPr/>
            <p:nvPr/>
          </p:nvSpPr>
          <p:spPr>
            <a:xfrm>
              <a:off x="18613692" y="-539579"/>
              <a:ext cx="6120448" cy="260706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lang="en-AU" dirty="0"/>
                <a:t>  </a:t>
              </a:r>
              <a:r>
                <a:rPr dirty="0"/>
                <a:t>PAGE </a:t>
              </a:r>
              <a:r>
                <a:rPr lang="en-AU" dirty="0"/>
                <a:t>98</a:t>
              </a:r>
              <a:endParaRPr dirty="0"/>
            </a:p>
          </p:txBody>
        </p:sp>
        <p:sp>
          <p:nvSpPr>
            <p:cNvPr id="37" name="Shape 143">
              <a:extLst>
                <a:ext uri="{FF2B5EF4-FFF2-40B4-BE49-F238E27FC236}">
                  <a16:creationId xmlns:a16="http://schemas.microsoft.com/office/drawing/2014/main" id="{12C735AD-60DC-BE41-A911-FB74BEA7610B}"/>
                </a:ext>
              </a:extLst>
            </p:cNvPr>
            <p:cNvSpPr/>
            <p:nvPr/>
          </p:nvSpPr>
          <p:spPr>
            <a:xfrm>
              <a:off x="-110395" y="609796"/>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38" name="Shape 144">
              <a:extLst>
                <a:ext uri="{FF2B5EF4-FFF2-40B4-BE49-F238E27FC236}">
                  <a16:creationId xmlns:a16="http://schemas.microsoft.com/office/drawing/2014/main" id="{13FA76BA-8903-EA42-82CB-03C7F08C958D}"/>
                </a:ext>
              </a:extLst>
            </p:cNvPr>
            <p:cNvSpPr/>
            <p:nvPr/>
          </p:nvSpPr>
          <p:spPr>
            <a:xfrm rot="5400000">
              <a:off x="11368800" y="113495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9" name="Shape 145">
              <a:extLst>
                <a:ext uri="{FF2B5EF4-FFF2-40B4-BE49-F238E27FC236}">
                  <a16:creationId xmlns:a16="http://schemas.microsoft.com/office/drawing/2014/main" id="{C5864144-158A-C848-949B-E5AFA028BEBF}"/>
                </a:ext>
              </a:extLst>
            </p:cNvPr>
            <p:cNvSpPr/>
            <p:nvPr/>
          </p:nvSpPr>
          <p:spPr>
            <a:xfrm>
              <a:off x="385152" y="-1039931"/>
              <a:ext cx="9610201"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Local</a:t>
              </a:r>
              <a:endParaRPr sz="16000" spc="-319" dirty="0"/>
            </a:p>
          </p:txBody>
        </p:sp>
        <p:sp>
          <p:nvSpPr>
            <p:cNvPr id="40" name="Shape 146">
              <a:extLst>
                <a:ext uri="{FF2B5EF4-FFF2-40B4-BE49-F238E27FC236}">
                  <a16:creationId xmlns:a16="http://schemas.microsoft.com/office/drawing/2014/main" id="{91B96058-7AE5-B44C-83BF-6398AA9479BF}"/>
                </a:ext>
              </a:extLst>
            </p:cNvPr>
            <p:cNvSpPr/>
            <p:nvPr/>
          </p:nvSpPr>
          <p:spPr>
            <a:xfrm>
              <a:off x="1334644" y="6636377"/>
              <a:ext cx="21354888" cy="162159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observe two spaces, and plot your observations using the template on the companion website to reveal the unique aspects that the spaces present. If you wish, you can follow the ‘Future Campus’ brief (p.208).</a:t>
              </a:r>
              <a:endParaRPr dirty="0"/>
            </a:p>
          </p:txBody>
        </p:sp>
        <p:sp>
          <p:nvSpPr>
            <p:cNvPr id="41" name="Shape 147">
              <a:extLst>
                <a:ext uri="{FF2B5EF4-FFF2-40B4-BE49-F238E27FC236}">
                  <a16:creationId xmlns:a16="http://schemas.microsoft.com/office/drawing/2014/main" id="{C317A671-CC76-E04B-9218-ADB3ABF79800}"/>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7" name="Shape 148">
              <a:extLst>
                <a:ext uri="{FF2B5EF4-FFF2-40B4-BE49-F238E27FC236}">
                  <a16:creationId xmlns:a16="http://schemas.microsoft.com/office/drawing/2014/main" id="{9C66430F-7F2B-E647-A0D8-071D20F375A8}"/>
                </a:ext>
              </a:extLst>
            </p:cNvPr>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48" name="Shape 149">
              <a:extLst>
                <a:ext uri="{FF2B5EF4-FFF2-40B4-BE49-F238E27FC236}">
                  <a16:creationId xmlns:a16="http://schemas.microsoft.com/office/drawing/2014/main" id="{F6E9A4FE-F9A8-6740-BAD0-9FBCD19B34AD}"/>
                </a:ext>
              </a:extLst>
            </p:cNvPr>
            <p:cNvSpPr/>
            <p:nvPr/>
          </p:nvSpPr>
          <p:spPr>
            <a:xfrm>
              <a:off x="20531770" y="3781995"/>
              <a:ext cx="3690112" cy="106759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A partner, pen</a:t>
              </a:r>
              <a:endParaRPr sz="3000" dirty="0">
                <a:latin typeface="Montserrat Medium"/>
                <a:ea typeface="Montserrat Medium"/>
                <a:cs typeface="Montserrat Medium"/>
                <a:sym typeface="Montserrat Medium"/>
              </a:endParaRPr>
            </a:p>
          </p:txBody>
        </p:sp>
        <p:sp>
          <p:nvSpPr>
            <p:cNvPr id="54" name="Shape 150">
              <a:extLst>
                <a:ext uri="{FF2B5EF4-FFF2-40B4-BE49-F238E27FC236}">
                  <a16:creationId xmlns:a16="http://schemas.microsoft.com/office/drawing/2014/main" id="{4E6C5701-352D-C84D-B5C6-8FE8D4798A10}"/>
                </a:ext>
              </a:extLst>
            </p:cNvPr>
            <p:cNvSpPr/>
            <p:nvPr/>
          </p:nvSpPr>
          <p:spPr>
            <a:xfrm>
              <a:off x="-100301" y="3057910"/>
              <a:ext cx="12986454"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55" name="Shape 151">
              <a:extLst>
                <a:ext uri="{FF2B5EF4-FFF2-40B4-BE49-F238E27FC236}">
                  <a16:creationId xmlns:a16="http://schemas.microsoft.com/office/drawing/2014/main" id="{59FB5879-FA27-794C-ADB1-378C41BE984C}"/>
                </a:ext>
              </a:extLst>
            </p:cNvPr>
            <p:cNvSpPr/>
            <p:nvPr/>
          </p:nvSpPr>
          <p:spPr>
            <a:xfrm rot="5400000">
              <a:off x="9976984" y="3583071"/>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6" name="Shape 155">
              <a:extLst>
                <a:ext uri="{FF2B5EF4-FFF2-40B4-BE49-F238E27FC236}">
                  <a16:creationId xmlns:a16="http://schemas.microsoft.com/office/drawing/2014/main" id="{91F3381C-C826-4042-A3A2-57828C0328CE}"/>
                </a:ext>
              </a:extLst>
            </p:cNvPr>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68" name="Shape 157">
              <a:extLst>
                <a:ext uri="{FF2B5EF4-FFF2-40B4-BE49-F238E27FC236}">
                  <a16:creationId xmlns:a16="http://schemas.microsoft.com/office/drawing/2014/main" id="{E4D03A7D-5F17-D94D-8306-738948E6CBCF}"/>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69" name="Shape 158">
              <a:extLst>
                <a:ext uri="{FF2B5EF4-FFF2-40B4-BE49-F238E27FC236}">
                  <a16:creationId xmlns:a16="http://schemas.microsoft.com/office/drawing/2014/main" id="{BD5136CF-B672-A94D-91DA-1D60B6B4D1E0}"/>
                </a:ext>
              </a:extLst>
            </p:cNvPr>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70" name="Shape 159">
              <a:extLst>
                <a:ext uri="{FF2B5EF4-FFF2-40B4-BE49-F238E27FC236}">
                  <a16:creationId xmlns:a16="http://schemas.microsoft.com/office/drawing/2014/main" id="{9504B5BB-276E-8244-8B60-308301277509}"/>
                </a:ext>
              </a:extLst>
            </p:cNvPr>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71" name="Shape 163">
              <a:extLst>
                <a:ext uri="{FF2B5EF4-FFF2-40B4-BE49-F238E27FC236}">
                  <a16:creationId xmlns:a16="http://schemas.microsoft.com/office/drawing/2014/main" id="{E3F29042-F32E-824B-B9DB-15873BFC8D06}"/>
                </a:ext>
              </a:extLst>
            </p:cNvPr>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72" name="Shape 152">
              <a:extLst>
                <a:ext uri="{FF2B5EF4-FFF2-40B4-BE49-F238E27FC236}">
                  <a16:creationId xmlns:a16="http://schemas.microsoft.com/office/drawing/2014/main" id="{467FA55D-3620-244D-8623-71B074E95A31}"/>
                </a:ext>
              </a:extLst>
            </p:cNvPr>
            <p:cNvSpPr/>
            <p:nvPr/>
          </p:nvSpPr>
          <p:spPr>
            <a:xfrm>
              <a:off x="369844" y="1408182"/>
              <a:ext cx="13084209"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Orbits</a:t>
              </a:r>
              <a:endParaRPr sz="16000" spc="-319" dirty="0"/>
            </a:p>
          </p:txBody>
        </p:sp>
      </p:grpSp>
      <p:sp>
        <p:nvSpPr>
          <p:cNvPr id="104" name="Shape 144">
            <a:extLst>
              <a:ext uri="{FF2B5EF4-FFF2-40B4-BE49-F238E27FC236}">
                <a16:creationId xmlns:a16="http://schemas.microsoft.com/office/drawing/2014/main" id="{78B1FA21-D55A-114F-8C65-8AFB7581B7E8}"/>
              </a:ext>
            </a:extLst>
          </p:cNvPr>
          <p:cNvSpPr/>
          <p:nvPr/>
        </p:nvSpPr>
        <p:spPr>
          <a:xfrm rot="5400000">
            <a:off x="12360992" y="3581052"/>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0" name="Shape 127">
            <a:extLst>
              <a:ext uri="{FF2B5EF4-FFF2-40B4-BE49-F238E27FC236}">
                <a16:creationId xmlns:a16="http://schemas.microsoft.com/office/drawing/2014/main" id="{835EB6BE-A61A-7044-927C-BB1D4D9E904B}"/>
              </a:ext>
            </a:extLst>
          </p:cNvPr>
          <p:cNvSpPr/>
          <p:nvPr/>
        </p:nvSpPr>
        <p:spPr>
          <a:xfrm>
            <a:off x="11371385" y="12658992"/>
            <a:ext cx="12493249" cy="4520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dirty="0"/>
              <a:t>Image Attribution:</a:t>
            </a:r>
            <a:r>
              <a:rPr lang="en-AU" dirty="0"/>
              <a:t> </a:t>
            </a:r>
            <a:r>
              <a:rPr lang="en-AU" dirty="0" err="1"/>
              <a:t>chuttersnap</a:t>
            </a:r>
            <a:r>
              <a:rPr lang="en-AU" dirty="0"/>
              <a:t>, https://</a:t>
            </a:r>
            <a:r>
              <a:rPr lang="en-AU" dirty="0" err="1"/>
              <a:t>unsplash.com</a:t>
            </a:r>
            <a:r>
              <a:rPr lang="en-AU" dirty="0"/>
              <a:t>/photos/u2VPMFRrhGU</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160">
            <a:extLst>
              <a:ext uri="{FF2B5EF4-FFF2-40B4-BE49-F238E27FC236}">
                <a16:creationId xmlns:a16="http://schemas.microsoft.com/office/drawing/2014/main" id="{5111952C-11B3-5C45-9C26-BD42C3C797B8}"/>
              </a:ext>
            </a:extLst>
          </p:cNvPr>
          <p:cNvSpPr/>
          <p:nvPr/>
        </p:nvSpPr>
        <p:spPr>
          <a:xfrm>
            <a:off x="217876"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 </a:t>
            </a:r>
          </a:p>
        </p:txBody>
      </p:sp>
      <p:sp>
        <p:nvSpPr>
          <p:cNvPr id="86" name="Shape 164">
            <a:extLst>
              <a:ext uri="{FF2B5EF4-FFF2-40B4-BE49-F238E27FC236}">
                <a16:creationId xmlns:a16="http://schemas.microsoft.com/office/drawing/2014/main" id="{DEE4D5FA-CCB1-B845-AA03-B5D2363C5E12}"/>
              </a:ext>
            </a:extLst>
          </p:cNvPr>
          <p:cNvSpPr/>
          <p:nvPr/>
        </p:nvSpPr>
        <p:spPr>
          <a:xfrm>
            <a:off x="16314812"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sp>
        <p:nvSpPr>
          <p:cNvPr id="87" name="Shape 165">
            <a:extLst>
              <a:ext uri="{FF2B5EF4-FFF2-40B4-BE49-F238E27FC236}">
                <a16:creationId xmlns:a16="http://schemas.microsoft.com/office/drawing/2014/main" id="{EBBCDDF2-E145-7041-9608-D5FB51683884}"/>
              </a:ext>
            </a:extLst>
          </p:cNvPr>
          <p:cNvSpPr/>
          <p:nvPr/>
        </p:nvSpPr>
        <p:spPr>
          <a:xfrm>
            <a:off x="19168060" y="10303123"/>
            <a:ext cx="4314942" cy="63671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flexible</a:t>
            </a:r>
            <a:r>
              <a:rPr dirty="0"/>
              <a:t>] </a:t>
            </a:r>
          </a:p>
        </p:txBody>
      </p:sp>
      <p:sp>
        <p:nvSpPr>
          <p:cNvPr id="88" name="Shape 166">
            <a:extLst>
              <a:ext uri="{FF2B5EF4-FFF2-40B4-BE49-F238E27FC236}">
                <a16:creationId xmlns:a16="http://schemas.microsoft.com/office/drawing/2014/main" id="{A38591A6-8984-5E4D-89A5-A0FB4B17537C}"/>
              </a:ext>
            </a:extLst>
          </p:cNvPr>
          <p:cNvSpPr/>
          <p:nvPr/>
        </p:nvSpPr>
        <p:spPr>
          <a:xfrm>
            <a:off x="3410644"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[20-30 mins</a:t>
            </a:r>
            <a:r>
              <a:rPr dirty="0"/>
              <a:t>] </a:t>
            </a:r>
          </a:p>
        </p:txBody>
      </p:sp>
      <p:sp>
        <p:nvSpPr>
          <p:cNvPr id="89" name="Shape 167">
            <a:extLst>
              <a:ext uri="{FF2B5EF4-FFF2-40B4-BE49-F238E27FC236}">
                <a16:creationId xmlns:a16="http://schemas.microsoft.com/office/drawing/2014/main" id="{335EAF87-0F13-3440-95C0-927CC4672599}"/>
              </a:ext>
            </a:extLst>
          </p:cNvPr>
          <p:cNvSpPr/>
          <p:nvPr/>
        </p:nvSpPr>
        <p:spPr>
          <a:xfrm>
            <a:off x="6656650"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 mins</a:t>
            </a:r>
            <a:r>
              <a:rPr dirty="0"/>
              <a:t>] </a:t>
            </a:r>
          </a:p>
        </p:txBody>
      </p:sp>
      <p:sp>
        <p:nvSpPr>
          <p:cNvPr id="90" name="Shape 168">
            <a:extLst>
              <a:ext uri="{FF2B5EF4-FFF2-40B4-BE49-F238E27FC236}">
                <a16:creationId xmlns:a16="http://schemas.microsoft.com/office/drawing/2014/main" id="{45B4F854-82F5-8C40-974B-08350571703F}"/>
              </a:ext>
            </a:extLst>
          </p:cNvPr>
          <p:cNvSpPr/>
          <p:nvPr/>
        </p:nvSpPr>
        <p:spPr>
          <a:xfrm>
            <a:off x="9876037"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20 mins</a:t>
            </a:r>
            <a:r>
              <a:rPr dirty="0"/>
              <a:t>] </a:t>
            </a:r>
          </a:p>
        </p:txBody>
      </p:sp>
      <p:sp>
        <p:nvSpPr>
          <p:cNvPr id="91" name="Shape 169">
            <a:extLst>
              <a:ext uri="{FF2B5EF4-FFF2-40B4-BE49-F238E27FC236}">
                <a16:creationId xmlns:a16="http://schemas.microsoft.com/office/drawing/2014/main" id="{8BB93BC2-726F-4548-AF9A-2A753DF649BE}"/>
              </a:ext>
            </a:extLst>
          </p:cNvPr>
          <p:cNvSpPr/>
          <p:nvPr/>
        </p:nvSpPr>
        <p:spPr>
          <a:xfrm>
            <a:off x="13095424"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sp>
        <p:nvSpPr>
          <p:cNvPr id="228" name="Shape 228"/>
          <p:cNvSpPr/>
          <p:nvPr/>
        </p:nvSpPr>
        <p:spPr>
          <a:xfrm>
            <a:off x="6592376"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FD88AF3E-02A8-AA46-82C8-835FAE7ED076}"/>
              </a:ext>
            </a:extLst>
          </p:cNvPr>
          <p:cNvGrpSpPr/>
          <p:nvPr/>
        </p:nvGrpSpPr>
        <p:grpSpPr>
          <a:xfrm>
            <a:off x="385152" y="-312675"/>
            <a:ext cx="21447926" cy="10546303"/>
            <a:chOff x="385152" y="-312675"/>
            <a:chExt cx="21447926" cy="10546303"/>
          </a:xfrm>
        </p:grpSpPr>
        <p:sp>
          <p:nvSpPr>
            <p:cNvPr id="205" name="Shape 205"/>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19" name="Shape 219"/>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20" name="Shape 220"/>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21" name="Shape 221"/>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222" name="Shape 222"/>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23" name="Shape 223"/>
            <p:cNvSpPr/>
            <p:nvPr/>
          </p:nvSpPr>
          <p:spPr>
            <a:xfrm>
              <a:off x="7916988" y="9195086"/>
              <a:ext cx="1038541" cy="1038541"/>
            </a:xfrm>
            <a:prstGeom prst="ellipse">
              <a:avLst/>
            </a:prstGeom>
            <a:solidFill>
              <a:srgbClr val="DB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24" name="Shape 224"/>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25" name="Shape 225"/>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29" name="Shape 229"/>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37" name="Shape 145">
              <a:extLst>
                <a:ext uri="{FF2B5EF4-FFF2-40B4-BE49-F238E27FC236}">
                  <a16:creationId xmlns:a16="http://schemas.microsoft.com/office/drawing/2014/main" id="{FAFB1932-7471-584D-902F-3028262D9C7A}"/>
                </a:ext>
              </a:extLst>
            </p:cNvPr>
            <p:cNvSpPr/>
            <p:nvPr/>
          </p:nvSpPr>
          <p:spPr>
            <a:xfrm>
              <a:off x="385152" y="-312675"/>
              <a:ext cx="9610201"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Design</a:t>
              </a:r>
            </a:p>
          </p:txBody>
        </p:sp>
      </p:grpSp>
      <p:pic>
        <p:nvPicPr>
          <p:cNvPr id="42" name="Picture 41">
            <a:extLst>
              <a:ext uri="{FF2B5EF4-FFF2-40B4-BE49-F238E27FC236}">
                <a16:creationId xmlns:a16="http://schemas.microsoft.com/office/drawing/2014/main" id="{BD289501-97E8-7646-96EB-65B2256D58FD}"/>
              </a:ext>
            </a:extLst>
          </p:cNvPr>
          <p:cNvPicPr>
            <a:picLocks noChangeAspect="1"/>
          </p:cNvPicPr>
          <p:nvPr/>
        </p:nvPicPr>
        <p:blipFill>
          <a:blip r:embed="rId2"/>
          <a:stretch>
            <a:fillRect/>
          </a:stretch>
        </p:blipFill>
        <p:spPr>
          <a:xfrm>
            <a:off x="-73537" y="-14525"/>
            <a:ext cx="19548329" cy="6007100"/>
          </a:xfrm>
          <a:prstGeom prst="rect">
            <a:avLst/>
          </a:prstGeom>
        </p:spPr>
      </p:pic>
      <p:grpSp>
        <p:nvGrpSpPr>
          <p:cNvPr id="43" name="Group 42">
            <a:extLst>
              <a:ext uri="{FF2B5EF4-FFF2-40B4-BE49-F238E27FC236}">
                <a16:creationId xmlns:a16="http://schemas.microsoft.com/office/drawing/2014/main" id="{196330D4-BBDF-A846-975D-130D0A247681}"/>
              </a:ext>
            </a:extLst>
          </p:cNvPr>
          <p:cNvGrpSpPr/>
          <p:nvPr/>
        </p:nvGrpSpPr>
        <p:grpSpPr>
          <a:xfrm>
            <a:off x="-110395" y="-1039931"/>
            <a:ext cx="24844535" cy="11273559"/>
            <a:chOff x="-110395" y="-1039931"/>
            <a:chExt cx="24844535" cy="11273559"/>
          </a:xfrm>
        </p:grpSpPr>
        <p:sp>
          <p:nvSpPr>
            <p:cNvPr id="44" name="Shape 139">
              <a:extLst>
                <a:ext uri="{FF2B5EF4-FFF2-40B4-BE49-F238E27FC236}">
                  <a16:creationId xmlns:a16="http://schemas.microsoft.com/office/drawing/2014/main" id="{30C0AC08-0834-2548-9FEA-15D497CC1133}"/>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5" name="Shape 140">
              <a:extLst>
                <a:ext uri="{FF2B5EF4-FFF2-40B4-BE49-F238E27FC236}">
                  <a16:creationId xmlns:a16="http://schemas.microsoft.com/office/drawing/2014/main" id="{DB69C6EE-87FF-9941-8C9E-3961314E13F5}"/>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6" name="Shape 141">
              <a:extLst>
                <a:ext uri="{FF2B5EF4-FFF2-40B4-BE49-F238E27FC236}">
                  <a16:creationId xmlns:a16="http://schemas.microsoft.com/office/drawing/2014/main" id="{10A8E8FE-C5A5-A341-9728-C9AD5D613A28}"/>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7" name="Shape 142">
              <a:extLst>
                <a:ext uri="{FF2B5EF4-FFF2-40B4-BE49-F238E27FC236}">
                  <a16:creationId xmlns:a16="http://schemas.microsoft.com/office/drawing/2014/main" id="{A59B3891-2DD7-D445-9249-0216F7655EAB}"/>
                </a:ext>
              </a:extLst>
            </p:cNvPr>
            <p:cNvSpPr/>
            <p:nvPr/>
          </p:nvSpPr>
          <p:spPr>
            <a:xfrm>
              <a:off x="18613692" y="-539579"/>
              <a:ext cx="6120448" cy="260706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lang="en-AU" dirty="0"/>
                <a:t>  </a:t>
              </a:r>
              <a:r>
                <a:rPr dirty="0"/>
                <a:t>PAGE </a:t>
              </a:r>
              <a:r>
                <a:rPr lang="en-AU" dirty="0"/>
                <a:t>98</a:t>
              </a:r>
              <a:endParaRPr dirty="0"/>
            </a:p>
          </p:txBody>
        </p:sp>
        <p:sp>
          <p:nvSpPr>
            <p:cNvPr id="53" name="Shape 143">
              <a:extLst>
                <a:ext uri="{FF2B5EF4-FFF2-40B4-BE49-F238E27FC236}">
                  <a16:creationId xmlns:a16="http://schemas.microsoft.com/office/drawing/2014/main" id="{AC39DC3F-64AF-3A44-8792-4F4ADC37CAC9}"/>
                </a:ext>
              </a:extLst>
            </p:cNvPr>
            <p:cNvSpPr/>
            <p:nvPr/>
          </p:nvSpPr>
          <p:spPr>
            <a:xfrm>
              <a:off x="-110395" y="609796"/>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54" name="Shape 144">
              <a:extLst>
                <a:ext uri="{FF2B5EF4-FFF2-40B4-BE49-F238E27FC236}">
                  <a16:creationId xmlns:a16="http://schemas.microsoft.com/office/drawing/2014/main" id="{A962D217-8104-F342-A3C7-FED840A00CCE}"/>
                </a:ext>
              </a:extLst>
            </p:cNvPr>
            <p:cNvSpPr/>
            <p:nvPr/>
          </p:nvSpPr>
          <p:spPr>
            <a:xfrm rot="5400000">
              <a:off x="11368800" y="113495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0" name="Shape 145">
              <a:extLst>
                <a:ext uri="{FF2B5EF4-FFF2-40B4-BE49-F238E27FC236}">
                  <a16:creationId xmlns:a16="http://schemas.microsoft.com/office/drawing/2014/main" id="{4991130D-B96A-5248-896E-6BF7A86826D9}"/>
                </a:ext>
              </a:extLst>
            </p:cNvPr>
            <p:cNvSpPr/>
            <p:nvPr/>
          </p:nvSpPr>
          <p:spPr>
            <a:xfrm>
              <a:off x="385152" y="-1039931"/>
              <a:ext cx="9610201"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Local</a:t>
              </a:r>
              <a:endParaRPr sz="16000" spc="-319" dirty="0"/>
            </a:p>
          </p:txBody>
        </p:sp>
        <p:sp>
          <p:nvSpPr>
            <p:cNvPr id="61" name="Shape 146">
              <a:extLst>
                <a:ext uri="{FF2B5EF4-FFF2-40B4-BE49-F238E27FC236}">
                  <a16:creationId xmlns:a16="http://schemas.microsoft.com/office/drawing/2014/main" id="{038CC453-AA12-E045-8CAB-99EACB9DB065}"/>
                </a:ext>
              </a:extLst>
            </p:cNvPr>
            <p:cNvSpPr/>
            <p:nvPr/>
          </p:nvSpPr>
          <p:spPr>
            <a:xfrm>
              <a:off x="1334644" y="6636377"/>
              <a:ext cx="21354888" cy="162159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observe two spaces, and plot your observations using the template on the companion website to reveal the unique aspects that the spaces present. If you wish, you can follow the ‘Future Campus’ brief (p.208).</a:t>
              </a:r>
              <a:endParaRPr dirty="0"/>
            </a:p>
          </p:txBody>
        </p:sp>
        <p:sp>
          <p:nvSpPr>
            <p:cNvPr id="62" name="Shape 147">
              <a:extLst>
                <a:ext uri="{FF2B5EF4-FFF2-40B4-BE49-F238E27FC236}">
                  <a16:creationId xmlns:a16="http://schemas.microsoft.com/office/drawing/2014/main" id="{2D6F6F86-CF77-5946-A922-44B84DA9FCF2}"/>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2" name="Shape 148">
              <a:extLst>
                <a:ext uri="{FF2B5EF4-FFF2-40B4-BE49-F238E27FC236}">
                  <a16:creationId xmlns:a16="http://schemas.microsoft.com/office/drawing/2014/main" id="{9E597941-6E8D-4D46-BEE1-790C36EEF20F}"/>
                </a:ext>
              </a:extLst>
            </p:cNvPr>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73" name="Shape 149">
              <a:extLst>
                <a:ext uri="{FF2B5EF4-FFF2-40B4-BE49-F238E27FC236}">
                  <a16:creationId xmlns:a16="http://schemas.microsoft.com/office/drawing/2014/main" id="{9B6B7A86-6EAC-ED4C-843E-E01B36075BE3}"/>
                </a:ext>
              </a:extLst>
            </p:cNvPr>
            <p:cNvSpPr/>
            <p:nvPr/>
          </p:nvSpPr>
          <p:spPr>
            <a:xfrm>
              <a:off x="20531770" y="3781995"/>
              <a:ext cx="3690112" cy="106759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A partner, pen</a:t>
              </a:r>
              <a:endParaRPr sz="3000" dirty="0">
                <a:latin typeface="Montserrat Medium"/>
                <a:ea typeface="Montserrat Medium"/>
                <a:cs typeface="Montserrat Medium"/>
                <a:sym typeface="Montserrat Medium"/>
              </a:endParaRPr>
            </a:p>
          </p:txBody>
        </p:sp>
        <p:sp>
          <p:nvSpPr>
            <p:cNvPr id="74" name="Shape 150">
              <a:extLst>
                <a:ext uri="{FF2B5EF4-FFF2-40B4-BE49-F238E27FC236}">
                  <a16:creationId xmlns:a16="http://schemas.microsoft.com/office/drawing/2014/main" id="{8102D403-C610-114A-B966-10786604247A}"/>
                </a:ext>
              </a:extLst>
            </p:cNvPr>
            <p:cNvSpPr/>
            <p:nvPr/>
          </p:nvSpPr>
          <p:spPr>
            <a:xfrm>
              <a:off x="-100301" y="3057910"/>
              <a:ext cx="12986454"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75" name="Shape 151">
              <a:extLst>
                <a:ext uri="{FF2B5EF4-FFF2-40B4-BE49-F238E27FC236}">
                  <a16:creationId xmlns:a16="http://schemas.microsoft.com/office/drawing/2014/main" id="{0E52D71F-4789-1A43-B434-33D026687114}"/>
                </a:ext>
              </a:extLst>
            </p:cNvPr>
            <p:cNvSpPr/>
            <p:nvPr/>
          </p:nvSpPr>
          <p:spPr>
            <a:xfrm rot="5400000">
              <a:off x="9976984" y="3583071"/>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8" name="Shape 155">
              <a:extLst>
                <a:ext uri="{FF2B5EF4-FFF2-40B4-BE49-F238E27FC236}">
                  <a16:creationId xmlns:a16="http://schemas.microsoft.com/office/drawing/2014/main" id="{4BA3348E-92F1-EA4A-8CB2-D52C99AF278D}"/>
                </a:ext>
              </a:extLst>
            </p:cNvPr>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79" name="Shape 156">
              <a:extLst>
                <a:ext uri="{FF2B5EF4-FFF2-40B4-BE49-F238E27FC236}">
                  <a16:creationId xmlns:a16="http://schemas.microsoft.com/office/drawing/2014/main" id="{8C911046-90F7-3D4F-A10B-5487A31E84C7}"/>
                </a:ext>
              </a:extLst>
            </p:cNvPr>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81" name="Shape 158">
              <a:extLst>
                <a:ext uri="{FF2B5EF4-FFF2-40B4-BE49-F238E27FC236}">
                  <a16:creationId xmlns:a16="http://schemas.microsoft.com/office/drawing/2014/main" id="{9807F137-C899-4C4A-83A0-84DC40907224}"/>
                </a:ext>
              </a:extLst>
            </p:cNvPr>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82" name="Shape 159">
              <a:extLst>
                <a:ext uri="{FF2B5EF4-FFF2-40B4-BE49-F238E27FC236}">
                  <a16:creationId xmlns:a16="http://schemas.microsoft.com/office/drawing/2014/main" id="{61AF0691-BC63-C34A-9679-9E96644EEEF2}"/>
                </a:ext>
              </a:extLst>
            </p:cNvPr>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83" name="Shape 163">
              <a:extLst>
                <a:ext uri="{FF2B5EF4-FFF2-40B4-BE49-F238E27FC236}">
                  <a16:creationId xmlns:a16="http://schemas.microsoft.com/office/drawing/2014/main" id="{42936077-959C-4343-B15D-D335D5BEBC7B}"/>
                </a:ext>
              </a:extLst>
            </p:cNvPr>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84" name="Shape 152">
              <a:extLst>
                <a:ext uri="{FF2B5EF4-FFF2-40B4-BE49-F238E27FC236}">
                  <a16:creationId xmlns:a16="http://schemas.microsoft.com/office/drawing/2014/main" id="{2525ED2E-782B-274D-BBC7-FD59264C7BBA}"/>
                </a:ext>
              </a:extLst>
            </p:cNvPr>
            <p:cNvSpPr/>
            <p:nvPr/>
          </p:nvSpPr>
          <p:spPr>
            <a:xfrm>
              <a:off x="369844" y="1408182"/>
              <a:ext cx="13084209"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Orbits</a:t>
              </a:r>
              <a:endParaRPr sz="16000" spc="-319" dirty="0"/>
            </a:p>
          </p:txBody>
        </p:sp>
      </p:grpSp>
      <p:sp>
        <p:nvSpPr>
          <p:cNvPr id="92" name="Shape 144">
            <a:extLst>
              <a:ext uri="{FF2B5EF4-FFF2-40B4-BE49-F238E27FC236}">
                <a16:creationId xmlns:a16="http://schemas.microsoft.com/office/drawing/2014/main" id="{44D523A2-68D9-5443-828A-26B1C58DF5A9}"/>
              </a:ext>
            </a:extLst>
          </p:cNvPr>
          <p:cNvSpPr/>
          <p:nvPr/>
        </p:nvSpPr>
        <p:spPr>
          <a:xfrm rot="5400000">
            <a:off x="12360992" y="3581052"/>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9" name="Shape 127">
            <a:extLst>
              <a:ext uri="{FF2B5EF4-FFF2-40B4-BE49-F238E27FC236}">
                <a16:creationId xmlns:a16="http://schemas.microsoft.com/office/drawing/2014/main" id="{29305F6F-5D92-324F-8B16-2F1DB904F80B}"/>
              </a:ext>
            </a:extLst>
          </p:cNvPr>
          <p:cNvSpPr/>
          <p:nvPr/>
        </p:nvSpPr>
        <p:spPr>
          <a:xfrm>
            <a:off x="11371385" y="12658992"/>
            <a:ext cx="12493249" cy="4520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dirty="0"/>
              <a:t>Image Attribution:</a:t>
            </a:r>
            <a:r>
              <a:rPr lang="en-AU" dirty="0"/>
              <a:t> </a:t>
            </a:r>
            <a:r>
              <a:rPr lang="en-AU" dirty="0" err="1"/>
              <a:t>chuttersnap</a:t>
            </a:r>
            <a:r>
              <a:rPr lang="en-AU" dirty="0"/>
              <a:t>, https://</a:t>
            </a:r>
            <a:r>
              <a:rPr lang="en-AU" dirty="0" err="1"/>
              <a:t>unsplash.com</a:t>
            </a:r>
            <a:r>
              <a:rPr lang="en-AU" dirty="0"/>
              <a:t>/photos/u2VPMFRrhGU</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160">
            <a:extLst>
              <a:ext uri="{FF2B5EF4-FFF2-40B4-BE49-F238E27FC236}">
                <a16:creationId xmlns:a16="http://schemas.microsoft.com/office/drawing/2014/main" id="{D4E5A34D-DB14-1047-A9AD-E009F04DBB44}"/>
              </a:ext>
            </a:extLst>
          </p:cNvPr>
          <p:cNvSpPr/>
          <p:nvPr/>
        </p:nvSpPr>
        <p:spPr>
          <a:xfrm>
            <a:off x="217876"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 </a:t>
            </a:r>
          </a:p>
        </p:txBody>
      </p:sp>
      <p:sp>
        <p:nvSpPr>
          <p:cNvPr id="83" name="Shape 164">
            <a:extLst>
              <a:ext uri="{FF2B5EF4-FFF2-40B4-BE49-F238E27FC236}">
                <a16:creationId xmlns:a16="http://schemas.microsoft.com/office/drawing/2014/main" id="{3DE8C9BF-5F02-B740-86FD-96BE696C7AF9}"/>
              </a:ext>
            </a:extLst>
          </p:cNvPr>
          <p:cNvSpPr/>
          <p:nvPr/>
        </p:nvSpPr>
        <p:spPr>
          <a:xfrm>
            <a:off x="16314812"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sp>
        <p:nvSpPr>
          <p:cNvPr id="84" name="Shape 165">
            <a:extLst>
              <a:ext uri="{FF2B5EF4-FFF2-40B4-BE49-F238E27FC236}">
                <a16:creationId xmlns:a16="http://schemas.microsoft.com/office/drawing/2014/main" id="{E8CBAA39-4B77-474A-B21C-5DDAED2D84D9}"/>
              </a:ext>
            </a:extLst>
          </p:cNvPr>
          <p:cNvSpPr/>
          <p:nvPr/>
        </p:nvSpPr>
        <p:spPr>
          <a:xfrm>
            <a:off x="19168060" y="10303123"/>
            <a:ext cx="4314942" cy="63671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flexible</a:t>
            </a:r>
            <a:r>
              <a:rPr dirty="0"/>
              <a:t>] </a:t>
            </a:r>
          </a:p>
        </p:txBody>
      </p:sp>
      <p:sp>
        <p:nvSpPr>
          <p:cNvPr id="85" name="Shape 166">
            <a:extLst>
              <a:ext uri="{FF2B5EF4-FFF2-40B4-BE49-F238E27FC236}">
                <a16:creationId xmlns:a16="http://schemas.microsoft.com/office/drawing/2014/main" id="{403712A5-2807-004D-A46C-3F4567C1A99B}"/>
              </a:ext>
            </a:extLst>
          </p:cNvPr>
          <p:cNvSpPr/>
          <p:nvPr/>
        </p:nvSpPr>
        <p:spPr>
          <a:xfrm>
            <a:off x="3410644"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[20-30 mins</a:t>
            </a:r>
            <a:r>
              <a:rPr dirty="0"/>
              <a:t>] </a:t>
            </a:r>
          </a:p>
        </p:txBody>
      </p:sp>
      <p:sp>
        <p:nvSpPr>
          <p:cNvPr id="86" name="Shape 167">
            <a:extLst>
              <a:ext uri="{FF2B5EF4-FFF2-40B4-BE49-F238E27FC236}">
                <a16:creationId xmlns:a16="http://schemas.microsoft.com/office/drawing/2014/main" id="{F62216C4-EFA4-9D42-A9E7-292FE1CB0B44}"/>
              </a:ext>
            </a:extLst>
          </p:cNvPr>
          <p:cNvSpPr/>
          <p:nvPr/>
        </p:nvSpPr>
        <p:spPr>
          <a:xfrm>
            <a:off x="6656650"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 mins</a:t>
            </a:r>
            <a:r>
              <a:rPr dirty="0"/>
              <a:t>] </a:t>
            </a:r>
          </a:p>
        </p:txBody>
      </p:sp>
      <p:sp>
        <p:nvSpPr>
          <p:cNvPr id="87" name="Shape 168">
            <a:extLst>
              <a:ext uri="{FF2B5EF4-FFF2-40B4-BE49-F238E27FC236}">
                <a16:creationId xmlns:a16="http://schemas.microsoft.com/office/drawing/2014/main" id="{1AF980BE-B0F2-404C-9A9A-1D4D532F07DD}"/>
              </a:ext>
            </a:extLst>
          </p:cNvPr>
          <p:cNvSpPr/>
          <p:nvPr/>
        </p:nvSpPr>
        <p:spPr>
          <a:xfrm>
            <a:off x="9876037"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20 mins</a:t>
            </a:r>
            <a:r>
              <a:rPr dirty="0"/>
              <a:t>] </a:t>
            </a:r>
          </a:p>
        </p:txBody>
      </p:sp>
      <p:sp>
        <p:nvSpPr>
          <p:cNvPr id="88" name="Shape 169">
            <a:extLst>
              <a:ext uri="{FF2B5EF4-FFF2-40B4-BE49-F238E27FC236}">
                <a16:creationId xmlns:a16="http://schemas.microsoft.com/office/drawing/2014/main" id="{1B0517F9-1152-0A49-8B28-8E79AD1CB821}"/>
              </a:ext>
            </a:extLst>
          </p:cNvPr>
          <p:cNvSpPr/>
          <p:nvPr/>
        </p:nvSpPr>
        <p:spPr>
          <a:xfrm>
            <a:off x="13095424"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sp>
        <p:nvSpPr>
          <p:cNvPr id="261" name="Shape 261"/>
          <p:cNvSpPr/>
          <p:nvPr/>
        </p:nvSpPr>
        <p:spPr>
          <a:xfrm>
            <a:off x="9811763"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1319CE41-E618-B446-B88A-BF824C7CC4F3}"/>
              </a:ext>
            </a:extLst>
          </p:cNvPr>
          <p:cNvGrpSpPr/>
          <p:nvPr/>
        </p:nvGrpSpPr>
        <p:grpSpPr>
          <a:xfrm>
            <a:off x="385152" y="-312675"/>
            <a:ext cx="24348987" cy="10546303"/>
            <a:chOff x="385152" y="-312675"/>
            <a:chExt cx="24348987" cy="10546303"/>
          </a:xfrm>
        </p:grpSpPr>
        <p:sp>
          <p:nvSpPr>
            <p:cNvPr id="238" name="Shape 238"/>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2" name="Shape 252"/>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3" name="Shape 253"/>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54" name="Shape 254"/>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255" name="Shape 255"/>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56" name="Shape 256"/>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57" name="Shape 257"/>
            <p:cNvSpPr/>
            <p:nvPr/>
          </p:nvSpPr>
          <p:spPr>
            <a:xfrm>
              <a:off x="11136375" y="9195086"/>
              <a:ext cx="1038541" cy="1038541"/>
            </a:xfrm>
            <a:prstGeom prst="ellipse">
              <a:avLst/>
            </a:prstGeom>
            <a:solidFill>
              <a:srgbClr val="DB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58" name="Shape 258"/>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62" name="Shape 262"/>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35" name="Shape 142">
              <a:extLst>
                <a:ext uri="{FF2B5EF4-FFF2-40B4-BE49-F238E27FC236}">
                  <a16:creationId xmlns:a16="http://schemas.microsoft.com/office/drawing/2014/main" id="{05B9FD9C-D58D-1E46-B3D1-56F30012B220}"/>
                </a:ext>
              </a:extLst>
            </p:cNvPr>
            <p:cNvSpPr/>
            <p:nvPr/>
          </p:nvSpPr>
          <p:spPr>
            <a:xfrm>
              <a:off x="19483442" y="21785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52</a:t>
              </a:r>
            </a:p>
          </p:txBody>
        </p:sp>
        <p:sp>
          <p:nvSpPr>
            <p:cNvPr id="37" name="Shape 145">
              <a:extLst>
                <a:ext uri="{FF2B5EF4-FFF2-40B4-BE49-F238E27FC236}">
                  <a16:creationId xmlns:a16="http://schemas.microsoft.com/office/drawing/2014/main" id="{2575CA20-B3D3-4144-A680-3B91A9EAE37C}"/>
                </a:ext>
              </a:extLst>
            </p:cNvPr>
            <p:cNvSpPr/>
            <p:nvPr/>
          </p:nvSpPr>
          <p:spPr>
            <a:xfrm>
              <a:off x="385152" y="-312675"/>
              <a:ext cx="9610201"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Design</a:t>
              </a:r>
            </a:p>
          </p:txBody>
        </p:sp>
      </p:grpSp>
      <p:sp>
        <p:nvSpPr>
          <p:cNvPr id="3" name="TextBox 2">
            <a:extLst>
              <a:ext uri="{FF2B5EF4-FFF2-40B4-BE49-F238E27FC236}">
                <a16:creationId xmlns:a16="http://schemas.microsoft.com/office/drawing/2014/main" id="{901A51B2-DC47-6E4E-8283-D5A1AEE5BE53}"/>
              </a:ext>
            </a:extLst>
          </p:cNvPr>
          <p:cNvSpPr txBox="1"/>
          <p:nvPr/>
        </p:nvSpPr>
        <p:spPr>
          <a:xfrm>
            <a:off x="-1014276" y="-1038792"/>
            <a:ext cx="144334"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grpSp>
        <p:nvGrpSpPr>
          <p:cNvPr id="41" name="Group 40">
            <a:extLst>
              <a:ext uri="{FF2B5EF4-FFF2-40B4-BE49-F238E27FC236}">
                <a16:creationId xmlns:a16="http://schemas.microsoft.com/office/drawing/2014/main" id="{F59A0806-B881-5D4C-ABCD-B8FAA2D6388C}"/>
              </a:ext>
            </a:extLst>
          </p:cNvPr>
          <p:cNvGrpSpPr/>
          <p:nvPr/>
        </p:nvGrpSpPr>
        <p:grpSpPr>
          <a:xfrm>
            <a:off x="1478213" y="-539579"/>
            <a:ext cx="23255926" cy="10773207"/>
            <a:chOff x="1478213" y="-539579"/>
            <a:chExt cx="23255926" cy="10773207"/>
          </a:xfrm>
        </p:grpSpPr>
        <p:sp>
          <p:nvSpPr>
            <p:cNvPr id="42" name="Shape 139">
              <a:extLst>
                <a:ext uri="{FF2B5EF4-FFF2-40B4-BE49-F238E27FC236}">
                  <a16:creationId xmlns:a16="http://schemas.microsoft.com/office/drawing/2014/main" id="{6BDED966-FCD6-0349-A1AD-C63E4471C81C}"/>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5" name="Shape 142">
              <a:extLst>
                <a:ext uri="{FF2B5EF4-FFF2-40B4-BE49-F238E27FC236}">
                  <a16:creationId xmlns:a16="http://schemas.microsoft.com/office/drawing/2014/main" id="{3F0EAA75-E3EB-AB4D-A6A9-68D6A31458AA}"/>
                </a:ext>
              </a:extLst>
            </p:cNvPr>
            <p:cNvSpPr/>
            <p:nvPr/>
          </p:nvSpPr>
          <p:spPr>
            <a:xfrm>
              <a:off x="19483442" y="-53957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48</a:t>
              </a:r>
              <a:endParaRPr dirty="0"/>
            </a:p>
          </p:txBody>
        </p:sp>
        <p:sp>
          <p:nvSpPr>
            <p:cNvPr id="56" name="Shape 153">
              <a:extLst>
                <a:ext uri="{FF2B5EF4-FFF2-40B4-BE49-F238E27FC236}">
                  <a16:creationId xmlns:a16="http://schemas.microsoft.com/office/drawing/2014/main" id="{2DF4A005-81A4-394C-873A-FE864F64D3A1}"/>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7" name="Shape 154">
              <a:extLst>
                <a:ext uri="{FF2B5EF4-FFF2-40B4-BE49-F238E27FC236}">
                  <a16:creationId xmlns:a16="http://schemas.microsoft.com/office/drawing/2014/main" id="{B8686E4C-E30B-9847-9FA0-C2C53681A442}"/>
                </a:ext>
              </a:extLst>
            </p:cNvPr>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58" name="Shape 155">
              <a:extLst>
                <a:ext uri="{FF2B5EF4-FFF2-40B4-BE49-F238E27FC236}">
                  <a16:creationId xmlns:a16="http://schemas.microsoft.com/office/drawing/2014/main" id="{2767E7AC-38C3-414F-B440-61461134029A}"/>
                </a:ext>
              </a:extLst>
            </p:cNvPr>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59" name="Shape 156">
              <a:extLst>
                <a:ext uri="{FF2B5EF4-FFF2-40B4-BE49-F238E27FC236}">
                  <a16:creationId xmlns:a16="http://schemas.microsoft.com/office/drawing/2014/main" id="{5F451492-20EB-9145-BFCD-83C83CEB3EB4}"/>
                </a:ext>
              </a:extLst>
            </p:cNvPr>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60" name="Shape 157">
              <a:extLst>
                <a:ext uri="{FF2B5EF4-FFF2-40B4-BE49-F238E27FC236}">
                  <a16:creationId xmlns:a16="http://schemas.microsoft.com/office/drawing/2014/main" id="{4B3D564E-601D-8F47-B8F8-73E34145DFD5}"/>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61" name="Shape 158">
              <a:extLst>
                <a:ext uri="{FF2B5EF4-FFF2-40B4-BE49-F238E27FC236}">
                  <a16:creationId xmlns:a16="http://schemas.microsoft.com/office/drawing/2014/main" id="{0FF60687-1643-C446-8359-57F75CBD8CB6}"/>
                </a:ext>
              </a:extLst>
            </p:cNvPr>
            <p:cNvSpPr/>
            <p:nvPr/>
          </p:nvSpPr>
          <p:spPr>
            <a:xfrm>
              <a:off x="11136375" y="9195086"/>
              <a:ext cx="1038541" cy="1038541"/>
            </a:xfrm>
            <a:prstGeom prst="ellipse">
              <a:avLst/>
            </a:prstGeom>
            <a:solidFill>
              <a:srgbClr val="DC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62" name="Shape 159">
              <a:extLst>
                <a:ext uri="{FF2B5EF4-FFF2-40B4-BE49-F238E27FC236}">
                  <a16:creationId xmlns:a16="http://schemas.microsoft.com/office/drawing/2014/main" id="{AB0BCFC9-48C7-3047-9E53-DBF0ABCE5921}"/>
                </a:ext>
              </a:extLst>
            </p:cNvPr>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64" name="Shape 163">
              <a:extLst>
                <a:ext uri="{FF2B5EF4-FFF2-40B4-BE49-F238E27FC236}">
                  <a16:creationId xmlns:a16="http://schemas.microsoft.com/office/drawing/2014/main" id="{047B50EC-454A-C046-AFD2-37D09FC6AE10}"/>
                </a:ext>
              </a:extLst>
            </p:cNvPr>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pic>
        <p:nvPicPr>
          <p:cNvPr id="46" name="Picture 45">
            <a:extLst>
              <a:ext uri="{FF2B5EF4-FFF2-40B4-BE49-F238E27FC236}">
                <a16:creationId xmlns:a16="http://schemas.microsoft.com/office/drawing/2014/main" id="{6C83AE34-F7AC-5346-AF55-940067D21BFD}"/>
              </a:ext>
            </a:extLst>
          </p:cNvPr>
          <p:cNvPicPr>
            <a:picLocks noChangeAspect="1"/>
          </p:cNvPicPr>
          <p:nvPr/>
        </p:nvPicPr>
        <p:blipFill>
          <a:blip r:embed="rId2"/>
          <a:stretch>
            <a:fillRect/>
          </a:stretch>
        </p:blipFill>
        <p:spPr>
          <a:xfrm>
            <a:off x="-73537" y="-14525"/>
            <a:ext cx="19548329" cy="6007100"/>
          </a:xfrm>
          <a:prstGeom prst="rect">
            <a:avLst/>
          </a:prstGeom>
        </p:spPr>
      </p:pic>
      <p:grpSp>
        <p:nvGrpSpPr>
          <p:cNvPr id="47" name="Group 46">
            <a:extLst>
              <a:ext uri="{FF2B5EF4-FFF2-40B4-BE49-F238E27FC236}">
                <a16:creationId xmlns:a16="http://schemas.microsoft.com/office/drawing/2014/main" id="{1E2E69D0-E974-BE49-B9D0-0B93F6F535A4}"/>
              </a:ext>
            </a:extLst>
          </p:cNvPr>
          <p:cNvGrpSpPr/>
          <p:nvPr/>
        </p:nvGrpSpPr>
        <p:grpSpPr>
          <a:xfrm>
            <a:off x="-110395" y="-1039931"/>
            <a:ext cx="24844535" cy="11273559"/>
            <a:chOff x="-110395" y="-1039931"/>
            <a:chExt cx="24844535" cy="11273559"/>
          </a:xfrm>
        </p:grpSpPr>
        <p:sp>
          <p:nvSpPr>
            <p:cNvPr id="48" name="Shape 139">
              <a:extLst>
                <a:ext uri="{FF2B5EF4-FFF2-40B4-BE49-F238E27FC236}">
                  <a16:creationId xmlns:a16="http://schemas.microsoft.com/office/drawing/2014/main" id="{56BE8D0A-708D-104F-8A89-AF4E3056BC58}"/>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3" name="Shape 140">
              <a:extLst>
                <a:ext uri="{FF2B5EF4-FFF2-40B4-BE49-F238E27FC236}">
                  <a16:creationId xmlns:a16="http://schemas.microsoft.com/office/drawing/2014/main" id="{97D74653-DB73-754C-A5FB-7170DDACD0D0}"/>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4" name="Shape 141">
              <a:extLst>
                <a:ext uri="{FF2B5EF4-FFF2-40B4-BE49-F238E27FC236}">
                  <a16:creationId xmlns:a16="http://schemas.microsoft.com/office/drawing/2014/main" id="{93CEFBC6-24B0-B940-B17E-E87CB68A1874}"/>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5" name="Shape 142">
              <a:extLst>
                <a:ext uri="{FF2B5EF4-FFF2-40B4-BE49-F238E27FC236}">
                  <a16:creationId xmlns:a16="http://schemas.microsoft.com/office/drawing/2014/main" id="{EF784247-D3FD-AC41-8A6C-2885930D9FD5}"/>
                </a:ext>
              </a:extLst>
            </p:cNvPr>
            <p:cNvSpPr/>
            <p:nvPr/>
          </p:nvSpPr>
          <p:spPr>
            <a:xfrm>
              <a:off x="18613692" y="-539579"/>
              <a:ext cx="6120448" cy="260706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lang="en-AU" dirty="0"/>
                <a:t>  </a:t>
              </a:r>
              <a:r>
                <a:rPr dirty="0"/>
                <a:t>PAGE </a:t>
              </a:r>
              <a:r>
                <a:rPr lang="en-AU" dirty="0"/>
                <a:t>98</a:t>
              </a:r>
              <a:endParaRPr dirty="0"/>
            </a:p>
          </p:txBody>
        </p:sp>
        <p:sp>
          <p:nvSpPr>
            <p:cNvPr id="63" name="Shape 143">
              <a:extLst>
                <a:ext uri="{FF2B5EF4-FFF2-40B4-BE49-F238E27FC236}">
                  <a16:creationId xmlns:a16="http://schemas.microsoft.com/office/drawing/2014/main" id="{D90A1063-A579-7D48-B459-585CFD0DC3F8}"/>
                </a:ext>
              </a:extLst>
            </p:cNvPr>
            <p:cNvSpPr/>
            <p:nvPr/>
          </p:nvSpPr>
          <p:spPr>
            <a:xfrm>
              <a:off x="-110395" y="609796"/>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65" name="Shape 144">
              <a:extLst>
                <a:ext uri="{FF2B5EF4-FFF2-40B4-BE49-F238E27FC236}">
                  <a16:creationId xmlns:a16="http://schemas.microsoft.com/office/drawing/2014/main" id="{BA31E9F3-B277-C144-BE6F-0EDAC480A6F4}"/>
                </a:ext>
              </a:extLst>
            </p:cNvPr>
            <p:cNvSpPr/>
            <p:nvPr/>
          </p:nvSpPr>
          <p:spPr>
            <a:xfrm rot="5400000">
              <a:off x="11368800" y="113495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6" name="Shape 145">
              <a:extLst>
                <a:ext uri="{FF2B5EF4-FFF2-40B4-BE49-F238E27FC236}">
                  <a16:creationId xmlns:a16="http://schemas.microsoft.com/office/drawing/2014/main" id="{F29C1F2D-58D3-8341-A337-99F435C68DA2}"/>
                </a:ext>
              </a:extLst>
            </p:cNvPr>
            <p:cNvSpPr/>
            <p:nvPr/>
          </p:nvSpPr>
          <p:spPr>
            <a:xfrm>
              <a:off x="385152" y="-1039931"/>
              <a:ext cx="9610201"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Local</a:t>
              </a:r>
              <a:endParaRPr sz="16000" spc="-319" dirty="0"/>
            </a:p>
          </p:txBody>
        </p:sp>
        <p:sp>
          <p:nvSpPr>
            <p:cNvPr id="67" name="Shape 146">
              <a:extLst>
                <a:ext uri="{FF2B5EF4-FFF2-40B4-BE49-F238E27FC236}">
                  <a16:creationId xmlns:a16="http://schemas.microsoft.com/office/drawing/2014/main" id="{0C773FF8-9C8A-2144-AA63-A1F09229B7CA}"/>
                </a:ext>
              </a:extLst>
            </p:cNvPr>
            <p:cNvSpPr/>
            <p:nvPr/>
          </p:nvSpPr>
          <p:spPr>
            <a:xfrm>
              <a:off x="1334644" y="6636377"/>
              <a:ext cx="21354888" cy="162159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observe two spaces, and plot your observations using the template on the companion website to reveal the unique aspects that the spaces present. If you wish, you can follow the ‘Future Campus’ brief (p.208).</a:t>
              </a:r>
            </a:p>
          </p:txBody>
        </p:sp>
        <p:sp>
          <p:nvSpPr>
            <p:cNvPr id="68" name="Shape 147">
              <a:extLst>
                <a:ext uri="{FF2B5EF4-FFF2-40B4-BE49-F238E27FC236}">
                  <a16:creationId xmlns:a16="http://schemas.microsoft.com/office/drawing/2014/main" id="{059BA79F-AB67-1745-A617-2E87254A2EF1}"/>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9" name="Shape 148">
              <a:extLst>
                <a:ext uri="{FF2B5EF4-FFF2-40B4-BE49-F238E27FC236}">
                  <a16:creationId xmlns:a16="http://schemas.microsoft.com/office/drawing/2014/main" id="{F95C6997-F288-A14E-93AF-3338D4978440}"/>
                </a:ext>
              </a:extLst>
            </p:cNvPr>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70" name="Shape 149">
              <a:extLst>
                <a:ext uri="{FF2B5EF4-FFF2-40B4-BE49-F238E27FC236}">
                  <a16:creationId xmlns:a16="http://schemas.microsoft.com/office/drawing/2014/main" id="{4213B0EA-C143-8242-950D-6F442C9D1BF6}"/>
                </a:ext>
              </a:extLst>
            </p:cNvPr>
            <p:cNvSpPr/>
            <p:nvPr/>
          </p:nvSpPr>
          <p:spPr>
            <a:xfrm>
              <a:off x="20531770" y="3781995"/>
              <a:ext cx="3690112" cy="106759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A partner, pen</a:t>
              </a:r>
              <a:endParaRPr sz="3000" dirty="0">
                <a:latin typeface="Montserrat Medium"/>
                <a:ea typeface="Montserrat Medium"/>
                <a:cs typeface="Montserrat Medium"/>
                <a:sym typeface="Montserrat Medium"/>
              </a:endParaRPr>
            </a:p>
          </p:txBody>
        </p:sp>
        <p:sp>
          <p:nvSpPr>
            <p:cNvPr id="71" name="Shape 150">
              <a:extLst>
                <a:ext uri="{FF2B5EF4-FFF2-40B4-BE49-F238E27FC236}">
                  <a16:creationId xmlns:a16="http://schemas.microsoft.com/office/drawing/2014/main" id="{8A5AA8D6-93CE-8F45-8AAB-9E9A0F0E06E0}"/>
                </a:ext>
              </a:extLst>
            </p:cNvPr>
            <p:cNvSpPr/>
            <p:nvPr/>
          </p:nvSpPr>
          <p:spPr>
            <a:xfrm>
              <a:off x="-100301" y="3057910"/>
              <a:ext cx="12986454"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72" name="Shape 151">
              <a:extLst>
                <a:ext uri="{FF2B5EF4-FFF2-40B4-BE49-F238E27FC236}">
                  <a16:creationId xmlns:a16="http://schemas.microsoft.com/office/drawing/2014/main" id="{369EEDF7-35A0-6C48-8675-BCEDE5D21926}"/>
                </a:ext>
              </a:extLst>
            </p:cNvPr>
            <p:cNvSpPr/>
            <p:nvPr/>
          </p:nvSpPr>
          <p:spPr>
            <a:xfrm rot="5400000">
              <a:off x="9976984" y="3583071"/>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5" name="Shape 155">
              <a:extLst>
                <a:ext uri="{FF2B5EF4-FFF2-40B4-BE49-F238E27FC236}">
                  <a16:creationId xmlns:a16="http://schemas.microsoft.com/office/drawing/2014/main" id="{9FB78D81-8AF6-274A-8A68-40C39D45CECB}"/>
                </a:ext>
              </a:extLst>
            </p:cNvPr>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76" name="Shape 156">
              <a:extLst>
                <a:ext uri="{FF2B5EF4-FFF2-40B4-BE49-F238E27FC236}">
                  <a16:creationId xmlns:a16="http://schemas.microsoft.com/office/drawing/2014/main" id="{A31CCC00-A9AE-E947-B434-3ED904DD31A0}"/>
                </a:ext>
              </a:extLst>
            </p:cNvPr>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77" name="Shape 157">
              <a:extLst>
                <a:ext uri="{FF2B5EF4-FFF2-40B4-BE49-F238E27FC236}">
                  <a16:creationId xmlns:a16="http://schemas.microsoft.com/office/drawing/2014/main" id="{3D26705C-83A3-DE46-A4CA-8C74BA1DC36D}"/>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79" name="Shape 159">
              <a:extLst>
                <a:ext uri="{FF2B5EF4-FFF2-40B4-BE49-F238E27FC236}">
                  <a16:creationId xmlns:a16="http://schemas.microsoft.com/office/drawing/2014/main" id="{FB6FD32B-034D-734F-BFEB-624064D2B719}"/>
                </a:ext>
              </a:extLst>
            </p:cNvPr>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80" name="Shape 163">
              <a:extLst>
                <a:ext uri="{FF2B5EF4-FFF2-40B4-BE49-F238E27FC236}">
                  <a16:creationId xmlns:a16="http://schemas.microsoft.com/office/drawing/2014/main" id="{1F6A75B4-896E-1341-8A8C-BC1DEA6421FC}"/>
                </a:ext>
              </a:extLst>
            </p:cNvPr>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81" name="Shape 152">
              <a:extLst>
                <a:ext uri="{FF2B5EF4-FFF2-40B4-BE49-F238E27FC236}">
                  <a16:creationId xmlns:a16="http://schemas.microsoft.com/office/drawing/2014/main" id="{010EB144-331B-6348-988E-4140E1E5CF51}"/>
                </a:ext>
              </a:extLst>
            </p:cNvPr>
            <p:cNvSpPr/>
            <p:nvPr/>
          </p:nvSpPr>
          <p:spPr>
            <a:xfrm>
              <a:off x="369844" y="1408182"/>
              <a:ext cx="13084209"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Orbits</a:t>
              </a:r>
              <a:endParaRPr sz="16000" spc="-319" dirty="0"/>
            </a:p>
          </p:txBody>
        </p:sp>
      </p:grpSp>
      <p:sp>
        <p:nvSpPr>
          <p:cNvPr id="89" name="Shape 144">
            <a:extLst>
              <a:ext uri="{FF2B5EF4-FFF2-40B4-BE49-F238E27FC236}">
                <a16:creationId xmlns:a16="http://schemas.microsoft.com/office/drawing/2014/main" id="{3B550858-B5B9-D34A-8DE1-033F64C7D3D9}"/>
              </a:ext>
            </a:extLst>
          </p:cNvPr>
          <p:cNvSpPr/>
          <p:nvPr/>
        </p:nvSpPr>
        <p:spPr>
          <a:xfrm rot="5400000">
            <a:off x="12360992" y="3581052"/>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4" name="Shape 127">
            <a:extLst>
              <a:ext uri="{FF2B5EF4-FFF2-40B4-BE49-F238E27FC236}">
                <a16:creationId xmlns:a16="http://schemas.microsoft.com/office/drawing/2014/main" id="{62BAB2C8-121A-684D-B620-050F86C38D28}"/>
              </a:ext>
            </a:extLst>
          </p:cNvPr>
          <p:cNvSpPr/>
          <p:nvPr/>
        </p:nvSpPr>
        <p:spPr>
          <a:xfrm>
            <a:off x="11371385" y="12658992"/>
            <a:ext cx="12493249" cy="4520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dirty="0"/>
              <a:t>Image Attribution:</a:t>
            </a:r>
            <a:r>
              <a:rPr lang="en-AU" dirty="0"/>
              <a:t> </a:t>
            </a:r>
            <a:r>
              <a:rPr lang="en-AU" dirty="0" err="1"/>
              <a:t>chuttersnap</a:t>
            </a:r>
            <a:r>
              <a:rPr lang="en-AU" dirty="0"/>
              <a:t>, https://</a:t>
            </a:r>
            <a:r>
              <a:rPr lang="en-AU" dirty="0" err="1"/>
              <a:t>unsplash.com</a:t>
            </a:r>
            <a:r>
              <a:rPr lang="en-AU" dirty="0"/>
              <a:t>/photos/u2VPMFRrhGU</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127">
            <a:extLst>
              <a:ext uri="{FF2B5EF4-FFF2-40B4-BE49-F238E27FC236}">
                <a16:creationId xmlns:a16="http://schemas.microsoft.com/office/drawing/2014/main" id="{28E6E7AC-F425-9842-9568-8E940DD02477}"/>
              </a:ext>
            </a:extLst>
          </p:cNvPr>
          <p:cNvSpPr/>
          <p:nvPr/>
        </p:nvSpPr>
        <p:spPr>
          <a:xfrm>
            <a:off x="11371385" y="12658992"/>
            <a:ext cx="12493249" cy="4520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dirty="0"/>
              <a:t>Image Attribution:</a:t>
            </a:r>
            <a:r>
              <a:rPr lang="en-AU" dirty="0"/>
              <a:t> </a:t>
            </a:r>
            <a:r>
              <a:rPr lang="en-AU" dirty="0" err="1"/>
              <a:t>chuttersnap</a:t>
            </a:r>
            <a:r>
              <a:rPr lang="en-AU" dirty="0"/>
              <a:t>, https://</a:t>
            </a:r>
            <a:r>
              <a:rPr lang="en-AU" dirty="0" err="1"/>
              <a:t>unsplash.com</a:t>
            </a:r>
            <a:r>
              <a:rPr lang="en-AU" dirty="0"/>
              <a:t>/photos/u2VPMFRrhGU</a:t>
            </a:r>
          </a:p>
        </p:txBody>
      </p:sp>
      <p:sp>
        <p:nvSpPr>
          <p:cNvPr id="80" name="Shape 160">
            <a:extLst>
              <a:ext uri="{FF2B5EF4-FFF2-40B4-BE49-F238E27FC236}">
                <a16:creationId xmlns:a16="http://schemas.microsoft.com/office/drawing/2014/main" id="{BB151F05-963B-024E-AD20-3B6CA357C9DB}"/>
              </a:ext>
            </a:extLst>
          </p:cNvPr>
          <p:cNvSpPr/>
          <p:nvPr/>
        </p:nvSpPr>
        <p:spPr>
          <a:xfrm>
            <a:off x="217876" y="10279677"/>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 </a:t>
            </a:r>
          </a:p>
        </p:txBody>
      </p:sp>
      <p:sp>
        <p:nvSpPr>
          <p:cNvPr id="81" name="Shape 164">
            <a:extLst>
              <a:ext uri="{FF2B5EF4-FFF2-40B4-BE49-F238E27FC236}">
                <a16:creationId xmlns:a16="http://schemas.microsoft.com/office/drawing/2014/main" id="{E5061139-D199-264B-B201-553F20CEB3C3}"/>
              </a:ext>
            </a:extLst>
          </p:cNvPr>
          <p:cNvSpPr/>
          <p:nvPr/>
        </p:nvSpPr>
        <p:spPr>
          <a:xfrm>
            <a:off x="16314812" y="10279677"/>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sp>
        <p:nvSpPr>
          <p:cNvPr id="82" name="Shape 165">
            <a:extLst>
              <a:ext uri="{FF2B5EF4-FFF2-40B4-BE49-F238E27FC236}">
                <a16:creationId xmlns:a16="http://schemas.microsoft.com/office/drawing/2014/main" id="{B1144DE1-D393-EB4A-8CC5-15C9961B3608}"/>
              </a:ext>
            </a:extLst>
          </p:cNvPr>
          <p:cNvSpPr/>
          <p:nvPr/>
        </p:nvSpPr>
        <p:spPr>
          <a:xfrm>
            <a:off x="19168060" y="10279677"/>
            <a:ext cx="4314942" cy="63671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flexible</a:t>
            </a:r>
            <a:r>
              <a:rPr dirty="0"/>
              <a:t>] </a:t>
            </a:r>
          </a:p>
        </p:txBody>
      </p:sp>
      <p:sp>
        <p:nvSpPr>
          <p:cNvPr id="83" name="Shape 166">
            <a:extLst>
              <a:ext uri="{FF2B5EF4-FFF2-40B4-BE49-F238E27FC236}">
                <a16:creationId xmlns:a16="http://schemas.microsoft.com/office/drawing/2014/main" id="{083488C0-3874-7E4A-9F31-DA19B1544021}"/>
              </a:ext>
            </a:extLst>
          </p:cNvPr>
          <p:cNvSpPr/>
          <p:nvPr/>
        </p:nvSpPr>
        <p:spPr>
          <a:xfrm>
            <a:off x="3410644" y="10279677"/>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[20-30 mins</a:t>
            </a:r>
            <a:r>
              <a:rPr dirty="0"/>
              <a:t>] </a:t>
            </a:r>
          </a:p>
        </p:txBody>
      </p:sp>
      <p:sp>
        <p:nvSpPr>
          <p:cNvPr id="84" name="Shape 167">
            <a:extLst>
              <a:ext uri="{FF2B5EF4-FFF2-40B4-BE49-F238E27FC236}">
                <a16:creationId xmlns:a16="http://schemas.microsoft.com/office/drawing/2014/main" id="{C4739D73-6C7A-4E42-A51E-C62146A6E323}"/>
              </a:ext>
            </a:extLst>
          </p:cNvPr>
          <p:cNvSpPr/>
          <p:nvPr/>
        </p:nvSpPr>
        <p:spPr>
          <a:xfrm>
            <a:off x="6656650" y="10279677"/>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 mins</a:t>
            </a:r>
            <a:r>
              <a:rPr dirty="0"/>
              <a:t>] </a:t>
            </a:r>
          </a:p>
        </p:txBody>
      </p:sp>
      <p:sp>
        <p:nvSpPr>
          <p:cNvPr id="85" name="Shape 168">
            <a:extLst>
              <a:ext uri="{FF2B5EF4-FFF2-40B4-BE49-F238E27FC236}">
                <a16:creationId xmlns:a16="http://schemas.microsoft.com/office/drawing/2014/main" id="{3EA4B00D-676E-3346-8F9C-4FF27B633B35}"/>
              </a:ext>
            </a:extLst>
          </p:cNvPr>
          <p:cNvSpPr/>
          <p:nvPr/>
        </p:nvSpPr>
        <p:spPr>
          <a:xfrm>
            <a:off x="9876037" y="10279677"/>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20 mins</a:t>
            </a:r>
            <a:r>
              <a:rPr dirty="0"/>
              <a:t>] </a:t>
            </a:r>
          </a:p>
        </p:txBody>
      </p:sp>
      <p:sp>
        <p:nvSpPr>
          <p:cNvPr id="86" name="Shape 169">
            <a:extLst>
              <a:ext uri="{FF2B5EF4-FFF2-40B4-BE49-F238E27FC236}">
                <a16:creationId xmlns:a16="http://schemas.microsoft.com/office/drawing/2014/main" id="{9F5B5574-3834-3046-9650-2EF72DD4A2A0}"/>
              </a:ext>
            </a:extLst>
          </p:cNvPr>
          <p:cNvSpPr/>
          <p:nvPr/>
        </p:nvSpPr>
        <p:spPr>
          <a:xfrm>
            <a:off x="13095424" y="10279677"/>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sp>
        <p:nvSpPr>
          <p:cNvPr id="294" name="Shape 294"/>
          <p:cNvSpPr/>
          <p:nvPr/>
        </p:nvSpPr>
        <p:spPr>
          <a:xfrm>
            <a:off x="13031151"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9C2DA250-B392-004F-8A0E-80B895398167}"/>
              </a:ext>
            </a:extLst>
          </p:cNvPr>
          <p:cNvGrpSpPr/>
          <p:nvPr/>
        </p:nvGrpSpPr>
        <p:grpSpPr>
          <a:xfrm>
            <a:off x="385152" y="-312675"/>
            <a:ext cx="21447926" cy="10546303"/>
            <a:chOff x="385152" y="-312675"/>
            <a:chExt cx="21447926" cy="10546303"/>
          </a:xfrm>
        </p:grpSpPr>
        <p:sp>
          <p:nvSpPr>
            <p:cNvPr id="271" name="Shape 271"/>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5" name="Shape 285"/>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6" name="Shape 286"/>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87" name="Shape 287"/>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288" name="Shape 288"/>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89" name="Shape 289"/>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90" name="Shape 290"/>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91" name="Shape 291"/>
            <p:cNvSpPr/>
            <p:nvPr/>
          </p:nvSpPr>
          <p:spPr>
            <a:xfrm>
              <a:off x="14355762" y="9195086"/>
              <a:ext cx="1038541" cy="1038541"/>
            </a:xfrm>
            <a:prstGeom prst="ellipse">
              <a:avLst/>
            </a:prstGeom>
            <a:solidFill>
              <a:srgbClr val="DB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95" name="Shape 295"/>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37" name="Shape 145">
              <a:extLst>
                <a:ext uri="{FF2B5EF4-FFF2-40B4-BE49-F238E27FC236}">
                  <a16:creationId xmlns:a16="http://schemas.microsoft.com/office/drawing/2014/main" id="{B2F6DA3E-8048-5D4A-8E01-A65BB6B55DEC}"/>
                </a:ext>
              </a:extLst>
            </p:cNvPr>
            <p:cNvSpPr/>
            <p:nvPr/>
          </p:nvSpPr>
          <p:spPr>
            <a:xfrm>
              <a:off x="385152" y="-312675"/>
              <a:ext cx="9610201"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Design</a:t>
              </a:r>
            </a:p>
          </p:txBody>
        </p:sp>
      </p:grpSp>
      <p:grpSp>
        <p:nvGrpSpPr>
          <p:cNvPr id="41" name="Group 40">
            <a:extLst>
              <a:ext uri="{FF2B5EF4-FFF2-40B4-BE49-F238E27FC236}">
                <a16:creationId xmlns:a16="http://schemas.microsoft.com/office/drawing/2014/main" id="{57B914D4-D72C-4A44-97D6-E874585AC779}"/>
              </a:ext>
            </a:extLst>
          </p:cNvPr>
          <p:cNvGrpSpPr/>
          <p:nvPr/>
        </p:nvGrpSpPr>
        <p:grpSpPr>
          <a:xfrm>
            <a:off x="1478213" y="-539579"/>
            <a:ext cx="23255926" cy="10773207"/>
            <a:chOff x="1478213" y="-539579"/>
            <a:chExt cx="23255926" cy="10773207"/>
          </a:xfrm>
        </p:grpSpPr>
        <p:sp>
          <p:nvSpPr>
            <p:cNvPr id="42" name="Shape 139">
              <a:extLst>
                <a:ext uri="{FF2B5EF4-FFF2-40B4-BE49-F238E27FC236}">
                  <a16:creationId xmlns:a16="http://schemas.microsoft.com/office/drawing/2014/main" id="{847BCD4E-306F-014F-99C1-9608E8C84737}"/>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5" name="Shape 142">
              <a:extLst>
                <a:ext uri="{FF2B5EF4-FFF2-40B4-BE49-F238E27FC236}">
                  <a16:creationId xmlns:a16="http://schemas.microsoft.com/office/drawing/2014/main" id="{9333FC23-D686-794E-B799-1A9C55DD73F6}"/>
                </a:ext>
              </a:extLst>
            </p:cNvPr>
            <p:cNvSpPr/>
            <p:nvPr/>
          </p:nvSpPr>
          <p:spPr>
            <a:xfrm>
              <a:off x="19483442" y="-53957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48</a:t>
              </a:r>
              <a:endParaRPr dirty="0"/>
            </a:p>
          </p:txBody>
        </p:sp>
        <p:sp>
          <p:nvSpPr>
            <p:cNvPr id="56" name="Shape 153">
              <a:extLst>
                <a:ext uri="{FF2B5EF4-FFF2-40B4-BE49-F238E27FC236}">
                  <a16:creationId xmlns:a16="http://schemas.microsoft.com/office/drawing/2014/main" id="{F59FB44C-405F-7A48-8990-C3C02147BAA4}"/>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7" name="Shape 154">
              <a:extLst>
                <a:ext uri="{FF2B5EF4-FFF2-40B4-BE49-F238E27FC236}">
                  <a16:creationId xmlns:a16="http://schemas.microsoft.com/office/drawing/2014/main" id="{D6A2C8C2-A94A-424D-B818-EA5FCD3A27E7}"/>
                </a:ext>
              </a:extLst>
            </p:cNvPr>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58" name="Shape 155">
              <a:extLst>
                <a:ext uri="{FF2B5EF4-FFF2-40B4-BE49-F238E27FC236}">
                  <a16:creationId xmlns:a16="http://schemas.microsoft.com/office/drawing/2014/main" id="{5A9C7FF9-7CAF-DC4B-96DC-FBE078916B0A}"/>
                </a:ext>
              </a:extLst>
            </p:cNvPr>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59" name="Shape 156">
              <a:extLst>
                <a:ext uri="{FF2B5EF4-FFF2-40B4-BE49-F238E27FC236}">
                  <a16:creationId xmlns:a16="http://schemas.microsoft.com/office/drawing/2014/main" id="{1B58C0C3-5BF7-5040-A980-34843682470D}"/>
                </a:ext>
              </a:extLst>
            </p:cNvPr>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60" name="Shape 157">
              <a:extLst>
                <a:ext uri="{FF2B5EF4-FFF2-40B4-BE49-F238E27FC236}">
                  <a16:creationId xmlns:a16="http://schemas.microsoft.com/office/drawing/2014/main" id="{975061CA-343A-1C4D-9B4A-D0ED59C87ADF}"/>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61" name="Shape 158">
              <a:extLst>
                <a:ext uri="{FF2B5EF4-FFF2-40B4-BE49-F238E27FC236}">
                  <a16:creationId xmlns:a16="http://schemas.microsoft.com/office/drawing/2014/main" id="{D5901E27-DA58-2E4B-B424-C240F023FBD9}"/>
                </a:ext>
              </a:extLst>
            </p:cNvPr>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62" name="Shape 159">
              <a:extLst>
                <a:ext uri="{FF2B5EF4-FFF2-40B4-BE49-F238E27FC236}">
                  <a16:creationId xmlns:a16="http://schemas.microsoft.com/office/drawing/2014/main" id="{1849BD6E-2F43-E449-934A-E49805F12190}"/>
                </a:ext>
              </a:extLst>
            </p:cNvPr>
            <p:cNvSpPr/>
            <p:nvPr/>
          </p:nvSpPr>
          <p:spPr>
            <a:xfrm>
              <a:off x="14355762" y="9195086"/>
              <a:ext cx="1038541" cy="1038541"/>
            </a:xfrm>
            <a:prstGeom prst="ellipse">
              <a:avLst/>
            </a:prstGeom>
            <a:solidFill>
              <a:srgbClr val="DC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64" name="Shape 163">
              <a:extLst>
                <a:ext uri="{FF2B5EF4-FFF2-40B4-BE49-F238E27FC236}">
                  <a16:creationId xmlns:a16="http://schemas.microsoft.com/office/drawing/2014/main" id="{1FF6FCF2-9F31-454D-9884-5523BD44447D}"/>
                </a:ext>
              </a:extLst>
            </p:cNvPr>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pic>
        <p:nvPicPr>
          <p:cNvPr id="39" name="Picture 38">
            <a:extLst>
              <a:ext uri="{FF2B5EF4-FFF2-40B4-BE49-F238E27FC236}">
                <a16:creationId xmlns:a16="http://schemas.microsoft.com/office/drawing/2014/main" id="{D4297C31-097A-9444-8A76-5BC33674549A}"/>
              </a:ext>
            </a:extLst>
          </p:cNvPr>
          <p:cNvPicPr>
            <a:picLocks noChangeAspect="1"/>
          </p:cNvPicPr>
          <p:nvPr/>
        </p:nvPicPr>
        <p:blipFill>
          <a:blip r:embed="rId2"/>
          <a:stretch>
            <a:fillRect/>
          </a:stretch>
        </p:blipFill>
        <p:spPr>
          <a:xfrm>
            <a:off x="-73537" y="-14525"/>
            <a:ext cx="19548329" cy="6007100"/>
          </a:xfrm>
          <a:prstGeom prst="rect">
            <a:avLst/>
          </a:prstGeom>
        </p:spPr>
      </p:pic>
      <p:grpSp>
        <p:nvGrpSpPr>
          <p:cNvPr id="40" name="Group 39">
            <a:extLst>
              <a:ext uri="{FF2B5EF4-FFF2-40B4-BE49-F238E27FC236}">
                <a16:creationId xmlns:a16="http://schemas.microsoft.com/office/drawing/2014/main" id="{A232A0FB-92B8-9A48-A6E8-574847CDD8E9}"/>
              </a:ext>
            </a:extLst>
          </p:cNvPr>
          <p:cNvGrpSpPr/>
          <p:nvPr/>
        </p:nvGrpSpPr>
        <p:grpSpPr>
          <a:xfrm>
            <a:off x="-110395" y="-1039931"/>
            <a:ext cx="24844535" cy="11273559"/>
            <a:chOff x="-110395" y="-1039931"/>
            <a:chExt cx="24844535" cy="11273559"/>
          </a:xfrm>
        </p:grpSpPr>
        <p:sp>
          <p:nvSpPr>
            <p:cNvPr id="46" name="Shape 139">
              <a:extLst>
                <a:ext uri="{FF2B5EF4-FFF2-40B4-BE49-F238E27FC236}">
                  <a16:creationId xmlns:a16="http://schemas.microsoft.com/office/drawing/2014/main" id="{D920971D-93FD-6441-B3F4-BE8A4585CAD4}"/>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7" name="Shape 140">
              <a:extLst>
                <a:ext uri="{FF2B5EF4-FFF2-40B4-BE49-F238E27FC236}">
                  <a16:creationId xmlns:a16="http://schemas.microsoft.com/office/drawing/2014/main" id="{2F2017F4-2576-8346-A52A-E7EB7D221CBA}"/>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8" name="Shape 141">
              <a:extLst>
                <a:ext uri="{FF2B5EF4-FFF2-40B4-BE49-F238E27FC236}">
                  <a16:creationId xmlns:a16="http://schemas.microsoft.com/office/drawing/2014/main" id="{C06D34E1-3E6A-5E4C-B23F-EF00E89D0A91}"/>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3" name="Shape 142">
              <a:extLst>
                <a:ext uri="{FF2B5EF4-FFF2-40B4-BE49-F238E27FC236}">
                  <a16:creationId xmlns:a16="http://schemas.microsoft.com/office/drawing/2014/main" id="{1B861D2D-41BD-0A4B-93FE-89193BF0683C}"/>
                </a:ext>
              </a:extLst>
            </p:cNvPr>
            <p:cNvSpPr/>
            <p:nvPr/>
          </p:nvSpPr>
          <p:spPr>
            <a:xfrm>
              <a:off x="18613692" y="-539579"/>
              <a:ext cx="6120448" cy="260706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lang="en-AU" dirty="0"/>
                <a:t>  </a:t>
              </a:r>
              <a:r>
                <a:rPr dirty="0"/>
                <a:t>PAGE </a:t>
              </a:r>
              <a:r>
                <a:rPr lang="en-AU" dirty="0"/>
                <a:t>98</a:t>
              </a:r>
              <a:endParaRPr dirty="0"/>
            </a:p>
          </p:txBody>
        </p:sp>
        <p:sp>
          <p:nvSpPr>
            <p:cNvPr id="54" name="Shape 143">
              <a:extLst>
                <a:ext uri="{FF2B5EF4-FFF2-40B4-BE49-F238E27FC236}">
                  <a16:creationId xmlns:a16="http://schemas.microsoft.com/office/drawing/2014/main" id="{ADE1FF2F-CE8D-884E-A467-D895105B4D3C}"/>
                </a:ext>
              </a:extLst>
            </p:cNvPr>
            <p:cNvSpPr/>
            <p:nvPr/>
          </p:nvSpPr>
          <p:spPr>
            <a:xfrm>
              <a:off x="-110395" y="609796"/>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55" name="Shape 144">
              <a:extLst>
                <a:ext uri="{FF2B5EF4-FFF2-40B4-BE49-F238E27FC236}">
                  <a16:creationId xmlns:a16="http://schemas.microsoft.com/office/drawing/2014/main" id="{8875C56F-8F4A-804A-838B-E1BB47B8705A}"/>
                </a:ext>
              </a:extLst>
            </p:cNvPr>
            <p:cNvSpPr/>
            <p:nvPr/>
          </p:nvSpPr>
          <p:spPr>
            <a:xfrm rot="5400000">
              <a:off x="11368800" y="113495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3" name="Shape 145">
              <a:extLst>
                <a:ext uri="{FF2B5EF4-FFF2-40B4-BE49-F238E27FC236}">
                  <a16:creationId xmlns:a16="http://schemas.microsoft.com/office/drawing/2014/main" id="{FA1F8A1E-9989-224A-A6C0-00325E756DF5}"/>
                </a:ext>
              </a:extLst>
            </p:cNvPr>
            <p:cNvSpPr/>
            <p:nvPr/>
          </p:nvSpPr>
          <p:spPr>
            <a:xfrm>
              <a:off x="385152" y="-1039931"/>
              <a:ext cx="9610201"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Local</a:t>
              </a:r>
              <a:endParaRPr sz="16000" spc="-319" dirty="0"/>
            </a:p>
          </p:txBody>
        </p:sp>
        <p:sp>
          <p:nvSpPr>
            <p:cNvPr id="65" name="Shape 146">
              <a:extLst>
                <a:ext uri="{FF2B5EF4-FFF2-40B4-BE49-F238E27FC236}">
                  <a16:creationId xmlns:a16="http://schemas.microsoft.com/office/drawing/2014/main" id="{B314CD42-3A6D-2A40-AA22-55272CB9115E}"/>
                </a:ext>
              </a:extLst>
            </p:cNvPr>
            <p:cNvSpPr/>
            <p:nvPr/>
          </p:nvSpPr>
          <p:spPr>
            <a:xfrm>
              <a:off x="1334644" y="6636377"/>
              <a:ext cx="21354888" cy="162159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observe two spaces, and plot your observations using the template on the companion website to reveal the unique aspects that the spaces present. If you wish, you can follow the ‘Future Campus’ brief (p.208).</a:t>
              </a:r>
            </a:p>
          </p:txBody>
        </p:sp>
        <p:sp>
          <p:nvSpPr>
            <p:cNvPr id="66" name="Shape 147">
              <a:extLst>
                <a:ext uri="{FF2B5EF4-FFF2-40B4-BE49-F238E27FC236}">
                  <a16:creationId xmlns:a16="http://schemas.microsoft.com/office/drawing/2014/main" id="{B6D19FEC-B996-2D44-B68C-611FFC49D145}"/>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7" name="Shape 148">
              <a:extLst>
                <a:ext uri="{FF2B5EF4-FFF2-40B4-BE49-F238E27FC236}">
                  <a16:creationId xmlns:a16="http://schemas.microsoft.com/office/drawing/2014/main" id="{C27764AB-543C-194C-AD09-644FBC609E73}"/>
                </a:ext>
              </a:extLst>
            </p:cNvPr>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68" name="Shape 149">
              <a:extLst>
                <a:ext uri="{FF2B5EF4-FFF2-40B4-BE49-F238E27FC236}">
                  <a16:creationId xmlns:a16="http://schemas.microsoft.com/office/drawing/2014/main" id="{2662A3B1-FCE5-6C4C-AA7E-273CB97567D5}"/>
                </a:ext>
              </a:extLst>
            </p:cNvPr>
            <p:cNvSpPr/>
            <p:nvPr/>
          </p:nvSpPr>
          <p:spPr>
            <a:xfrm>
              <a:off x="20531770" y="3781995"/>
              <a:ext cx="3690112" cy="106759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A partner, pen</a:t>
              </a:r>
              <a:endParaRPr sz="3000" dirty="0">
                <a:latin typeface="Montserrat Medium"/>
                <a:ea typeface="Montserrat Medium"/>
                <a:cs typeface="Montserrat Medium"/>
                <a:sym typeface="Montserrat Medium"/>
              </a:endParaRPr>
            </a:p>
          </p:txBody>
        </p:sp>
        <p:sp>
          <p:nvSpPr>
            <p:cNvPr id="69" name="Shape 150">
              <a:extLst>
                <a:ext uri="{FF2B5EF4-FFF2-40B4-BE49-F238E27FC236}">
                  <a16:creationId xmlns:a16="http://schemas.microsoft.com/office/drawing/2014/main" id="{D8982887-77A4-844D-83D4-5ECFF7D5D89F}"/>
                </a:ext>
              </a:extLst>
            </p:cNvPr>
            <p:cNvSpPr/>
            <p:nvPr/>
          </p:nvSpPr>
          <p:spPr>
            <a:xfrm>
              <a:off x="-100301" y="3057910"/>
              <a:ext cx="12986454"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70" name="Shape 151">
              <a:extLst>
                <a:ext uri="{FF2B5EF4-FFF2-40B4-BE49-F238E27FC236}">
                  <a16:creationId xmlns:a16="http://schemas.microsoft.com/office/drawing/2014/main" id="{BF2CDED5-D551-CE43-B387-BE16597C82A1}"/>
                </a:ext>
              </a:extLst>
            </p:cNvPr>
            <p:cNvSpPr/>
            <p:nvPr/>
          </p:nvSpPr>
          <p:spPr>
            <a:xfrm rot="5400000">
              <a:off x="9976984" y="3583071"/>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3" name="Shape 155">
              <a:extLst>
                <a:ext uri="{FF2B5EF4-FFF2-40B4-BE49-F238E27FC236}">
                  <a16:creationId xmlns:a16="http://schemas.microsoft.com/office/drawing/2014/main" id="{58EF16DE-1638-D749-90FB-AD7D25B4B21E}"/>
                </a:ext>
              </a:extLst>
            </p:cNvPr>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74" name="Shape 156">
              <a:extLst>
                <a:ext uri="{FF2B5EF4-FFF2-40B4-BE49-F238E27FC236}">
                  <a16:creationId xmlns:a16="http://schemas.microsoft.com/office/drawing/2014/main" id="{8B294231-8B02-584E-B314-D28EE0E23ACB}"/>
                </a:ext>
              </a:extLst>
            </p:cNvPr>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75" name="Shape 157">
              <a:extLst>
                <a:ext uri="{FF2B5EF4-FFF2-40B4-BE49-F238E27FC236}">
                  <a16:creationId xmlns:a16="http://schemas.microsoft.com/office/drawing/2014/main" id="{0A5F9568-F8C7-1A4C-A6A7-E08654D7BCD9}"/>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76" name="Shape 158">
              <a:extLst>
                <a:ext uri="{FF2B5EF4-FFF2-40B4-BE49-F238E27FC236}">
                  <a16:creationId xmlns:a16="http://schemas.microsoft.com/office/drawing/2014/main" id="{51C12BB4-D049-3A40-94E9-5D786F6FBD2E}"/>
                </a:ext>
              </a:extLst>
            </p:cNvPr>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78" name="Shape 163">
              <a:extLst>
                <a:ext uri="{FF2B5EF4-FFF2-40B4-BE49-F238E27FC236}">
                  <a16:creationId xmlns:a16="http://schemas.microsoft.com/office/drawing/2014/main" id="{A713F691-CA21-4D4E-8426-1834504F141B}"/>
                </a:ext>
              </a:extLst>
            </p:cNvPr>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79" name="Shape 152">
              <a:extLst>
                <a:ext uri="{FF2B5EF4-FFF2-40B4-BE49-F238E27FC236}">
                  <a16:creationId xmlns:a16="http://schemas.microsoft.com/office/drawing/2014/main" id="{05C45A18-A7FC-5344-A015-00AA26F964C8}"/>
                </a:ext>
              </a:extLst>
            </p:cNvPr>
            <p:cNvSpPr/>
            <p:nvPr/>
          </p:nvSpPr>
          <p:spPr>
            <a:xfrm>
              <a:off x="369844" y="1408182"/>
              <a:ext cx="13084209"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Orbits</a:t>
              </a:r>
              <a:endParaRPr sz="16000" spc="-319" dirty="0"/>
            </a:p>
          </p:txBody>
        </p:sp>
      </p:grpSp>
      <p:sp>
        <p:nvSpPr>
          <p:cNvPr id="87" name="Shape 144">
            <a:extLst>
              <a:ext uri="{FF2B5EF4-FFF2-40B4-BE49-F238E27FC236}">
                <a16:creationId xmlns:a16="http://schemas.microsoft.com/office/drawing/2014/main" id="{224AFA23-9CF8-6949-9DF0-15AE38717723}"/>
              </a:ext>
            </a:extLst>
          </p:cNvPr>
          <p:cNvSpPr/>
          <p:nvPr/>
        </p:nvSpPr>
        <p:spPr>
          <a:xfrm rot="5400000">
            <a:off x="12360992" y="3581052"/>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127">
            <a:extLst>
              <a:ext uri="{FF2B5EF4-FFF2-40B4-BE49-F238E27FC236}">
                <a16:creationId xmlns:a16="http://schemas.microsoft.com/office/drawing/2014/main" id="{DE9B1175-53E1-7742-9EB9-F6F2914742F3}"/>
              </a:ext>
            </a:extLst>
          </p:cNvPr>
          <p:cNvSpPr/>
          <p:nvPr/>
        </p:nvSpPr>
        <p:spPr>
          <a:xfrm>
            <a:off x="11371385" y="12658992"/>
            <a:ext cx="12493249" cy="4520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dirty="0"/>
              <a:t>Image Attribution:</a:t>
            </a:r>
            <a:r>
              <a:rPr lang="en-AU" dirty="0"/>
              <a:t> </a:t>
            </a:r>
            <a:r>
              <a:rPr lang="en-AU" dirty="0" err="1"/>
              <a:t>chuttersnap</a:t>
            </a:r>
            <a:r>
              <a:rPr lang="en-AU" dirty="0"/>
              <a:t>, https://</a:t>
            </a:r>
            <a:r>
              <a:rPr lang="en-AU" dirty="0" err="1"/>
              <a:t>unsplash.com</a:t>
            </a:r>
            <a:r>
              <a:rPr lang="en-AU" dirty="0"/>
              <a:t>/photos/u2VPMFRrhGU</a:t>
            </a:r>
          </a:p>
        </p:txBody>
      </p:sp>
      <p:sp>
        <p:nvSpPr>
          <p:cNvPr id="81" name="Shape 160">
            <a:extLst>
              <a:ext uri="{FF2B5EF4-FFF2-40B4-BE49-F238E27FC236}">
                <a16:creationId xmlns:a16="http://schemas.microsoft.com/office/drawing/2014/main" id="{AC022D16-EE82-7947-A174-E275B762EF4C}"/>
              </a:ext>
            </a:extLst>
          </p:cNvPr>
          <p:cNvSpPr/>
          <p:nvPr/>
        </p:nvSpPr>
        <p:spPr>
          <a:xfrm>
            <a:off x="217876"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 </a:t>
            </a:r>
          </a:p>
        </p:txBody>
      </p:sp>
      <p:sp>
        <p:nvSpPr>
          <p:cNvPr id="82" name="Shape 164">
            <a:extLst>
              <a:ext uri="{FF2B5EF4-FFF2-40B4-BE49-F238E27FC236}">
                <a16:creationId xmlns:a16="http://schemas.microsoft.com/office/drawing/2014/main" id="{BD4381D9-EC23-F84E-8003-14081E847BFA}"/>
              </a:ext>
            </a:extLst>
          </p:cNvPr>
          <p:cNvSpPr/>
          <p:nvPr/>
        </p:nvSpPr>
        <p:spPr>
          <a:xfrm>
            <a:off x="16314812"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sp>
        <p:nvSpPr>
          <p:cNvPr id="83" name="Shape 165">
            <a:extLst>
              <a:ext uri="{FF2B5EF4-FFF2-40B4-BE49-F238E27FC236}">
                <a16:creationId xmlns:a16="http://schemas.microsoft.com/office/drawing/2014/main" id="{40A2D7E3-3E4E-914B-BBF5-81267FA924F4}"/>
              </a:ext>
            </a:extLst>
          </p:cNvPr>
          <p:cNvSpPr/>
          <p:nvPr/>
        </p:nvSpPr>
        <p:spPr>
          <a:xfrm>
            <a:off x="19168060" y="10303123"/>
            <a:ext cx="4314942" cy="63671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flexible</a:t>
            </a:r>
            <a:r>
              <a:rPr dirty="0"/>
              <a:t>] </a:t>
            </a:r>
          </a:p>
        </p:txBody>
      </p:sp>
      <p:sp>
        <p:nvSpPr>
          <p:cNvPr id="84" name="Shape 166">
            <a:extLst>
              <a:ext uri="{FF2B5EF4-FFF2-40B4-BE49-F238E27FC236}">
                <a16:creationId xmlns:a16="http://schemas.microsoft.com/office/drawing/2014/main" id="{73369FE2-734C-A340-9BB4-F74CF5447412}"/>
              </a:ext>
            </a:extLst>
          </p:cNvPr>
          <p:cNvSpPr/>
          <p:nvPr/>
        </p:nvSpPr>
        <p:spPr>
          <a:xfrm>
            <a:off x="3410644"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[20-30 mins</a:t>
            </a:r>
            <a:r>
              <a:rPr dirty="0"/>
              <a:t>] </a:t>
            </a:r>
          </a:p>
        </p:txBody>
      </p:sp>
      <p:sp>
        <p:nvSpPr>
          <p:cNvPr id="85" name="Shape 167">
            <a:extLst>
              <a:ext uri="{FF2B5EF4-FFF2-40B4-BE49-F238E27FC236}">
                <a16:creationId xmlns:a16="http://schemas.microsoft.com/office/drawing/2014/main" id="{E74435A3-FBD3-0C40-BC3A-97F93F172D1A}"/>
              </a:ext>
            </a:extLst>
          </p:cNvPr>
          <p:cNvSpPr/>
          <p:nvPr/>
        </p:nvSpPr>
        <p:spPr>
          <a:xfrm>
            <a:off x="6656650"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 mins</a:t>
            </a:r>
            <a:r>
              <a:rPr dirty="0"/>
              <a:t>] </a:t>
            </a:r>
          </a:p>
        </p:txBody>
      </p:sp>
      <p:sp>
        <p:nvSpPr>
          <p:cNvPr id="86" name="Shape 168">
            <a:extLst>
              <a:ext uri="{FF2B5EF4-FFF2-40B4-BE49-F238E27FC236}">
                <a16:creationId xmlns:a16="http://schemas.microsoft.com/office/drawing/2014/main" id="{EAB48A46-92BB-C340-A4CF-BEEC03B85D87}"/>
              </a:ext>
            </a:extLst>
          </p:cNvPr>
          <p:cNvSpPr/>
          <p:nvPr/>
        </p:nvSpPr>
        <p:spPr>
          <a:xfrm>
            <a:off x="9876037"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20 mins</a:t>
            </a:r>
            <a:r>
              <a:rPr dirty="0"/>
              <a:t>] </a:t>
            </a:r>
          </a:p>
        </p:txBody>
      </p:sp>
      <p:sp>
        <p:nvSpPr>
          <p:cNvPr id="87" name="Shape 169">
            <a:extLst>
              <a:ext uri="{FF2B5EF4-FFF2-40B4-BE49-F238E27FC236}">
                <a16:creationId xmlns:a16="http://schemas.microsoft.com/office/drawing/2014/main" id="{F69E126D-F8BA-3C48-89C2-2BE1C411988B}"/>
              </a:ext>
            </a:extLst>
          </p:cNvPr>
          <p:cNvSpPr/>
          <p:nvPr/>
        </p:nvSpPr>
        <p:spPr>
          <a:xfrm>
            <a:off x="13095424" y="10303123"/>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grpSp>
        <p:nvGrpSpPr>
          <p:cNvPr id="2" name="Group 1">
            <a:extLst>
              <a:ext uri="{FF2B5EF4-FFF2-40B4-BE49-F238E27FC236}">
                <a16:creationId xmlns:a16="http://schemas.microsoft.com/office/drawing/2014/main" id="{537B8C9A-BFA3-5941-86C5-DFC755D02121}"/>
              </a:ext>
            </a:extLst>
          </p:cNvPr>
          <p:cNvGrpSpPr/>
          <p:nvPr/>
        </p:nvGrpSpPr>
        <p:grpSpPr>
          <a:xfrm>
            <a:off x="1478213" y="-62841"/>
            <a:ext cx="20354865" cy="10296469"/>
            <a:chOff x="1478213" y="-62841"/>
            <a:chExt cx="20354865" cy="10296469"/>
          </a:xfrm>
        </p:grpSpPr>
        <p:sp>
          <p:nvSpPr>
            <p:cNvPr id="304" name="Shape 304"/>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8" name="Shape 318"/>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9" name="Shape 319"/>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320" name="Shape 320"/>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321" name="Shape 321"/>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322" name="Shape 322"/>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323" name="Shape 323"/>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324" name="Shape 324"/>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328" name="Shape 328"/>
            <p:cNvSpPr/>
            <p:nvPr/>
          </p:nvSpPr>
          <p:spPr>
            <a:xfrm>
              <a:off x="17575150" y="9195086"/>
              <a:ext cx="1038541" cy="1038542"/>
            </a:xfrm>
            <a:prstGeom prst="ellipse">
              <a:avLst/>
            </a:prstGeom>
            <a:solidFill>
              <a:srgbClr val="DB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sp>
        <p:nvSpPr>
          <p:cNvPr id="327" name="Shape 327"/>
          <p:cNvSpPr/>
          <p:nvPr/>
        </p:nvSpPr>
        <p:spPr>
          <a:xfrm>
            <a:off x="16250539"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41" name="Group 40">
            <a:extLst>
              <a:ext uri="{FF2B5EF4-FFF2-40B4-BE49-F238E27FC236}">
                <a16:creationId xmlns:a16="http://schemas.microsoft.com/office/drawing/2014/main" id="{B253E530-55A7-5C40-9A30-620B16280182}"/>
              </a:ext>
            </a:extLst>
          </p:cNvPr>
          <p:cNvGrpSpPr/>
          <p:nvPr/>
        </p:nvGrpSpPr>
        <p:grpSpPr>
          <a:xfrm>
            <a:off x="369845" y="-539579"/>
            <a:ext cx="24364294" cy="10773207"/>
            <a:chOff x="369845" y="-539579"/>
            <a:chExt cx="24364294" cy="10773207"/>
          </a:xfrm>
        </p:grpSpPr>
        <p:sp>
          <p:nvSpPr>
            <p:cNvPr id="42" name="Shape 139">
              <a:extLst>
                <a:ext uri="{FF2B5EF4-FFF2-40B4-BE49-F238E27FC236}">
                  <a16:creationId xmlns:a16="http://schemas.microsoft.com/office/drawing/2014/main" id="{47FE9173-A09C-3949-9E74-D5DB41663530}"/>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5" name="Shape 142">
              <a:extLst>
                <a:ext uri="{FF2B5EF4-FFF2-40B4-BE49-F238E27FC236}">
                  <a16:creationId xmlns:a16="http://schemas.microsoft.com/office/drawing/2014/main" id="{51FAB1B7-CF9E-4044-AB8F-D684BD0CE83E}"/>
                </a:ext>
              </a:extLst>
            </p:cNvPr>
            <p:cNvSpPr/>
            <p:nvPr/>
          </p:nvSpPr>
          <p:spPr>
            <a:xfrm>
              <a:off x="19483442" y="-53957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48</a:t>
              </a:r>
              <a:endParaRPr dirty="0"/>
            </a:p>
          </p:txBody>
        </p:sp>
        <p:sp>
          <p:nvSpPr>
            <p:cNvPr id="52" name="Shape 149">
              <a:extLst>
                <a:ext uri="{FF2B5EF4-FFF2-40B4-BE49-F238E27FC236}">
                  <a16:creationId xmlns:a16="http://schemas.microsoft.com/office/drawing/2014/main" id="{28033F71-CDC5-1340-B7BB-9D0BD4425116}"/>
                </a:ext>
              </a:extLst>
            </p:cNvPr>
            <p:cNvSpPr/>
            <p:nvPr/>
          </p:nvSpPr>
          <p:spPr>
            <a:xfrm>
              <a:off x="20414752" y="3320330"/>
              <a:ext cx="3807130" cy="199092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2400" dirty="0"/>
                <a:t>YOU WILL NEED</a:t>
              </a:r>
            </a:p>
            <a:p>
              <a:pPr marR="254000" algn="r">
                <a:defRPr sz="3000" b="0">
                  <a:solidFill>
                    <a:srgbClr val="FFFFFF"/>
                  </a:solidFill>
                  <a:latin typeface="Montserrat Bold"/>
                  <a:ea typeface="Montserrat Bold"/>
                  <a:cs typeface="Montserrat Bold"/>
                  <a:sym typeface="Montserrat Bold"/>
                </a:defRPr>
              </a:pPr>
              <a:r>
                <a:rPr lang="en-AU" sz="2400" dirty="0"/>
                <a:t>3-4 participants, 1-2</a:t>
              </a:r>
            </a:p>
            <a:p>
              <a:pPr marR="254000" algn="r">
                <a:defRPr sz="3000" b="0">
                  <a:solidFill>
                    <a:srgbClr val="FFFFFF"/>
                  </a:solidFill>
                  <a:latin typeface="Montserrat Bold"/>
                  <a:ea typeface="Montserrat Bold"/>
                  <a:cs typeface="Montserrat Bold"/>
                  <a:sym typeface="Montserrat Bold"/>
                </a:defRPr>
              </a:pPr>
              <a:r>
                <a:rPr lang="en-AU" sz="2400" dirty="0"/>
                <a:t>facilitators, scissors,</a:t>
              </a:r>
            </a:p>
            <a:p>
              <a:pPr marR="254000" algn="r">
                <a:defRPr sz="3000" b="0">
                  <a:solidFill>
                    <a:srgbClr val="FFFFFF"/>
                  </a:solidFill>
                  <a:latin typeface="Montserrat Bold"/>
                  <a:ea typeface="Montserrat Bold"/>
                  <a:cs typeface="Montserrat Bold"/>
                  <a:sym typeface="Montserrat Bold"/>
                </a:defRPr>
              </a:pPr>
              <a:r>
                <a:rPr lang="en-AU" sz="2400" dirty="0"/>
                <a:t>glue, pens, recording</a:t>
              </a:r>
            </a:p>
            <a:p>
              <a:pPr marR="254000" algn="r">
                <a:defRPr sz="3000" b="0">
                  <a:solidFill>
                    <a:srgbClr val="FFFFFF"/>
                  </a:solidFill>
                  <a:latin typeface="Montserrat Bold"/>
                  <a:ea typeface="Montserrat Bold"/>
                  <a:cs typeface="Montserrat Bold"/>
                  <a:sym typeface="Montserrat Bold"/>
                </a:defRPr>
              </a:pPr>
              <a:r>
                <a:rPr lang="en-AU" sz="2400" dirty="0"/>
                <a:t>equipment</a:t>
              </a:r>
              <a:endParaRPr sz="2400" dirty="0">
                <a:latin typeface="Montserrat Medium"/>
                <a:ea typeface="Montserrat Medium"/>
                <a:cs typeface="Montserrat Medium"/>
                <a:sym typeface="Montserrat Medium"/>
              </a:endParaRPr>
            </a:p>
          </p:txBody>
        </p:sp>
        <p:sp>
          <p:nvSpPr>
            <p:cNvPr id="55" name="Shape 152">
              <a:extLst>
                <a:ext uri="{FF2B5EF4-FFF2-40B4-BE49-F238E27FC236}">
                  <a16:creationId xmlns:a16="http://schemas.microsoft.com/office/drawing/2014/main" id="{B9476B07-9638-604A-A256-73BC9D1766BE}"/>
                </a:ext>
              </a:extLst>
            </p:cNvPr>
            <p:cNvSpPr/>
            <p:nvPr/>
          </p:nvSpPr>
          <p:spPr>
            <a:xfrm>
              <a:off x="369845" y="1408182"/>
              <a:ext cx="9959066"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endParaRPr sz="16000" spc="-319" dirty="0"/>
            </a:p>
          </p:txBody>
        </p:sp>
        <p:sp>
          <p:nvSpPr>
            <p:cNvPr id="56" name="Shape 153">
              <a:extLst>
                <a:ext uri="{FF2B5EF4-FFF2-40B4-BE49-F238E27FC236}">
                  <a16:creationId xmlns:a16="http://schemas.microsoft.com/office/drawing/2014/main" id="{D1A7B865-FBD5-9D48-AF29-AA2AFFB534C0}"/>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7" name="Shape 154">
              <a:extLst>
                <a:ext uri="{FF2B5EF4-FFF2-40B4-BE49-F238E27FC236}">
                  <a16:creationId xmlns:a16="http://schemas.microsoft.com/office/drawing/2014/main" id="{C7184EC2-FC47-574F-92C3-5D72A9F8A53A}"/>
                </a:ext>
              </a:extLst>
            </p:cNvPr>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58" name="Shape 155">
              <a:extLst>
                <a:ext uri="{FF2B5EF4-FFF2-40B4-BE49-F238E27FC236}">
                  <a16:creationId xmlns:a16="http://schemas.microsoft.com/office/drawing/2014/main" id="{748CF284-EE5F-C548-B942-19507F744750}"/>
                </a:ext>
              </a:extLst>
            </p:cNvPr>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59" name="Shape 156">
              <a:extLst>
                <a:ext uri="{FF2B5EF4-FFF2-40B4-BE49-F238E27FC236}">
                  <a16:creationId xmlns:a16="http://schemas.microsoft.com/office/drawing/2014/main" id="{2338CF58-8A76-6445-8CDF-04424CC6F2ED}"/>
                </a:ext>
              </a:extLst>
            </p:cNvPr>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60" name="Shape 157">
              <a:extLst>
                <a:ext uri="{FF2B5EF4-FFF2-40B4-BE49-F238E27FC236}">
                  <a16:creationId xmlns:a16="http://schemas.microsoft.com/office/drawing/2014/main" id="{0CB69E1C-0CAC-BF47-A515-FFE9006D2AF0}"/>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61" name="Shape 158">
              <a:extLst>
                <a:ext uri="{FF2B5EF4-FFF2-40B4-BE49-F238E27FC236}">
                  <a16:creationId xmlns:a16="http://schemas.microsoft.com/office/drawing/2014/main" id="{90D3C91C-EBA2-FB40-8D09-BA489869922F}"/>
                </a:ext>
              </a:extLst>
            </p:cNvPr>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62" name="Shape 159">
              <a:extLst>
                <a:ext uri="{FF2B5EF4-FFF2-40B4-BE49-F238E27FC236}">
                  <a16:creationId xmlns:a16="http://schemas.microsoft.com/office/drawing/2014/main" id="{84229022-2FBA-D540-AA2B-5000858F9DAE}"/>
                </a:ext>
              </a:extLst>
            </p:cNvPr>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64" name="Shape 163">
              <a:extLst>
                <a:ext uri="{FF2B5EF4-FFF2-40B4-BE49-F238E27FC236}">
                  <a16:creationId xmlns:a16="http://schemas.microsoft.com/office/drawing/2014/main" id="{BD89E168-EF69-0349-975A-3293B2B20064}"/>
                </a:ext>
              </a:extLst>
            </p:cNvPr>
            <p:cNvSpPr/>
            <p:nvPr/>
          </p:nvSpPr>
          <p:spPr>
            <a:xfrm>
              <a:off x="17575150" y="9195086"/>
              <a:ext cx="1038541" cy="1038542"/>
            </a:xfrm>
            <a:prstGeom prst="ellipse">
              <a:avLst/>
            </a:prstGeom>
            <a:solidFill>
              <a:srgbClr val="DC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pic>
        <p:nvPicPr>
          <p:cNvPr id="39" name="Picture 38">
            <a:extLst>
              <a:ext uri="{FF2B5EF4-FFF2-40B4-BE49-F238E27FC236}">
                <a16:creationId xmlns:a16="http://schemas.microsoft.com/office/drawing/2014/main" id="{08D7C73C-CB53-954D-B2BE-C1B2CA60CD5D}"/>
              </a:ext>
            </a:extLst>
          </p:cNvPr>
          <p:cNvPicPr>
            <a:picLocks noChangeAspect="1"/>
          </p:cNvPicPr>
          <p:nvPr/>
        </p:nvPicPr>
        <p:blipFill>
          <a:blip r:embed="rId2"/>
          <a:stretch>
            <a:fillRect/>
          </a:stretch>
        </p:blipFill>
        <p:spPr>
          <a:xfrm>
            <a:off x="-73537" y="-14525"/>
            <a:ext cx="19548329" cy="6007100"/>
          </a:xfrm>
          <a:prstGeom prst="rect">
            <a:avLst/>
          </a:prstGeom>
        </p:spPr>
      </p:pic>
      <p:grpSp>
        <p:nvGrpSpPr>
          <p:cNvPr id="40" name="Group 39">
            <a:extLst>
              <a:ext uri="{FF2B5EF4-FFF2-40B4-BE49-F238E27FC236}">
                <a16:creationId xmlns:a16="http://schemas.microsoft.com/office/drawing/2014/main" id="{C7DE663E-4B2C-454A-BCE1-4CA07E9A974C}"/>
              </a:ext>
            </a:extLst>
          </p:cNvPr>
          <p:cNvGrpSpPr/>
          <p:nvPr/>
        </p:nvGrpSpPr>
        <p:grpSpPr>
          <a:xfrm>
            <a:off x="-110395" y="-1039931"/>
            <a:ext cx="24844535" cy="11273558"/>
            <a:chOff x="-110395" y="-1039931"/>
            <a:chExt cx="24844535" cy="11273558"/>
          </a:xfrm>
        </p:grpSpPr>
        <p:sp>
          <p:nvSpPr>
            <p:cNvPr id="46" name="Shape 139">
              <a:extLst>
                <a:ext uri="{FF2B5EF4-FFF2-40B4-BE49-F238E27FC236}">
                  <a16:creationId xmlns:a16="http://schemas.microsoft.com/office/drawing/2014/main" id="{FCCDBA65-1FEE-9947-9F85-054142336E55}"/>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7" name="Shape 140">
              <a:extLst>
                <a:ext uri="{FF2B5EF4-FFF2-40B4-BE49-F238E27FC236}">
                  <a16:creationId xmlns:a16="http://schemas.microsoft.com/office/drawing/2014/main" id="{207314CB-8417-FD41-A13E-01CDAE1B534A}"/>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8" name="Shape 141">
              <a:extLst>
                <a:ext uri="{FF2B5EF4-FFF2-40B4-BE49-F238E27FC236}">
                  <a16:creationId xmlns:a16="http://schemas.microsoft.com/office/drawing/2014/main" id="{FC1E050E-D7DD-794E-8264-55DADC664DF7}"/>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3" name="Shape 142">
              <a:extLst>
                <a:ext uri="{FF2B5EF4-FFF2-40B4-BE49-F238E27FC236}">
                  <a16:creationId xmlns:a16="http://schemas.microsoft.com/office/drawing/2014/main" id="{ED9EC78A-8248-6944-9F25-C285743559C6}"/>
                </a:ext>
              </a:extLst>
            </p:cNvPr>
            <p:cNvSpPr/>
            <p:nvPr/>
          </p:nvSpPr>
          <p:spPr>
            <a:xfrm>
              <a:off x="18613692" y="-539579"/>
              <a:ext cx="6120448" cy="260706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lang="en-AU" dirty="0"/>
                <a:t>  </a:t>
              </a:r>
              <a:r>
                <a:rPr dirty="0"/>
                <a:t>PAGE </a:t>
              </a:r>
              <a:r>
                <a:rPr lang="en-AU" dirty="0"/>
                <a:t>98</a:t>
              </a:r>
              <a:endParaRPr dirty="0"/>
            </a:p>
          </p:txBody>
        </p:sp>
        <p:sp>
          <p:nvSpPr>
            <p:cNvPr id="54" name="Shape 143">
              <a:extLst>
                <a:ext uri="{FF2B5EF4-FFF2-40B4-BE49-F238E27FC236}">
                  <a16:creationId xmlns:a16="http://schemas.microsoft.com/office/drawing/2014/main" id="{C30F0BE7-D61E-9B4B-B62D-1C19ACAE9C80}"/>
                </a:ext>
              </a:extLst>
            </p:cNvPr>
            <p:cNvSpPr/>
            <p:nvPr/>
          </p:nvSpPr>
          <p:spPr>
            <a:xfrm>
              <a:off x="-110395" y="609796"/>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63" name="Shape 144">
              <a:extLst>
                <a:ext uri="{FF2B5EF4-FFF2-40B4-BE49-F238E27FC236}">
                  <a16:creationId xmlns:a16="http://schemas.microsoft.com/office/drawing/2014/main" id="{1A535A4E-4D32-D04F-A3D1-3D5AC8C63F12}"/>
                </a:ext>
              </a:extLst>
            </p:cNvPr>
            <p:cNvSpPr/>
            <p:nvPr/>
          </p:nvSpPr>
          <p:spPr>
            <a:xfrm rot="5400000">
              <a:off x="11368800" y="113495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5" name="Shape 145">
              <a:extLst>
                <a:ext uri="{FF2B5EF4-FFF2-40B4-BE49-F238E27FC236}">
                  <a16:creationId xmlns:a16="http://schemas.microsoft.com/office/drawing/2014/main" id="{00212800-8307-2846-A5F8-E33CC8B99464}"/>
                </a:ext>
              </a:extLst>
            </p:cNvPr>
            <p:cNvSpPr/>
            <p:nvPr/>
          </p:nvSpPr>
          <p:spPr>
            <a:xfrm>
              <a:off x="385152" y="-1039931"/>
              <a:ext cx="9610201"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Local</a:t>
              </a:r>
              <a:endParaRPr sz="16000" spc="-319" dirty="0"/>
            </a:p>
          </p:txBody>
        </p:sp>
        <p:sp>
          <p:nvSpPr>
            <p:cNvPr id="66" name="Shape 146">
              <a:extLst>
                <a:ext uri="{FF2B5EF4-FFF2-40B4-BE49-F238E27FC236}">
                  <a16:creationId xmlns:a16="http://schemas.microsoft.com/office/drawing/2014/main" id="{9BFB97C1-9C8B-8841-AEB7-2FCC1F024911}"/>
                </a:ext>
              </a:extLst>
            </p:cNvPr>
            <p:cNvSpPr/>
            <p:nvPr/>
          </p:nvSpPr>
          <p:spPr>
            <a:xfrm>
              <a:off x="1334644" y="6636377"/>
              <a:ext cx="21354888" cy="2114039"/>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observe two spaces, and plot your observations using the template on the companion website to reveal the unique aspects that the spaces present. If you wish, you can follow the ‘Future Campus’ brief (p.208).</a:t>
              </a:r>
            </a:p>
            <a:p>
              <a:endParaRPr dirty="0"/>
            </a:p>
          </p:txBody>
        </p:sp>
        <p:sp>
          <p:nvSpPr>
            <p:cNvPr id="67" name="Shape 147">
              <a:extLst>
                <a:ext uri="{FF2B5EF4-FFF2-40B4-BE49-F238E27FC236}">
                  <a16:creationId xmlns:a16="http://schemas.microsoft.com/office/drawing/2014/main" id="{8B7218F4-DA7B-D24E-9471-5FAAAA281B63}"/>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8" name="Shape 148">
              <a:extLst>
                <a:ext uri="{FF2B5EF4-FFF2-40B4-BE49-F238E27FC236}">
                  <a16:creationId xmlns:a16="http://schemas.microsoft.com/office/drawing/2014/main" id="{FB12EE9A-58FA-F74D-BE41-C6DFCFA217C6}"/>
                </a:ext>
              </a:extLst>
            </p:cNvPr>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69" name="Shape 149">
              <a:extLst>
                <a:ext uri="{FF2B5EF4-FFF2-40B4-BE49-F238E27FC236}">
                  <a16:creationId xmlns:a16="http://schemas.microsoft.com/office/drawing/2014/main" id="{5551BA34-9E58-B14D-9578-D606197F0C75}"/>
                </a:ext>
              </a:extLst>
            </p:cNvPr>
            <p:cNvSpPr/>
            <p:nvPr/>
          </p:nvSpPr>
          <p:spPr>
            <a:xfrm>
              <a:off x="20531770" y="3781995"/>
              <a:ext cx="3690112" cy="106759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A partner, pen</a:t>
              </a:r>
              <a:endParaRPr sz="3000" dirty="0">
                <a:latin typeface="Montserrat Medium"/>
                <a:ea typeface="Montserrat Medium"/>
                <a:cs typeface="Montserrat Medium"/>
                <a:sym typeface="Montserrat Medium"/>
              </a:endParaRPr>
            </a:p>
          </p:txBody>
        </p:sp>
        <p:sp>
          <p:nvSpPr>
            <p:cNvPr id="70" name="Shape 150">
              <a:extLst>
                <a:ext uri="{FF2B5EF4-FFF2-40B4-BE49-F238E27FC236}">
                  <a16:creationId xmlns:a16="http://schemas.microsoft.com/office/drawing/2014/main" id="{55866932-E256-AD4C-9CF9-0FBA948E0E05}"/>
                </a:ext>
              </a:extLst>
            </p:cNvPr>
            <p:cNvSpPr/>
            <p:nvPr/>
          </p:nvSpPr>
          <p:spPr>
            <a:xfrm>
              <a:off x="-100301" y="3057910"/>
              <a:ext cx="12986454"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71" name="Shape 151">
              <a:extLst>
                <a:ext uri="{FF2B5EF4-FFF2-40B4-BE49-F238E27FC236}">
                  <a16:creationId xmlns:a16="http://schemas.microsoft.com/office/drawing/2014/main" id="{C64BA4AC-D83D-E84C-A9CD-D72AC24EC6A4}"/>
                </a:ext>
              </a:extLst>
            </p:cNvPr>
            <p:cNvSpPr/>
            <p:nvPr/>
          </p:nvSpPr>
          <p:spPr>
            <a:xfrm rot="5400000">
              <a:off x="9976984" y="3583071"/>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4" name="Shape 155">
              <a:extLst>
                <a:ext uri="{FF2B5EF4-FFF2-40B4-BE49-F238E27FC236}">
                  <a16:creationId xmlns:a16="http://schemas.microsoft.com/office/drawing/2014/main" id="{26ED2394-9B22-C741-B38E-6B53CCE3F3FD}"/>
                </a:ext>
              </a:extLst>
            </p:cNvPr>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75" name="Shape 156">
              <a:extLst>
                <a:ext uri="{FF2B5EF4-FFF2-40B4-BE49-F238E27FC236}">
                  <a16:creationId xmlns:a16="http://schemas.microsoft.com/office/drawing/2014/main" id="{E6D29DA0-2E92-E045-BAE3-0338ED474C0D}"/>
                </a:ext>
              </a:extLst>
            </p:cNvPr>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76" name="Shape 157">
              <a:extLst>
                <a:ext uri="{FF2B5EF4-FFF2-40B4-BE49-F238E27FC236}">
                  <a16:creationId xmlns:a16="http://schemas.microsoft.com/office/drawing/2014/main" id="{FF0856D3-67AA-FE47-AE96-4305782148D7}"/>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77" name="Shape 158">
              <a:extLst>
                <a:ext uri="{FF2B5EF4-FFF2-40B4-BE49-F238E27FC236}">
                  <a16:creationId xmlns:a16="http://schemas.microsoft.com/office/drawing/2014/main" id="{032CF055-41E0-0247-AE16-BA663A4CA518}"/>
                </a:ext>
              </a:extLst>
            </p:cNvPr>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78" name="Shape 159">
              <a:extLst>
                <a:ext uri="{FF2B5EF4-FFF2-40B4-BE49-F238E27FC236}">
                  <a16:creationId xmlns:a16="http://schemas.microsoft.com/office/drawing/2014/main" id="{8C750546-B92E-CC44-B92A-6F1AEE4931AD}"/>
                </a:ext>
              </a:extLst>
            </p:cNvPr>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80" name="Shape 152">
              <a:extLst>
                <a:ext uri="{FF2B5EF4-FFF2-40B4-BE49-F238E27FC236}">
                  <a16:creationId xmlns:a16="http://schemas.microsoft.com/office/drawing/2014/main" id="{F5EB206C-B520-024E-BB22-5046989545C0}"/>
                </a:ext>
              </a:extLst>
            </p:cNvPr>
            <p:cNvSpPr/>
            <p:nvPr/>
          </p:nvSpPr>
          <p:spPr>
            <a:xfrm>
              <a:off x="369844" y="1408182"/>
              <a:ext cx="13084209"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Orbits</a:t>
              </a:r>
              <a:endParaRPr sz="16000" spc="-319" dirty="0"/>
            </a:p>
          </p:txBody>
        </p:sp>
      </p:grpSp>
      <p:sp>
        <p:nvSpPr>
          <p:cNvPr id="88" name="Shape 144">
            <a:extLst>
              <a:ext uri="{FF2B5EF4-FFF2-40B4-BE49-F238E27FC236}">
                <a16:creationId xmlns:a16="http://schemas.microsoft.com/office/drawing/2014/main" id="{FD577FA7-D153-3B4B-96A5-507A8ACA7D95}"/>
              </a:ext>
            </a:extLst>
          </p:cNvPr>
          <p:cNvSpPr/>
          <p:nvPr/>
        </p:nvSpPr>
        <p:spPr>
          <a:xfrm rot="5400000">
            <a:off x="12360992" y="3581052"/>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127">
            <a:extLst>
              <a:ext uri="{FF2B5EF4-FFF2-40B4-BE49-F238E27FC236}">
                <a16:creationId xmlns:a16="http://schemas.microsoft.com/office/drawing/2014/main" id="{A0A90AC2-2110-5C46-A11E-C3CD7F6D20D0}"/>
              </a:ext>
            </a:extLst>
          </p:cNvPr>
          <p:cNvSpPr/>
          <p:nvPr/>
        </p:nvSpPr>
        <p:spPr>
          <a:xfrm>
            <a:off x="11371385" y="12658992"/>
            <a:ext cx="12493249" cy="4520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dirty="0"/>
              <a:t>Image Attribution:</a:t>
            </a:r>
            <a:r>
              <a:rPr lang="en-AU" dirty="0"/>
              <a:t> </a:t>
            </a:r>
            <a:r>
              <a:rPr lang="en-AU" dirty="0" err="1"/>
              <a:t>chuttersnap</a:t>
            </a:r>
            <a:r>
              <a:rPr lang="en-AU" dirty="0"/>
              <a:t>, https://</a:t>
            </a:r>
            <a:r>
              <a:rPr lang="en-AU" dirty="0" err="1"/>
              <a:t>unsplash.com</a:t>
            </a:r>
            <a:r>
              <a:rPr lang="en-AU" dirty="0"/>
              <a:t>/photos/u2VPMFRrhGU</a:t>
            </a:r>
          </a:p>
        </p:txBody>
      </p:sp>
      <p:sp>
        <p:nvSpPr>
          <p:cNvPr id="81" name="Shape 160">
            <a:extLst>
              <a:ext uri="{FF2B5EF4-FFF2-40B4-BE49-F238E27FC236}">
                <a16:creationId xmlns:a16="http://schemas.microsoft.com/office/drawing/2014/main" id="{10A84675-60CA-F04B-9E7D-9401CDA52143}"/>
              </a:ext>
            </a:extLst>
          </p:cNvPr>
          <p:cNvSpPr/>
          <p:nvPr/>
        </p:nvSpPr>
        <p:spPr>
          <a:xfrm>
            <a:off x="217876" y="10279677"/>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 </a:t>
            </a:r>
          </a:p>
        </p:txBody>
      </p:sp>
      <p:sp>
        <p:nvSpPr>
          <p:cNvPr id="82" name="Shape 164">
            <a:extLst>
              <a:ext uri="{FF2B5EF4-FFF2-40B4-BE49-F238E27FC236}">
                <a16:creationId xmlns:a16="http://schemas.microsoft.com/office/drawing/2014/main" id="{24605A73-4EFA-A54A-BF20-51E6F2900196}"/>
              </a:ext>
            </a:extLst>
          </p:cNvPr>
          <p:cNvSpPr/>
          <p:nvPr/>
        </p:nvSpPr>
        <p:spPr>
          <a:xfrm>
            <a:off x="16314812" y="10279677"/>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sp>
        <p:nvSpPr>
          <p:cNvPr id="83" name="Shape 165">
            <a:extLst>
              <a:ext uri="{FF2B5EF4-FFF2-40B4-BE49-F238E27FC236}">
                <a16:creationId xmlns:a16="http://schemas.microsoft.com/office/drawing/2014/main" id="{3EF8C7B1-F3A3-6543-A659-72A483220F37}"/>
              </a:ext>
            </a:extLst>
          </p:cNvPr>
          <p:cNvSpPr/>
          <p:nvPr/>
        </p:nvSpPr>
        <p:spPr>
          <a:xfrm>
            <a:off x="19168060" y="10279677"/>
            <a:ext cx="4314942" cy="63671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p>
            <a:pPr>
              <a:defRPr b="0">
                <a:solidFill>
                  <a:srgbClr val="FF2830"/>
                </a:solidFill>
                <a:latin typeface="Montserrat Medium"/>
                <a:ea typeface="Montserrat Medium"/>
                <a:cs typeface="Montserrat Medium"/>
                <a:sym typeface="Montserrat Medium"/>
              </a:defRPr>
            </a:pPr>
            <a:r>
              <a:rPr dirty="0"/>
              <a:t>[</a:t>
            </a:r>
            <a:r>
              <a:rPr lang="en-AU" dirty="0"/>
              <a:t>flexible</a:t>
            </a:r>
            <a:r>
              <a:rPr dirty="0"/>
              <a:t>] </a:t>
            </a:r>
          </a:p>
        </p:txBody>
      </p:sp>
      <p:sp>
        <p:nvSpPr>
          <p:cNvPr id="84" name="Shape 166">
            <a:extLst>
              <a:ext uri="{FF2B5EF4-FFF2-40B4-BE49-F238E27FC236}">
                <a16:creationId xmlns:a16="http://schemas.microsoft.com/office/drawing/2014/main" id="{88F11A9B-E07A-8640-AA04-62C895387FD3}"/>
              </a:ext>
            </a:extLst>
          </p:cNvPr>
          <p:cNvSpPr/>
          <p:nvPr/>
        </p:nvSpPr>
        <p:spPr>
          <a:xfrm>
            <a:off x="3410644" y="10279677"/>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[20-30 mins</a:t>
            </a:r>
            <a:r>
              <a:rPr dirty="0"/>
              <a:t>] </a:t>
            </a:r>
          </a:p>
        </p:txBody>
      </p:sp>
      <p:sp>
        <p:nvSpPr>
          <p:cNvPr id="85" name="Shape 167">
            <a:extLst>
              <a:ext uri="{FF2B5EF4-FFF2-40B4-BE49-F238E27FC236}">
                <a16:creationId xmlns:a16="http://schemas.microsoft.com/office/drawing/2014/main" id="{5EDE8E19-9761-7340-A6F3-B3FC77F60088}"/>
              </a:ext>
            </a:extLst>
          </p:cNvPr>
          <p:cNvSpPr/>
          <p:nvPr/>
        </p:nvSpPr>
        <p:spPr>
          <a:xfrm>
            <a:off x="6656650" y="10279677"/>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 mins</a:t>
            </a:r>
            <a:r>
              <a:rPr dirty="0"/>
              <a:t>] </a:t>
            </a:r>
          </a:p>
        </p:txBody>
      </p:sp>
      <p:sp>
        <p:nvSpPr>
          <p:cNvPr id="86" name="Shape 168">
            <a:extLst>
              <a:ext uri="{FF2B5EF4-FFF2-40B4-BE49-F238E27FC236}">
                <a16:creationId xmlns:a16="http://schemas.microsoft.com/office/drawing/2014/main" id="{F0A8814C-9C12-B343-B0D1-DA4C6BAE1A77}"/>
              </a:ext>
            </a:extLst>
          </p:cNvPr>
          <p:cNvSpPr/>
          <p:nvPr/>
        </p:nvSpPr>
        <p:spPr>
          <a:xfrm>
            <a:off x="9876037" y="10279677"/>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20 mins</a:t>
            </a:r>
            <a:r>
              <a:rPr dirty="0"/>
              <a:t>] </a:t>
            </a:r>
          </a:p>
        </p:txBody>
      </p:sp>
      <p:sp>
        <p:nvSpPr>
          <p:cNvPr id="87" name="Shape 169">
            <a:extLst>
              <a:ext uri="{FF2B5EF4-FFF2-40B4-BE49-F238E27FC236}">
                <a16:creationId xmlns:a16="http://schemas.microsoft.com/office/drawing/2014/main" id="{3156A706-5127-8846-B4FA-7CAA3EDE0873}"/>
              </a:ext>
            </a:extLst>
          </p:cNvPr>
          <p:cNvSpPr/>
          <p:nvPr/>
        </p:nvSpPr>
        <p:spPr>
          <a:xfrm>
            <a:off x="13095424" y="10279677"/>
            <a:ext cx="358266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 </a:t>
            </a:r>
          </a:p>
        </p:txBody>
      </p:sp>
      <p:grpSp>
        <p:nvGrpSpPr>
          <p:cNvPr id="2" name="Group 1">
            <a:extLst>
              <a:ext uri="{FF2B5EF4-FFF2-40B4-BE49-F238E27FC236}">
                <a16:creationId xmlns:a16="http://schemas.microsoft.com/office/drawing/2014/main" id="{A1649117-8B7A-914F-8C73-01774E3231FD}"/>
              </a:ext>
            </a:extLst>
          </p:cNvPr>
          <p:cNvGrpSpPr/>
          <p:nvPr/>
        </p:nvGrpSpPr>
        <p:grpSpPr>
          <a:xfrm>
            <a:off x="1478213" y="-62841"/>
            <a:ext cx="20354865" cy="10296469"/>
            <a:chOff x="1478213" y="-62841"/>
            <a:chExt cx="20354865" cy="10296469"/>
          </a:xfrm>
        </p:grpSpPr>
        <p:sp>
          <p:nvSpPr>
            <p:cNvPr id="337" name="Shape 337"/>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51" name="Shape 351"/>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52" name="Shape 352"/>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353" name="Shape 353"/>
            <p:cNvSpPr/>
            <p:nvPr/>
          </p:nvSpPr>
          <p:spPr>
            <a:xfrm>
              <a:off x="20794536" y="9195086"/>
              <a:ext cx="1038542" cy="1038541"/>
            </a:xfrm>
            <a:prstGeom prst="ellipse">
              <a:avLst/>
            </a:prstGeom>
            <a:solidFill>
              <a:srgbClr val="DB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354" name="Shape 354"/>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355" name="Shape 355"/>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356" name="Shape 356"/>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357" name="Shape 357"/>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361" name="Shape 361"/>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sp>
        <p:nvSpPr>
          <p:cNvPr id="360" name="Shape 360"/>
          <p:cNvSpPr/>
          <p:nvPr/>
        </p:nvSpPr>
        <p:spPr>
          <a:xfrm>
            <a:off x="19432526" y="10975078"/>
            <a:ext cx="3687763"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41" name="Group 40">
            <a:extLst>
              <a:ext uri="{FF2B5EF4-FFF2-40B4-BE49-F238E27FC236}">
                <a16:creationId xmlns:a16="http://schemas.microsoft.com/office/drawing/2014/main" id="{786CCD7E-AD73-6948-B009-37F722AD1343}"/>
              </a:ext>
            </a:extLst>
          </p:cNvPr>
          <p:cNvGrpSpPr/>
          <p:nvPr/>
        </p:nvGrpSpPr>
        <p:grpSpPr>
          <a:xfrm>
            <a:off x="385152" y="-1039931"/>
            <a:ext cx="24348987" cy="11273559"/>
            <a:chOff x="385152" y="-1039931"/>
            <a:chExt cx="24348987" cy="11273559"/>
          </a:xfrm>
        </p:grpSpPr>
        <p:sp>
          <p:nvSpPr>
            <p:cNvPr id="42" name="Shape 139">
              <a:extLst>
                <a:ext uri="{FF2B5EF4-FFF2-40B4-BE49-F238E27FC236}">
                  <a16:creationId xmlns:a16="http://schemas.microsoft.com/office/drawing/2014/main" id="{2BDDD308-7204-A247-9EED-850ADCBAB6B2}"/>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5" name="Shape 142">
              <a:extLst>
                <a:ext uri="{FF2B5EF4-FFF2-40B4-BE49-F238E27FC236}">
                  <a16:creationId xmlns:a16="http://schemas.microsoft.com/office/drawing/2014/main" id="{B3B8F605-80BF-DB4D-BDDC-65DA6E6562DC}"/>
                </a:ext>
              </a:extLst>
            </p:cNvPr>
            <p:cNvSpPr/>
            <p:nvPr/>
          </p:nvSpPr>
          <p:spPr>
            <a:xfrm>
              <a:off x="19483442" y="-53957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48</a:t>
              </a:r>
              <a:endParaRPr dirty="0"/>
            </a:p>
          </p:txBody>
        </p:sp>
        <p:sp>
          <p:nvSpPr>
            <p:cNvPr id="48" name="Shape 145">
              <a:extLst>
                <a:ext uri="{FF2B5EF4-FFF2-40B4-BE49-F238E27FC236}">
                  <a16:creationId xmlns:a16="http://schemas.microsoft.com/office/drawing/2014/main" id="{4559E206-E00F-A146-887B-8179A081E703}"/>
                </a:ext>
              </a:extLst>
            </p:cNvPr>
            <p:cNvSpPr/>
            <p:nvPr/>
          </p:nvSpPr>
          <p:spPr>
            <a:xfrm>
              <a:off x="385152" y="-1039931"/>
              <a:ext cx="9610201"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Context</a:t>
              </a:r>
              <a:endParaRPr sz="16000" spc="-319" dirty="0"/>
            </a:p>
          </p:txBody>
        </p:sp>
        <p:sp>
          <p:nvSpPr>
            <p:cNvPr id="56" name="Shape 153">
              <a:extLst>
                <a:ext uri="{FF2B5EF4-FFF2-40B4-BE49-F238E27FC236}">
                  <a16:creationId xmlns:a16="http://schemas.microsoft.com/office/drawing/2014/main" id="{F113F18E-7AB9-274B-BFB2-8F1FC9A0F557}"/>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7" name="Shape 154">
              <a:extLst>
                <a:ext uri="{FF2B5EF4-FFF2-40B4-BE49-F238E27FC236}">
                  <a16:creationId xmlns:a16="http://schemas.microsoft.com/office/drawing/2014/main" id="{53765558-DCE3-0C44-AC0B-80B1C4E728AC}"/>
                </a:ext>
              </a:extLst>
            </p:cNvPr>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58" name="Shape 155">
              <a:extLst>
                <a:ext uri="{FF2B5EF4-FFF2-40B4-BE49-F238E27FC236}">
                  <a16:creationId xmlns:a16="http://schemas.microsoft.com/office/drawing/2014/main" id="{983B3EAA-CBDA-7E4C-9255-4E7B8FC44B78}"/>
                </a:ext>
              </a:extLst>
            </p:cNvPr>
            <p:cNvSpPr/>
            <p:nvPr/>
          </p:nvSpPr>
          <p:spPr>
            <a:xfrm>
              <a:off x="20794536" y="9195086"/>
              <a:ext cx="1038542" cy="1038541"/>
            </a:xfrm>
            <a:prstGeom prst="ellipse">
              <a:avLst/>
            </a:prstGeom>
            <a:solidFill>
              <a:srgbClr val="DC5C5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59" name="Shape 156">
              <a:extLst>
                <a:ext uri="{FF2B5EF4-FFF2-40B4-BE49-F238E27FC236}">
                  <a16:creationId xmlns:a16="http://schemas.microsoft.com/office/drawing/2014/main" id="{5BC0876F-4640-994B-8802-85B7BFE4040C}"/>
                </a:ext>
              </a:extLst>
            </p:cNvPr>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60" name="Shape 157">
              <a:extLst>
                <a:ext uri="{FF2B5EF4-FFF2-40B4-BE49-F238E27FC236}">
                  <a16:creationId xmlns:a16="http://schemas.microsoft.com/office/drawing/2014/main" id="{42FCBA31-8000-A34E-8B8E-9B7400B77BF1}"/>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61" name="Shape 158">
              <a:extLst>
                <a:ext uri="{FF2B5EF4-FFF2-40B4-BE49-F238E27FC236}">
                  <a16:creationId xmlns:a16="http://schemas.microsoft.com/office/drawing/2014/main" id="{B81AD3FD-1A60-0B4F-A7C9-1B29BEE9D559}"/>
                </a:ext>
              </a:extLst>
            </p:cNvPr>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62" name="Shape 159">
              <a:extLst>
                <a:ext uri="{FF2B5EF4-FFF2-40B4-BE49-F238E27FC236}">
                  <a16:creationId xmlns:a16="http://schemas.microsoft.com/office/drawing/2014/main" id="{3374DB8F-6BCB-8044-BBB1-584D14E2F1D5}"/>
                </a:ext>
              </a:extLst>
            </p:cNvPr>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64" name="Shape 163">
              <a:extLst>
                <a:ext uri="{FF2B5EF4-FFF2-40B4-BE49-F238E27FC236}">
                  <a16:creationId xmlns:a16="http://schemas.microsoft.com/office/drawing/2014/main" id="{74F7AE4B-C0E2-C94C-A4A1-9B13533F57BE}"/>
                </a:ext>
              </a:extLst>
            </p:cNvPr>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pic>
        <p:nvPicPr>
          <p:cNvPr id="39" name="Picture 38">
            <a:extLst>
              <a:ext uri="{FF2B5EF4-FFF2-40B4-BE49-F238E27FC236}">
                <a16:creationId xmlns:a16="http://schemas.microsoft.com/office/drawing/2014/main" id="{CD71DA0E-4371-0349-B96A-A6A9F23F4A5C}"/>
              </a:ext>
            </a:extLst>
          </p:cNvPr>
          <p:cNvPicPr>
            <a:picLocks noChangeAspect="1"/>
          </p:cNvPicPr>
          <p:nvPr/>
        </p:nvPicPr>
        <p:blipFill>
          <a:blip r:embed="rId2"/>
          <a:stretch>
            <a:fillRect/>
          </a:stretch>
        </p:blipFill>
        <p:spPr>
          <a:xfrm>
            <a:off x="-73537" y="-14525"/>
            <a:ext cx="19548329" cy="6007100"/>
          </a:xfrm>
          <a:prstGeom prst="rect">
            <a:avLst/>
          </a:prstGeom>
        </p:spPr>
      </p:pic>
      <p:grpSp>
        <p:nvGrpSpPr>
          <p:cNvPr id="40" name="Group 39">
            <a:extLst>
              <a:ext uri="{FF2B5EF4-FFF2-40B4-BE49-F238E27FC236}">
                <a16:creationId xmlns:a16="http://schemas.microsoft.com/office/drawing/2014/main" id="{9EDD2705-F8B2-1F4B-B293-2F859075774A}"/>
              </a:ext>
            </a:extLst>
          </p:cNvPr>
          <p:cNvGrpSpPr/>
          <p:nvPr/>
        </p:nvGrpSpPr>
        <p:grpSpPr>
          <a:xfrm>
            <a:off x="-110395" y="-1039931"/>
            <a:ext cx="24844535" cy="11273559"/>
            <a:chOff x="-110395" y="-1039931"/>
            <a:chExt cx="24844535" cy="11273559"/>
          </a:xfrm>
        </p:grpSpPr>
        <p:sp>
          <p:nvSpPr>
            <p:cNvPr id="46" name="Shape 139">
              <a:extLst>
                <a:ext uri="{FF2B5EF4-FFF2-40B4-BE49-F238E27FC236}">
                  <a16:creationId xmlns:a16="http://schemas.microsoft.com/office/drawing/2014/main" id="{CCC06677-9879-D04E-9E6B-B954CA3A8F08}"/>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7" name="Shape 140">
              <a:extLst>
                <a:ext uri="{FF2B5EF4-FFF2-40B4-BE49-F238E27FC236}">
                  <a16:creationId xmlns:a16="http://schemas.microsoft.com/office/drawing/2014/main" id="{E98F1C0F-8EA0-0147-95B1-2A1440FD583F}"/>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3" name="Shape 141">
              <a:extLst>
                <a:ext uri="{FF2B5EF4-FFF2-40B4-BE49-F238E27FC236}">
                  <a16:creationId xmlns:a16="http://schemas.microsoft.com/office/drawing/2014/main" id="{17A41624-AFA9-9647-9223-20E6EF7E788F}"/>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4" name="Shape 142">
              <a:extLst>
                <a:ext uri="{FF2B5EF4-FFF2-40B4-BE49-F238E27FC236}">
                  <a16:creationId xmlns:a16="http://schemas.microsoft.com/office/drawing/2014/main" id="{493B565A-8560-1649-80DC-121A194975E4}"/>
                </a:ext>
              </a:extLst>
            </p:cNvPr>
            <p:cNvSpPr/>
            <p:nvPr/>
          </p:nvSpPr>
          <p:spPr>
            <a:xfrm>
              <a:off x="18613692" y="-539579"/>
              <a:ext cx="6120448" cy="260706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lang="en-AU" dirty="0"/>
                <a:t>  </a:t>
              </a:r>
              <a:r>
                <a:rPr dirty="0"/>
                <a:t>PAGE </a:t>
              </a:r>
              <a:r>
                <a:rPr lang="en-AU" dirty="0"/>
                <a:t>98</a:t>
              </a:r>
              <a:endParaRPr dirty="0"/>
            </a:p>
          </p:txBody>
        </p:sp>
        <p:sp>
          <p:nvSpPr>
            <p:cNvPr id="55" name="Shape 143">
              <a:extLst>
                <a:ext uri="{FF2B5EF4-FFF2-40B4-BE49-F238E27FC236}">
                  <a16:creationId xmlns:a16="http://schemas.microsoft.com/office/drawing/2014/main" id="{C32E79C9-9EE7-D946-9566-D9C49F66EB96}"/>
                </a:ext>
              </a:extLst>
            </p:cNvPr>
            <p:cNvSpPr/>
            <p:nvPr/>
          </p:nvSpPr>
          <p:spPr>
            <a:xfrm>
              <a:off x="-110395" y="609796"/>
              <a:ext cx="12005529"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63" name="Shape 144">
              <a:extLst>
                <a:ext uri="{FF2B5EF4-FFF2-40B4-BE49-F238E27FC236}">
                  <a16:creationId xmlns:a16="http://schemas.microsoft.com/office/drawing/2014/main" id="{04C57E35-F3F9-DD40-AF06-3454033DD26D}"/>
                </a:ext>
              </a:extLst>
            </p:cNvPr>
            <p:cNvSpPr/>
            <p:nvPr/>
          </p:nvSpPr>
          <p:spPr>
            <a:xfrm rot="5400000">
              <a:off x="11368800" y="113495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5" name="Shape 145">
              <a:extLst>
                <a:ext uri="{FF2B5EF4-FFF2-40B4-BE49-F238E27FC236}">
                  <a16:creationId xmlns:a16="http://schemas.microsoft.com/office/drawing/2014/main" id="{CA8812CD-6B1E-C748-9A93-04B804B102D9}"/>
                </a:ext>
              </a:extLst>
            </p:cNvPr>
            <p:cNvSpPr/>
            <p:nvPr/>
          </p:nvSpPr>
          <p:spPr>
            <a:xfrm>
              <a:off x="385152" y="-1039931"/>
              <a:ext cx="9610201"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Local</a:t>
              </a:r>
              <a:endParaRPr sz="16000" spc="-319" dirty="0"/>
            </a:p>
          </p:txBody>
        </p:sp>
        <p:sp>
          <p:nvSpPr>
            <p:cNvPr id="66" name="Shape 146">
              <a:extLst>
                <a:ext uri="{FF2B5EF4-FFF2-40B4-BE49-F238E27FC236}">
                  <a16:creationId xmlns:a16="http://schemas.microsoft.com/office/drawing/2014/main" id="{9FD7FAF7-C7CA-A543-9DF9-D4082F2472B2}"/>
                </a:ext>
              </a:extLst>
            </p:cNvPr>
            <p:cNvSpPr/>
            <p:nvPr/>
          </p:nvSpPr>
          <p:spPr>
            <a:xfrm>
              <a:off x="1334644" y="6636377"/>
              <a:ext cx="21354888" cy="2114039"/>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observe two spaces, and plot your observations using the template on the companion website to reveal the unique aspects that the spaces present. If you wish, you can follow the ‘Future Campus’ brief (p.208).</a:t>
              </a:r>
            </a:p>
            <a:p>
              <a:endParaRPr dirty="0"/>
            </a:p>
          </p:txBody>
        </p:sp>
        <p:sp>
          <p:nvSpPr>
            <p:cNvPr id="67" name="Shape 147">
              <a:extLst>
                <a:ext uri="{FF2B5EF4-FFF2-40B4-BE49-F238E27FC236}">
                  <a16:creationId xmlns:a16="http://schemas.microsoft.com/office/drawing/2014/main" id="{3BF73B39-1586-F94B-85CC-257407EC6A59}"/>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8" name="Shape 148">
              <a:extLst>
                <a:ext uri="{FF2B5EF4-FFF2-40B4-BE49-F238E27FC236}">
                  <a16:creationId xmlns:a16="http://schemas.microsoft.com/office/drawing/2014/main" id="{3694E43E-3DEB-8141-BBEA-108DEB1EC39C}"/>
                </a:ext>
              </a:extLst>
            </p:cNvPr>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69" name="Shape 149">
              <a:extLst>
                <a:ext uri="{FF2B5EF4-FFF2-40B4-BE49-F238E27FC236}">
                  <a16:creationId xmlns:a16="http://schemas.microsoft.com/office/drawing/2014/main" id="{108C4F0C-7254-6E4C-81EF-5A6FC4735005}"/>
                </a:ext>
              </a:extLst>
            </p:cNvPr>
            <p:cNvSpPr/>
            <p:nvPr/>
          </p:nvSpPr>
          <p:spPr>
            <a:xfrm>
              <a:off x="20531770" y="3781995"/>
              <a:ext cx="3690112" cy="106759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sz="3000" dirty="0"/>
                <a:t>YOU WILL NEED</a:t>
              </a:r>
            </a:p>
            <a:p>
              <a:pPr marR="254000" algn="r">
                <a:defRPr sz="3000" b="0">
                  <a:solidFill>
                    <a:srgbClr val="FFFFFF"/>
                  </a:solidFill>
                  <a:latin typeface="Montserrat Bold"/>
                  <a:ea typeface="Montserrat Bold"/>
                  <a:cs typeface="Montserrat Bold"/>
                  <a:sym typeface="Montserrat Bold"/>
                </a:defRPr>
              </a:pPr>
              <a:r>
                <a:rPr lang="en-AU" sz="3000" dirty="0"/>
                <a:t>A partner, pen</a:t>
              </a:r>
              <a:endParaRPr sz="3000" dirty="0">
                <a:latin typeface="Montserrat Medium"/>
                <a:ea typeface="Montserrat Medium"/>
                <a:cs typeface="Montserrat Medium"/>
                <a:sym typeface="Montserrat Medium"/>
              </a:endParaRPr>
            </a:p>
          </p:txBody>
        </p:sp>
        <p:sp>
          <p:nvSpPr>
            <p:cNvPr id="70" name="Shape 150">
              <a:extLst>
                <a:ext uri="{FF2B5EF4-FFF2-40B4-BE49-F238E27FC236}">
                  <a16:creationId xmlns:a16="http://schemas.microsoft.com/office/drawing/2014/main" id="{03463B1D-D2A5-E84D-89AF-A2DA2D18DCFE}"/>
                </a:ext>
              </a:extLst>
            </p:cNvPr>
            <p:cNvSpPr/>
            <p:nvPr/>
          </p:nvSpPr>
          <p:spPr>
            <a:xfrm>
              <a:off x="-100301" y="3057910"/>
              <a:ext cx="12986454"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71" name="Shape 151">
              <a:extLst>
                <a:ext uri="{FF2B5EF4-FFF2-40B4-BE49-F238E27FC236}">
                  <a16:creationId xmlns:a16="http://schemas.microsoft.com/office/drawing/2014/main" id="{0877871A-CB18-A54F-869F-D66E21B469D6}"/>
                </a:ext>
              </a:extLst>
            </p:cNvPr>
            <p:cNvSpPr/>
            <p:nvPr/>
          </p:nvSpPr>
          <p:spPr>
            <a:xfrm rot="5400000">
              <a:off x="9976984" y="3583071"/>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5" name="Shape 156">
              <a:extLst>
                <a:ext uri="{FF2B5EF4-FFF2-40B4-BE49-F238E27FC236}">
                  <a16:creationId xmlns:a16="http://schemas.microsoft.com/office/drawing/2014/main" id="{3704D80A-0EDA-9A42-AF48-50643CCB7944}"/>
                </a:ext>
              </a:extLst>
            </p:cNvPr>
            <p:cNvSpPr/>
            <p:nvPr/>
          </p:nvSpPr>
          <p:spPr>
            <a:xfrm>
              <a:off x="4697601"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76" name="Shape 157">
              <a:extLst>
                <a:ext uri="{FF2B5EF4-FFF2-40B4-BE49-F238E27FC236}">
                  <a16:creationId xmlns:a16="http://schemas.microsoft.com/office/drawing/2014/main" id="{CFD33E05-1C5F-834E-B85A-E9211147781D}"/>
                </a:ext>
              </a:extLst>
            </p:cNvPr>
            <p:cNvSpPr/>
            <p:nvPr/>
          </p:nvSpPr>
          <p:spPr>
            <a:xfrm>
              <a:off x="7916988"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77" name="Shape 158">
              <a:extLst>
                <a:ext uri="{FF2B5EF4-FFF2-40B4-BE49-F238E27FC236}">
                  <a16:creationId xmlns:a16="http://schemas.microsoft.com/office/drawing/2014/main" id="{890D7497-A835-3643-817F-EEE4E8A4F7D9}"/>
                </a:ext>
              </a:extLst>
            </p:cNvPr>
            <p:cNvSpPr/>
            <p:nvPr/>
          </p:nvSpPr>
          <p:spPr>
            <a:xfrm>
              <a:off x="11136375"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78" name="Shape 159">
              <a:extLst>
                <a:ext uri="{FF2B5EF4-FFF2-40B4-BE49-F238E27FC236}">
                  <a16:creationId xmlns:a16="http://schemas.microsoft.com/office/drawing/2014/main" id="{A8E8DCC8-B8FE-8044-A0F9-FE4BAF51711A}"/>
                </a:ext>
              </a:extLst>
            </p:cNvPr>
            <p:cNvSpPr/>
            <p:nvPr/>
          </p:nvSpPr>
          <p:spPr>
            <a:xfrm>
              <a:off x="1435576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79" name="Shape 163">
              <a:extLst>
                <a:ext uri="{FF2B5EF4-FFF2-40B4-BE49-F238E27FC236}">
                  <a16:creationId xmlns:a16="http://schemas.microsoft.com/office/drawing/2014/main" id="{46948E78-4F49-E84A-B542-36ADDB9C4705}"/>
                </a:ext>
              </a:extLst>
            </p:cNvPr>
            <p:cNvSpPr/>
            <p:nvPr/>
          </p:nvSpPr>
          <p:spPr>
            <a:xfrm>
              <a:off x="17575150" y="9195086"/>
              <a:ext cx="1038541" cy="1038542"/>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80" name="Shape 152">
              <a:extLst>
                <a:ext uri="{FF2B5EF4-FFF2-40B4-BE49-F238E27FC236}">
                  <a16:creationId xmlns:a16="http://schemas.microsoft.com/office/drawing/2014/main" id="{5183C275-B2B2-234B-BCB9-17DD13BFB769}"/>
                </a:ext>
              </a:extLst>
            </p:cNvPr>
            <p:cNvSpPr/>
            <p:nvPr/>
          </p:nvSpPr>
          <p:spPr>
            <a:xfrm>
              <a:off x="369844" y="1408182"/>
              <a:ext cx="13084209"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Orbits</a:t>
              </a:r>
              <a:endParaRPr sz="16000" spc="-319" dirty="0"/>
            </a:p>
          </p:txBody>
        </p:sp>
      </p:grpSp>
      <p:sp>
        <p:nvSpPr>
          <p:cNvPr id="88" name="Shape 144">
            <a:extLst>
              <a:ext uri="{FF2B5EF4-FFF2-40B4-BE49-F238E27FC236}">
                <a16:creationId xmlns:a16="http://schemas.microsoft.com/office/drawing/2014/main" id="{6EEFCA1A-E881-C744-B6E2-7E308E4EBD58}"/>
              </a:ext>
            </a:extLst>
          </p:cNvPr>
          <p:cNvSpPr/>
          <p:nvPr/>
        </p:nvSpPr>
        <p:spPr>
          <a:xfrm rot="5400000">
            <a:off x="12360992" y="3581052"/>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1108</TotalTime>
  <Words>1209</Words>
  <Application>Microsoft Macintosh PowerPoint</Application>
  <PresentationFormat>Custom</PresentationFormat>
  <Paragraphs>260</Paragraphs>
  <Slides>11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Helvetica Light</vt:lpstr>
      <vt:lpstr>Montserrat Bold</vt:lpstr>
      <vt:lpstr>Helvetica Neue</vt:lpstr>
      <vt:lpstr>Montserrat-BoldItalic</vt:lpstr>
      <vt:lpstr>Tw Cen MT</vt:lpstr>
      <vt:lpstr>Montserrat Medium</vt:lpstr>
      <vt:lpstr>Helvetica Neue Thin</vt:lpstr>
      <vt:lpstr>Helvetica Neue Light</vt:lpstr>
      <vt:lpstr>Palatino</vt:lpstr>
      <vt:lpstr>Montserrat-Italic</vt:lpstr>
      <vt:lpstr>Helvetica</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Melinda Gaughwin</cp:lastModifiedBy>
  <cp:revision>29</cp:revision>
  <dcterms:modified xsi:type="dcterms:W3CDTF">2021-02-01T09:15:29Z</dcterms:modified>
</cp:coreProperties>
</file>