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24384000" cy="13716000"/>
  <p:notesSz cx="6858000" cy="9144000"/>
  <p:embeddedFontLst>
    <p:embeddedFont>
      <p:font typeface="Montserrat Bold" pitchFamily="2" charset="77"/>
      <p:bold r:id="rId15"/>
      <p:italic r:id="rId16"/>
      <p:boldItalic r:id="rId17"/>
    </p:embeddedFont>
    <p:embeddedFont>
      <p:font typeface="Montserrat Medium" pitchFamily="2" charset="77"/>
      <p:regular r:id="rId18"/>
      <p:italic r:id="rId19"/>
    </p:embeddedFont>
    <p:embeddedFont>
      <p:font typeface="Montserrat-BoldItalic" pitchFamily="2" charset="77"/>
      <p:bold r:id="rId20"/>
      <p:italic r:id="rId21"/>
      <p:boldItalic r:id="rId22"/>
    </p:embeddedFont>
    <p:embeddedFont>
      <p:font typeface="Montserrat-Italic" pitchFamily="2" charset="77"/>
      <p:italic r:id="rId23"/>
    </p:embeddedFont>
    <p:embeddedFont>
      <p:font typeface="Tw Cen MT" panose="020B0602020104020603" pitchFamily="34" charset="77"/>
      <p:regular r:id="rId24"/>
      <p:bold r:id="rId25"/>
      <p:italic r:id="rId26"/>
      <p:boldItalic r:id="rId27"/>
    </p:embeddedFont>
  </p:embeddedFont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956"/>
    <p:restoredTop sz="94694"/>
  </p:normalViewPr>
  <p:slideViewPr>
    <p:cSldViewPr snapToGrid="0" snapToObjects="1">
      <p:cViewPr varScale="1">
        <p:scale>
          <a:sx n="60" d="100"/>
          <a:sy n="60" d="100"/>
        </p:scale>
        <p:origin x="1416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4833937" y="7090171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228600" algn="ctr">
              <a:spcBef>
                <a:spcPts val="0"/>
              </a:spcBef>
              <a:buSzTx/>
              <a:buNone/>
              <a:defRPr sz="5200"/>
            </a:lvl2pPr>
            <a:lvl3pPr marL="0" indent="457200" algn="ctr">
              <a:spcBef>
                <a:spcPts val="0"/>
              </a:spcBef>
              <a:buSzTx/>
              <a:buNone/>
              <a:defRPr sz="5200"/>
            </a:lvl3pPr>
            <a:lvl4pPr marL="0" indent="685800" algn="ctr">
              <a:spcBef>
                <a:spcPts val="0"/>
              </a:spcBef>
              <a:buSzTx/>
              <a:buNone/>
              <a:defRPr sz="5200"/>
            </a:lvl4pPr>
            <a:lvl5pPr marL="0" indent="91440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4833937" y="8947546"/>
            <a:ext cx="14716126" cy="6477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4833937" y="5997575"/>
            <a:ext cx="14716126" cy="8636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6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3047999" y="0"/>
            <a:ext cx="18288001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sz="half" idx="13"/>
          </p:nvPr>
        </p:nvSpPr>
        <p:spPr>
          <a:xfrm>
            <a:off x="5334000" y="946546"/>
            <a:ext cx="13716001" cy="830461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4833937" y="11465718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228600" algn="ctr">
              <a:spcBef>
                <a:spcPts val="0"/>
              </a:spcBef>
              <a:buSzTx/>
              <a:buNone/>
              <a:defRPr sz="5200"/>
            </a:lvl2pPr>
            <a:lvl3pPr marL="0" indent="457200" algn="ctr">
              <a:spcBef>
                <a:spcPts val="0"/>
              </a:spcBef>
              <a:buSzTx/>
              <a:buNone/>
              <a:defRPr sz="5200"/>
            </a:lvl3pPr>
            <a:lvl4pPr marL="0" indent="685800" algn="ctr">
              <a:spcBef>
                <a:spcPts val="0"/>
              </a:spcBef>
              <a:buSzTx/>
              <a:buNone/>
              <a:defRPr sz="5200"/>
            </a:lvl4pPr>
            <a:lvl5pPr marL="0" indent="91440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12495609" y="892968"/>
            <a:ext cx="7500938" cy="115550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4387453" y="892968"/>
            <a:ext cx="7500938" cy="5607845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4387453" y="6643687"/>
            <a:ext cx="7500938" cy="578643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228600" algn="ctr">
              <a:spcBef>
                <a:spcPts val="0"/>
              </a:spcBef>
              <a:buSzTx/>
              <a:buNone/>
              <a:defRPr sz="5200"/>
            </a:lvl2pPr>
            <a:lvl3pPr marL="0" indent="457200" algn="ctr">
              <a:spcBef>
                <a:spcPts val="0"/>
              </a:spcBef>
              <a:buSzTx/>
              <a:buNone/>
              <a:defRPr sz="5200"/>
            </a:lvl3pPr>
            <a:lvl4pPr marL="0" indent="685800" algn="ctr">
              <a:spcBef>
                <a:spcPts val="0"/>
              </a:spcBef>
              <a:buSzTx/>
              <a:buNone/>
              <a:defRPr sz="5200"/>
            </a:lvl4pPr>
            <a:lvl5pPr marL="0" indent="91440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quarter" idx="13"/>
          </p:nvPr>
        </p:nvSpPr>
        <p:spPr>
          <a:xfrm>
            <a:off x="12495609" y="3643312"/>
            <a:ext cx="7500938" cy="88403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quarter" idx="1"/>
          </p:nvPr>
        </p:nvSpPr>
        <p:spPr>
          <a:xfrm>
            <a:off x="4387453" y="3643312"/>
            <a:ext cx="7500938" cy="8840392"/>
          </a:xfrm>
          <a:prstGeom prst="rect">
            <a:avLst/>
          </a:prstGeom>
        </p:spPr>
        <p:txBody>
          <a:bodyPr/>
          <a:lstStyle>
            <a:lvl1pPr marL="465364" indent="-465364">
              <a:spcBef>
                <a:spcPts val="4500"/>
              </a:spcBef>
              <a:defRPr sz="3800"/>
            </a:lvl1pPr>
            <a:lvl2pPr marL="808264" indent="-465364">
              <a:spcBef>
                <a:spcPts val="4500"/>
              </a:spcBef>
              <a:defRPr sz="3800"/>
            </a:lvl2pPr>
            <a:lvl3pPr marL="1151164" indent="-465364">
              <a:spcBef>
                <a:spcPts val="4500"/>
              </a:spcBef>
              <a:defRPr sz="3800"/>
            </a:lvl3pPr>
            <a:lvl4pPr marL="1494064" indent="-465364">
              <a:spcBef>
                <a:spcPts val="4500"/>
              </a:spcBef>
              <a:defRPr sz="3800"/>
            </a:lvl4pPr>
            <a:lvl5pPr marL="1836964" indent="-465364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3076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2495609" y="7161609"/>
            <a:ext cx="7500938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2495609" y="1250156"/>
            <a:ext cx="7500938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4387453" y="1250156"/>
            <a:ext cx="7500938" cy="112156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11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055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500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944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389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833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278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722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167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signthinkmakebreakrepeat.com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2404C84-AEA1-1D4B-A43D-2A22AF43D02A}"/>
              </a:ext>
            </a:extLst>
          </p:cNvPr>
          <p:cNvGrpSpPr/>
          <p:nvPr/>
        </p:nvGrpSpPr>
        <p:grpSpPr>
          <a:xfrm>
            <a:off x="-22552" y="-21137"/>
            <a:ext cx="24455848" cy="13282390"/>
            <a:chOff x="-22552" y="-21137"/>
            <a:chExt cx="24455848" cy="13282390"/>
          </a:xfrm>
        </p:grpSpPr>
        <p:pic>
          <p:nvPicPr>
            <p:cNvPr id="119" name="Laddering.jpg"/>
            <p:cNvPicPr>
              <a:picLocks noChangeAspect="1"/>
            </p:cNvPicPr>
            <p:nvPr/>
          </p:nvPicPr>
          <p:blipFill>
            <a:blip r:embed="rId2"/>
            <a:srcRect t="15185" b="15185"/>
            <a:stretch>
              <a:fillRect/>
            </a:stretch>
          </p:blipFill>
          <p:spPr>
            <a:xfrm>
              <a:off x="-22552" y="-12382"/>
              <a:ext cx="24419839" cy="1133688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20" name="Shape 120"/>
            <p:cNvSpPr/>
            <p:nvPr/>
          </p:nvSpPr>
          <p:spPr>
            <a:xfrm>
              <a:off x="585599" y="11962671"/>
              <a:ext cx="6798083" cy="10191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l">
                <a:defRPr sz="57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>
                  <a:solidFill>
                    <a:srgbClr val="EE5150"/>
                  </a:solidFill>
                </a:rPr>
                <a:t>TURN TO: </a:t>
              </a:r>
              <a:r>
                <a:t>Page 82</a:t>
              </a:r>
            </a:p>
          </p:txBody>
        </p:sp>
        <p:sp>
          <p:nvSpPr>
            <p:cNvPr id="121" name="Shape 121"/>
            <p:cNvSpPr/>
            <p:nvPr/>
          </p:nvSpPr>
          <p:spPr>
            <a:xfrm>
              <a:off x="26904" y="-21137"/>
              <a:ext cx="24406392" cy="11221231"/>
            </a:xfrm>
            <a:prstGeom prst="rect">
              <a:avLst/>
            </a:prstGeom>
            <a:solidFill>
              <a:srgbClr val="000000">
                <a:alpha val="39844"/>
              </a:srgbClr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2" name="Shape 122"/>
            <p:cNvSpPr/>
            <p:nvPr/>
          </p:nvSpPr>
          <p:spPr>
            <a:xfrm>
              <a:off x="13058" y="11257466"/>
              <a:ext cx="24406392" cy="1"/>
            </a:xfrm>
            <a:prstGeom prst="line">
              <a:avLst/>
            </a:prstGeom>
            <a:ln w="203200">
              <a:solidFill>
                <a:srgbClr val="FF283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3" name="Shape 123"/>
            <p:cNvSpPr/>
            <p:nvPr/>
          </p:nvSpPr>
          <p:spPr>
            <a:xfrm>
              <a:off x="15524670" y="12508777"/>
              <a:ext cx="8339964" cy="75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Image Attribution: Hamza Butt, CC BY 2.0,</a:t>
              </a:r>
            </a:p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 https://www.flickr.com/ photos/149902454@N08/35417844812/</a:t>
              </a:r>
            </a:p>
          </p:txBody>
        </p:sp>
        <p:sp>
          <p:nvSpPr>
            <p:cNvPr id="124" name="Shape 124"/>
            <p:cNvSpPr/>
            <p:nvPr/>
          </p:nvSpPr>
          <p:spPr>
            <a:xfrm>
              <a:off x="-11907" y="1730111"/>
              <a:ext cx="16055862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25" name="Shape 125"/>
            <p:cNvSpPr/>
            <p:nvPr/>
          </p:nvSpPr>
          <p:spPr>
            <a:xfrm rot="5400000">
              <a:off x="15518519" y="2255272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6" name="Shape 126"/>
            <p:cNvSpPr/>
            <p:nvPr/>
          </p:nvSpPr>
          <p:spPr>
            <a:xfrm>
              <a:off x="643885" y="843547"/>
              <a:ext cx="14141028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Laddering</a:t>
              </a:r>
            </a:p>
          </p:txBody>
        </p:sp>
        <p:sp>
          <p:nvSpPr>
            <p:cNvPr id="127" name="Shape 127"/>
            <p:cNvSpPr/>
            <p:nvPr/>
          </p:nvSpPr>
          <p:spPr>
            <a:xfrm>
              <a:off x="1205292" y="4527440"/>
              <a:ext cx="10662730" cy="20732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>
              <a:spAutoFit/>
            </a:bodyPr>
            <a:lstStyle>
              <a:lvl1pPr algn="l">
                <a:defRPr sz="5700" i="1">
                  <a:solidFill>
                    <a:srgbClr val="FFFFFF"/>
                  </a:solidFill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r>
                <a:t>Finding out what really matters</a:t>
              </a:r>
            </a:p>
          </p:txBody>
        </p:sp>
      </p:grp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/>
          <p:nvPr/>
        </p:nvSpPr>
        <p:spPr>
          <a:xfrm>
            <a:off x="3374467" y="10412311"/>
            <a:ext cx="291464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</a:t>
            </a:r>
          </a:p>
        </p:txBody>
      </p:sp>
      <p:sp>
        <p:nvSpPr>
          <p:cNvPr id="374" name="Shape 374"/>
          <p:cNvSpPr/>
          <p:nvPr/>
        </p:nvSpPr>
        <p:spPr>
          <a:xfrm>
            <a:off x="14832961" y="10412311"/>
            <a:ext cx="2672083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[60 mins]</a:t>
            </a:r>
          </a:p>
        </p:txBody>
      </p:sp>
      <p:sp>
        <p:nvSpPr>
          <p:cNvPr id="379" name="Shape 379"/>
          <p:cNvSpPr/>
          <p:nvPr/>
        </p:nvSpPr>
        <p:spPr>
          <a:xfrm>
            <a:off x="945158" y="10412311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</a:t>
            </a:r>
          </a:p>
        </p:txBody>
      </p:sp>
      <p:sp>
        <p:nvSpPr>
          <p:cNvPr id="384" name="Shape 384"/>
          <p:cNvSpPr/>
          <p:nvPr/>
        </p:nvSpPr>
        <p:spPr>
          <a:xfrm>
            <a:off x="6208771" y="10412311"/>
            <a:ext cx="291464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sp>
        <p:nvSpPr>
          <p:cNvPr id="385" name="Shape 385"/>
          <p:cNvSpPr/>
          <p:nvPr/>
        </p:nvSpPr>
        <p:spPr>
          <a:xfrm>
            <a:off x="9043075" y="10412311"/>
            <a:ext cx="291464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sp>
        <p:nvSpPr>
          <p:cNvPr id="386" name="Shape 386"/>
          <p:cNvSpPr/>
          <p:nvPr/>
        </p:nvSpPr>
        <p:spPr>
          <a:xfrm>
            <a:off x="11877378" y="10412311"/>
            <a:ext cx="291464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sp>
        <p:nvSpPr>
          <p:cNvPr id="387" name="Shape 387"/>
          <p:cNvSpPr/>
          <p:nvPr/>
        </p:nvSpPr>
        <p:spPr>
          <a:xfrm>
            <a:off x="17545986" y="10412311"/>
            <a:ext cx="291464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sp>
        <p:nvSpPr>
          <p:cNvPr id="388" name="Shape 388"/>
          <p:cNvSpPr/>
          <p:nvPr/>
        </p:nvSpPr>
        <p:spPr>
          <a:xfrm>
            <a:off x="20380290" y="10412311"/>
            <a:ext cx="291464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BB7F090-8CEF-1649-B703-573C32CAF598}"/>
              </a:ext>
            </a:extLst>
          </p:cNvPr>
          <p:cNvGrpSpPr/>
          <p:nvPr/>
        </p:nvGrpSpPr>
        <p:grpSpPr>
          <a:xfrm>
            <a:off x="-11907" y="-75167"/>
            <a:ext cx="24474866" cy="13336420"/>
            <a:chOff x="-11907" y="-75167"/>
            <a:chExt cx="24474866" cy="13336420"/>
          </a:xfrm>
        </p:grpSpPr>
        <p:pic>
          <p:nvPicPr>
            <p:cNvPr id="359" name="Laddering.jpg"/>
            <p:cNvPicPr>
              <a:picLocks noChangeAspect="1"/>
            </p:cNvPicPr>
            <p:nvPr/>
          </p:nvPicPr>
          <p:blipFill>
            <a:blip r:embed="rId2"/>
            <a:srcRect t="27242" b="27242"/>
            <a:stretch>
              <a:fillRect/>
            </a:stretch>
          </p:blipFill>
          <p:spPr>
            <a:xfrm>
              <a:off x="1212" y="-9608"/>
              <a:ext cx="19473580" cy="59097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60" name="Shape 360"/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62" name="Shape 362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64" name="Shape 364"/>
            <p:cNvSpPr/>
            <p:nvPr/>
          </p:nvSpPr>
          <p:spPr>
            <a:xfrm>
              <a:off x="1334644" y="6636377"/>
              <a:ext cx="21354888" cy="16287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>
              <a:spAutoFit/>
            </a:bodyPr>
            <a:lstStyle>
              <a:lvl1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In this exercise, you will collect data by conducting a laddered interview with another person about a product or service. Focus on your own design problem, or choose a design brief (p.138). </a:t>
              </a:r>
            </a:p>
          </p:txBody>
        </p:sp>
        <p:sp>
          <p:nvSpPr>
            <p:cNvPr id="366" name="Shape 366"/>
            <p:cNvSpPr/>
            <p:nvPr/>
          </p:nvSpPr>
          <p:spPr>
            <a:xfrm>
              <a:off x="18112142" y="3266047"/>
              <a:ext cx="6294408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367" name="Shape 367"/>
            <p:cNvSpPr/>
            <p:nvPr/>
          </p:nvSpPr>
          <p:spPr>
            <a:xfrm>
              <a:off x="19879497" y="3808458"/>
              <a:ext cx="4342385" cy="1082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YOU WILL NEED</a:t>
              </a:r>
              <a:br/>
              <a:r>
                <a:t>A partner, pen, paper</a:t>
              </a:r>
            </a:p>
          </p:txBody>
        </p:sp>
        <p:sp>
          <p:nvSpPr>
            <p:cNvPr id="368" name="Shape 368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69" name="Shape 369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370" name="Shape 370"/>
            <p:cNvSpPr/>
            <p:nvPr/>
          </p:nvSpPr>
          <p:spPr>
            <a:xfrm>
              <a:off x="21318340" y="9195086"/>
              <a:ext cx="1038542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8</a:t>
              </a:r>
            </a:p>
          </p:txBody>
        </p:sp>
        <p:sp>
          <p:nvSpPr>
            <p:cNvPr id="371" name="Shape 371"/>
            <p:cNvSpPr/>
            <p:nvPr/>
          </p:nvSpPr>
          <p:spPr>
            <a:xfrm>
              <a:off x="4312517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372" name="Shape 372"/>
            <p:cNvSpPr/>
            <p:nvPr/>
          </p:nvSpPr>
          <p:spPr>
            <a:xfrm>
              <a:off x="18484036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7</a:t>
              </a:r>
            </a:p>
          </p:txBody>
        </p:sp>
        <p:sp>
          <p:nvSpPr>
            <p:cNvPr id="375" name="Shape 375"/>
            <p:cNvSpPr/>
            <p:nvPr/>
          </p:nvSpPr>
          <p:spPr>
            <a:xfrm>
              <a:off x="-11907" y="1857111"/>
              <a:ext cx="16055862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376" name="Shape 376"/>
            <p:cNvSpPr/>
            <p:nvPr/>
          </p:nvSpPr>
          <p:spPr>
            <a:xfrm rot="5400000">
              <a:off x="15518519" y="2382272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78" name="Shape 378"/>
            <p:cNvSpPr/>
            <p:nvPr/>
          </p:nvSpPr>
          <p:spPr>
            <a:xfrm>
              <a:off x="9981125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380" name="Shape 380"/>
            <p:cNvSpPr/>
            <p:nvPr/>
          </p:nvSpPr>
          <p:spPr>
            <a:xfrm>
              <a:off x="15649733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381" name="Shape 381"/>
            <p:cNvSpPr/>
            <p:nvPr/>
          </p:nvSpPr>
          <p:spPr>
            <a:xfrm>
              <a:off x="15524670" y="12508777"/>
              <a:ext cx="8339964" cy="75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Image Attribution: Hamza Butt, CC BY 2.0,</a:t>
              </a:r>
            </a:p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 https://www.flickr.com/ photos/149902454@N08/35417844812/</a:t>
              </a:r>
            </a:p>
          </p:txBody>
        </p:sp>
        <p:sp>
          <p:nvSpPr>
            <p:cNvPr id="382" name="Shape 382"/>
            <p:cNvSpPr/>
            <p:nvPr/>
          </p:nvSpPr>
          <p:spPr>
            <a:xfrm>
              <a:off x="7146821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383" name="Shape 383"/>
            <p:cNvSpPr/>
            <p:nvPr/>
          </p:nvSpPr>
          <p:spPr>
            <a:xfrm>
              <a:off x="12815429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33" name="Shape 137">
              <a:extLst>
                <a:ext uri="{FF2B5EF4-FFF2-40B4-BE49-F238E27FC236}">
                  <a16:creationId xmlns:a16="http://schemas.microsoft.com/office/drawing/2014/main" id="{B44447EF-CBCB-DC4A-9BD8-630C7157642E}"/>
                </a:ext>
              </a:extLst>
            </p:cNvPr>
            <p:cNvSpPr/>
            <p:nvPr/>
          </p:nvSpPr>
          <p:spPr>
            <a:xfrm rot="16200000">
              <a:off x="17562253" y="615600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4" name="Shape 139">
              <a:extLst>
                <a:ext uri="{FF2B5EF4-FFF2-40B4-BE49-F238E27FC236}">
                  <a16:creationId xmlns:a16="http://schemas.microsoft.com/office/drawing/2014/main" id="{3B48A4E0-EF46-094A-BC81-9C86F801C084}"/>
                </a:ext>
              </a:extLst>
            </p:cNvPr>
            <p:cNvSpPr/>
            <p:nvPr/>
          </p:nvSpPr>
          <p:spPr>
            <a:xfrm>
              <a:off x="19212262" y="255600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82</a:t>
              </a:r>
            </a:p>
          </p:txBody>
        </p:sp>
        <p:sp>
          <p:nvSpPr>
            <p:cNvPr id="35" name="Shape 141">
              <a:extLst>
                <a:ext uri="{FF2B5EF4-FFF2-40B4-BE49-F238E27FC236}">
                  <a16:creationId xmlns:a16="http://schemas.microsoft.com/office/drawing/2014/main" id="{97B70854-4A7C-A84E-86E7-2666516F906F}"/>
                </a:ext>
              </a:extLst>
            </p:cNvPr>
            <p:cNvSpPr/>
            <p:nvPr/>
          </p:nvSpPr>
          <p:spPr>
            <a:xfrm rot="16200000">
              <a:off x="16480800" y="3733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6" name="Shape 154">
              <a:extLst>
                <a:ext uri="{FF2B5EF4-FFF2-40B4-BE49-F238E27FC236}">
                  <a16:creationId xmlns:a16="http://schemas.microsoft.com/office/drawing/2014/main" id="{E8642C25-2F6A-6243-96C0-A1018026E653}"/>
                </a:ext>
              </a:extLst>
            </p:cNvPr>
            <p:cNvSpPr/>
            <p:nvPr/>
          </p:nvSpPr>
          <p:spPr>
            <a:xfrm>
              <a:off x="504899" y="970548"/>
              <a:ext cx="14141028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Laddering</a:t>
              </a:r>
            </a:p>
          </p:txBody>
        </p:sp>
      </p:grpSp>
      <p:sp>
        <p:nvSpPr>
          <p:cNvPr id="389" name="Shape 389"/>
          <p:cNvSpPr/>
          <p:nvPr/>
        </p:nvSpPr>
        <p:spPr>
          <a:xfrm>
            <a:off x="19993729" y="10987347"/>
            <a:ext cx="3687764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42D42CF-27E1-BF41-8030-F381909C6733}"/>
              </a:ext>
            </a:extLst>
          </p:cNvPr>
          <p:cNvGrpSpPr/>
          <p:nvPr/>
        </p:nvGrpSpPr>
        <p:grpSpPr>
          <a:xfrm>
            <a:off x="-36937" y="-2011"/>
            <a:ext cx="24496471" cy="12569404"/>
            <a:chOff x="-36937" y="-2011"/>
            <a:chExt cx="24496471" cy="12569404"/>
          </a:xfrm>
        </p:grpSpPr>
        <p:pic>
          <p:nvPicPr>
            <p:cNvPr id="391" name="pasted-image.pdf"/>
            <p:cNvPicPr>
              <a:picLocks noChangeAspect="1"/>
            </p:cNvPicPr>
            <p:nvPr/>
          </p:nvPicPr>
          <p:blipFill>
            <a:blip r:embed="rId2"/>
            <a:srcRect l="57245" t="62662" r="8715"/>
            <a:stretch>
              <a:fillRect/>
            </a:stretch>
          </p:blipFill>
          <p:spPr>
            <a:xfrm>
              <a:off x="1587" y="-2011"/>
              <a:ext cx="24457947" cy="12569404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92" name="Shape 392"/>
            <p:cNvSpPr/>
            <p:nvPr/>
          </p:nvSpPr>
          <p:spPr>
            <a:xfrm>
              <a:off x="765506" y="1801174"/>
              <a:ext cx="11256646" cy="16922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>
              <a:spAutoFit/>
            </a:bodyPr>
            <a:lstStyle>
              <a:lvl1pPr algn="l">
                <a:defRPr sz="10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Share your work!</a:t>
              </a:r>
            </a:p>
          </p:txBody>
        </p:sp>
        <p:sp>
          <p:nvSpPr>
            <p:cNvPr id="393" name="Shape 393"/>
            <p:cNvSpPr/>
            <p:nvPr/>
          </p:nvSpPr>
          <p:spPr>
            <a:xfrm>
              <a:off x="-36937" y="3546077"/>
              <a:ext cx="24457874" cy="1"/>
            </a:xfrm>
            <a:prstGeom prst="line">
              <a:avLst/>
            </a:prstGeom>
            <a:ln w="215900">
              <a:solidFill>
                <a:srgbClr val="FFFFFF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94" name="Shape 394"/>
            <p:cNvSpPr/>
            <p:nvPr/>
          </p:nvSpPr>
          <p:spPr>
            <a:xfrm>
              <a:off x="855906" y="4285057"/>
              <a:ext cx="18232196" cy="7651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>
              <a:spAutoFit/>
            </a:bodyPr>
            <a:lstStyle>
              <a:lvl1pPr algn="l" defTabSz="457200"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Upload photos of your work:</a:t>
              </a:r>
            </a:p>
          </p:txBody>
        </p:sp>
        <p:sp>
          <p:nvSpPr>
            <p:cNvPr id="395" name="Shape 395"/>
            <p:cNvSpPr/>
            <p:nvPr/>
          </p:nvSpPr>
          <p:spPr>
            <a:xfrm>
              <a:off x="855906" y="5114881"/>
              <a:ext cx="18232196" cy="44989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>
              <a:spAutoFit/>
            </a:bodyPr>
            <a:lstStyle/>
            <a:p>
              <a:pPr algn="l" defTabSz="457200"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  <a:p>
              <a:pPr marL="793750" indent="-793750" algn="l" defTabSz="457200">
                <a:buSzPct val="100000"/>
                <a:buAutoNum type="arabicParenR"/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Go to: </a:t>
              </a:r>
              <a:r>
                <a:rPr i="1">
                  <a:latin typeface="Montserrat-Italic"/>
                  <a:ea typeface="Montserrat-Italic"/>
                  <a:cs typeface="Montserrat-Italic"/>
                  <a:sym typeface="Montserrat-Italic"/>
                </a:rPr>
                <a:t>add URL here</a:t>
              </a:r>
            </a:p>
            <a:p>
              <a:pPr marL="793750" indent="-793750" algn="l" defTabSz="457200">
                <a:buSzPct val="100000"/>
                <a:buAutoNum type="arabicParenR"/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Enter the password: </a:t>
              </a:r>
              <a:r>
                <a:rPr i="1">
                  <a:latin typeface="Montserrat-Italic"/>
                  <a:ea typeface="Montserrat-Italic"/>
                  <a:cs typeface="Montserrat-Italic"/>
                  <a:sym typeface="Montserrat-Italic"/>
                </a:rPr>
                <a:t>password</a:t>
              </a:r>
            </a:p>
            <a:p>
              <a:pPr marL="793750" indent="-793750" algn="l" defTabSz="457200">
                <a:buSzPct val="100000"/>
                <a:buAutoNum type="arabicParenR"/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Upload a photo and caption of your work</a:t>
              </a:r>
            </a:p>
            <a:p>
              <a:pPr marL="793750" indent="-793750" algn="l" defTabSz="457200">
                <a:buSzPct val="100000"/>
                <a:buAutoNum type="arabicParenR"/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Wait for moderation</a:t>
              </a:r>
            </a:p>
            <a:p>
              <a:pPr marL="793750" indent="-793750" algn="l" defTabSz="457200">
                <a:buSzPct val="100000"/>
                <a:buAutoNum type="arabicParenR"/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View others’ ideas  </a:t>
              </a:r>
            </a:p>
          </p:txBody>
        </p:sp>
        <p:sp>
          <p:nvSpPr>
            <p:cNvPr id="396" name="Shape 396"/>
            <p:cNvSpPr/>
            <p:nvPr/>
          </p:nvSpPr>
          <p:spPr>
            <a:xfrm>
              <a:off x="765719" y="9722610"/>
              <a:ext cx="18232198" cy="21240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>
              <a:spAutoFit/>
            </a:bodyPr>
            <a:lstStyle/>
            <a:p>
              <a:pPr algn="l" defTabSz="457200">
                <a:defRPr b="0" i="1">
                  <a:solidFill>
                    <a:srgbClr val="FFFFFF"/>
                  </a:solidFill>
                  <a:latin typeface="Montserrat-Italic"/>
                  <a:ea typeface="Montserrat-Italic"/>
                  <a:cs typeface="Montserrat-Italic"/>
                  <a:sym typeface="Montserrat-Italic"/>
                </a:defRPr>
              </a:pPr>
              <a:r>
                <a:t>A note to facilitators:</a:t>
              </a:r>
            </a:p>
            <a:p>
              <a:pPr algn="l" defTabSz="457200">
                <a:defRPr b="0" i="1">
                  <a:solidFill>
                    <a:srgbClr val="FFFFFF"/>
                  </a:solidFill>
                  <a:latin typeface="Montserrat-Italic"/>
                  <a:ea typeface="Montserrat-Italic"/>
                  <a:cs typeface="Montserrat-Italic"/>
                  <a:sym typeface="Montserrat-Italic"/>
                </a:defRPr>
              </a:pPr>
              <a:r>
                <a:t>Use this slide to give instructions for post-exercise sharing activities. These could take the form of facilitator-guided discussions, mini-presentations, or digital sharing via existing platforms (e.g. padlet) - as described here. Delete this paragraph when ready.</a:t>
              </a:r>
            </a:p>
          </p:txBody>
        </p:sp>
      </p:grp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99C6CA9-7180-114B-8178-4CAD7C73F3FF}"/>
              </a:ext>
            </a:extLst>
          </p:cNvPr>
          <p:cNvGrpSpPr/>
          <p:nvPr/>
        </p:nvGrpSpPr>
        <p:grpSpPr>
          <a:xfrm>
            <a:off x="-36937" y="720955"/>
            <a:ext cx="24457874" cy="13025113"/>
            <a:chOff x="-36937" y="720955"/>
            <a:chExt cx="24457874" cy="13025113"/>
          </a:xfrm>
        </p:grpSpPr>
        <p:pic>
          <p:nvPicPr>
            <p:cNvPr id="398" name="pasted-image.pdf"/>
            <p:cNvPicPr>
              <a:picLocks noChangeAspect="1"/>
            </p:cNvPicPr>
            <p:nvPr/>
          </p:nvPicPr>
          <p:blipFill>
            <a:blip r:embed="rId2"/>
            <a:srcRect l="27630"/>
            <a:stretch>
              <a:fillRect/>
            </a:stretch>
          </p:blipFill>
          <p:spPr>
            <a:xfrm rot="10800000">
              <a:off x="4304849" y="720955"/>
              <a:ext cx="20114295" cy="1302163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99" name="pasted-image.pdf"/>
            <p:cNvPicPr>
              <a:picLocks noChangeAspect="1"/>
            </p:cNvPicPr>
            <p:nvPr/>
          </p:nvPicPr>
          <p:blipFill>
            <a:blip r:embed="rId2"/>
            <a:srcRect t="33454" r="50402"/>
            <a:stretch>
              <a:fillRect/>
            </a:stretch>
          </p:blipFill>
          <p:spPr>
            <a:xfrm rot="10800000">
              <a:off x="-4557" y="6312722"/>
              <a:ext cx="11825051" cy="743334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00" name="Shape 400"/>
            <p:cNvSpPr/>
            <p:nvPr/>
          </p:nvSpPr>
          <p:spPr>
            <a:xfrm>
              <a:off x="-36937" y="12049959"/>
              <a:ext cx="24457874" cy="1"/>
            </a:xfrm>
            <a:prstGeom prst="line">
              <a:avLst/>
            </a:prstGeom>
            <a:ln w="215900">
              <a:solidFill>
                <a:srgbClr val="FFFFFF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01" name="Shape 401"/>
            <p:cNvSpPr/>
            <p:nvPr/>
          </p:nvSpPr>
          <p:spPr>
            <a:xfrm>
              <a:off x="975503" y="891390"/>
              <a:ext cx="3253868" cy="47783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>
              <a:spAutoFit/>
            </a:bodyPr>
            <a:lstStyle/>
            <a:p>
              <a:pPr algn="l">
                <a:defRPr sz="60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Design.</a:t>
              </a:r>
            </a:p>
            <a:p>
              <a:pPr algn="l">
                <a:defRPr sz="60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Think</a:t>
              </a:r>
            </a:p>
            <a:p>
              <a:pPr algn="l">
                <a:defRPr sz="60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Make.</a:t>
              </a:r>
            </a:p>
            <a:p>
              <a:pPr algn="l">
                <a:defRPr sz="60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Break. </a:t>
              </a:r>
            </a:p>
            <a:p>
              <a:pPr algn="l">
                <a:defRPr sz="60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Repeat.</a:t>
              </a:r>
            </a:p>
          </p:txBody>
        </p:sp>
        <p:sp>
          <p:nvSpPr>
            <p:cNvPr id="402" name="Shape 402"/>
            <p:cNvSpPr/>
            <p:nvPr/>
          </p:nvSpPr>
          <p:spPr>
            <a:xfrm>
              <a:off x="8634748" y="2755150"/>
              <a:ext cx="14424722" cy="260648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>
              <a:spAutoFit/>
            </a:bodyPr>
            <a:lstStyle/>
            <a:p>
              <a:pPr algn="l" defTabSz="457200">
                <a:defRPr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This work is licensed under a Creative Commons Attribution-</a:t>
              </a:r>
              <a:r>
                <a:rPr dirty="0" err="1"/>
                <a:t>NonCommercial</a:t>
              </a:r>
              <a:r>
                <a:rPr dirty="0"/>
                <a:t>-</a:t>
              </a:r>
              <a:r>
                <a:rPr dirty="0" err="1"/>
                <a:t>ShareAlike</a:t>
              </a:r>
              <a:r>
                <a:rPr dirty="0"/>
                <a:t> 4.0 International License. Designed by the authors of “Design. Think. Make. Break. Repeat. A Handbook of Methods” (BIS Publishers).</a:t>
              </a:r>
            </a:p>
            <a:p>
              <a:pPr algn="l" defTabSz="457200">
                <a:defRPr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u="sng" dirty="0">
                  <a:solidFill>
                    <a:schemeClr val="bg1"/>
                  </a:solidFill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www.designthinkmakebreakrepeat.com</a:t>
              </a:r>
            </a:p>
          </p:txBody>
        </p:sp>
        <p:sp>
          <p:nvSpPr>
            <p:cNvPr id="403" name="Shape 403"/>
            <p:cNvSpPr/>
            <p:nvPr/>
          </p:nvSpPr>
          <p:spPr>
            <a:xfrm>
              <a:off x="746861" y="6774665"/>
              <a:ext cx="23078331" cy="47275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>
              <a:spAutoFit/>
            </a:bodyPr>
            <a:lstStyle/>
            <a:p>
              <a:pPr algn="l" defTabSz="457200">
                <a:defRPr sz="4000" b="0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How to use these slides</a:t>
              </a:r>
            </a:p>
            <a:p>
              <a:pPr algn="l" defTabSz="457200">
                <a:defRPr b="0" i="1">
                  <a:solidFill>
                    <a:srgbClr val="FFFFFF"/>
                  </a:solidFill>
                  <a:latin typeface="Montserrat-Italic"/>
                  <a:ea typeface="Montserrat-Italic"/>
                  <a:cs typeface="Montserrat-Italic"/>
                  <a:sym typeface="Montserrat-Italic"/>
                </a:defRPr>
              </a:pPr>
              <a:r>
                <a:t>These companion slides for the published book “Design Think Make Break Repeat: A Handbook of Methods”, support facilitation of the published exercises during workshops, tutorials or other guided design sessions. </a:t>
              </a:r>
            </a:p>
            <a:p>
              <a:pPr algn="l" defTabSz="457200">
                <a:defRPr b="0" i="1">
                  <a:solidFill>
                    <a:srgbClr val="FFFFFF"/>
                  </a:solidFill>
                  <a:latin typeface="Montserrat-Italic"/>
                  <a:ea typeface="Montserrat-Italic"/>
                  <a:cs typeface="Montserrat-Italic"/>
                  <a:sym typeface="Montserrat-Italic"/>
                </a:defRPr>
              </a:pPr>
              <a:endParaRPr/>
            </a:p>
            <a:p>
              <a:pPr algn="l" defTabSz="457200">
                <a:defRPr b="0" i="1">
                  <a:solidFill>
                    <a:srgbClr val="FFFFFF"/>
                  </a:solidFill>
                  <a:latin typeface="Montserrat-Italic"/>
                  <a:ea typeface="Montserrat-Italic"/>
                  <a:cs typeface="Montserrat-Italic"/>
                  <a:sym typeface="Montserrat-Italic"/>
                </a:defRPr>
              </a:pPr>
              <a:r>
                <a:rPr b="1">
                  <a:latin typeface="Montserrat-BoldItalic"/>
                  <a:ea typeface="Montserrat-BoldItalic"/>
                  <a:cs typeface="Montserrat-BoldItalic"/>
                  <a:sym typeface="Montserrat-BoldItalic"/>
                </a:rPr>
                <a:t>Slide 1: Title.</a:t>
              </a:r>
              <a:r>
                <a:t> Introduce the method, using the description from the book.</a:t>
              </a:r>
            </a:p>
            <a:p>
              <a:pPr algn="l" defTabSz="457200">
                <a:defRPr i="1">
                  <a:solidFill>
                    <a:srgbClr val="FFFFFF"/>
                  </a:solidFill>
                  <a:latin typeface="Montserrat-BoldItalic"/>
                  <a:ea typeface="Montserrat-BoldItalic"/>
                  <a:cs typeface="Montserrat-BoldItalic"/>
                  <a:sym typeface="Montserrat-BoldItalic"/>
                </a:defRPr>
              </a:pPr>
              <a:r>
                <a:t>Slide 2: Examples. </a:t>
              </a:r>
              <a:r>
                <a:rPr b="0">
                  <a:latin typeface="Montserrat-Italic"/>
                  <a:ea typeface="Montserrat-Italic"/>
                  <a:cs typeface="Montserrat-Italic"/>
                  <a:sym typeface="Montserrat-Italic"/>
                </a:rPr>
                <a:t>Use this slide to add your own images/examples of the method in use, or extra information.</a:t>
              </a:r>
              <a:r>
                <a:t> </a:t>
              </a:r>
            </a:p>
            <a:p>
              <a:pPr algn="l" defTabSz="457200">
                <a:defRPr i="1">
                  <a:solidFill>
                    <a:srgbClr val="FFFFFF"/>
                  </a:solidFill>
                  <a:latin typeface="Montserrat-BoldItalic"/>
                  <a:ea typeface="Montserrat-BoldItalic"/>
                  <a:cs typeface="Montserrat-BoldItalic"/>
                  <a:sym typeface="Montserrat-BoldItalic"/>
                </a:defRPr>
              </a:pPr>
              <a:r>
                <a:t>Slide 3+: Steps. </a:t>
              </a:r>
              <a:r>
                <a:rPr b="0">
                  <a:latin typeface="Montserrat-Italic"/>
                  <a:ea typeface="Montserrat-Italic"/>
                  <a:cs typeface="Montserrat-Italic"/>
                  <a:sym typeface="Montserrat-Italic"/>
                </a:rPr>
                <a:t>Use one slide for each step of the method, to track timing and progress. The tip boxes can be used to offer extra guidance for specific steps, where needed. </a:t>
              </a:r>
            </a:p>
            <a:p>
              <a:pPr algn="l" defTabSz="457200">
                <a:defRPr i="1">
                  <a:solidFill>
                    <a:srgbClr val="FFFFFF"/>
                  </a:solidFill>
                  <a:latin typeface="Montserrat-BoldItalic"/>
                  <a:ea typeface="Montserrat-BoldItalic"/>
                  <a:cs typeface="Montserrat-BoldItalic"/>
                  <a:sym typeface="Montserrat-BoldItalic"/>
                </a:defRPr>
              </a:pPr>
              <a:r>
                <a:t>Slide 4: Sharing. </a:t>
              </a:r>
              <a:r>
                <a:rPr b="0">
                  <a:latin typeface="Montserrat-Italic"/>
                  <a:ea typeface="Montserrat-Italic"/>
                  <a:cs typeface="Montserrat-Italic"/>
                  <a:sym typeface="Montserrat-Italic"/>
                </a:rPr>
                <a:t>Results of the exercise are shared and discussed, in an appropriate format.</a:t>
              </a:r>
            </a:p>
          </p:txBody>
        </p:sp>
        <p:sp>
          <p:nvSpPr>
            <p:cNvPr id="404" name="Shape 404"/>
            <p:cNvSpPr/>
            <p:nvPr/>
          </p:nvSpPr>
          <p:spPr>
            <a:xfrm>
              <a:off x="16322992" y="12661177"/>
              <a:ext cx="7541642" cy="447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>
              <a:lvl1pPr algn="r">
                <a:defRPr sz="2000" b="0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Slide design by: Hamish Henderson, Madeleine Borthwick</a:t>
              </a:r>
            </a:p>
          </p:txBody>
        </p:sp>
      </p:grp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51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A5378F5-8241-4242-912B-E1A8E1B7C935}"/>
              </a:ext>
            </a:extLst>
          </p:cNvPr>
          <p:cNvGrpSpPr/>
          <p:nvPr/>
        </p:nvGrpSpPr>
        <p:grpSpPr>
          <a:xfrm>
            <a:off x="-254236" y="-375470"/>
            <a:ext cx="24118870" cy="13484323"/>
            <a:chOff x="-254236" y="-375470"/>
            <a:chExt cx="24118870" cy="13484323"/>
          </a:xfrm>
        </p:grpSpPr>
        <p:sp>
          <p:nvSpPr>
            <p:cNvPr id="129" name="Shape 129"/>
            <p:cNvSpPr/>
            <p:nvPr/>
          </p:nvSpPr>
          <p:spPr>
            <a:xfrm>
              <a:off x="5037" y="-375470"/>
              <a:ext cx="17058978" cy="5562601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 rot="5400000">
              <a:off x="15628357" y="1429342"/>
              <a:ext cx="5169185" cy="2282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31" name="Shape 131"/>
            <p:cNvSpPr/>
            <p:nvPr/>
          </p:nvSpPr>
          <p:spPr>
            <a:xfrm>
              <a:off x="-254236" y="417903"/>
              <a:ext cx="18411876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6000" b="0" spc="-319">
                  <a:solidFill>
                    <a:srgbClr val="EE5150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Laddering</a:t>
              </a:r>
            </a:p>
          </p:txBody>
        </p:sp>
        <p:sp>
          <p:nvSpPr>
            <p:cNvPr id="132" name="Shape 132"/>
            <p:cNvSpPr/>
            <p:nvPr/>
          </p:nvSpPr>
          <p:spPr>
            <a:xfrm>
              <a:off x="18745136" y="12661177"/>
              <a:ext cx="5119498" cy="447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rPr>
                  <a:solidFill>
                    <a:srgbClr val="FFFFFF"/>
                  </a:solidFill>
                </a:rPr>
                <a:t>Image Attribution: Lorum ipsum dolor</a:t>
              </a:r>
              <a:r>
                <a:t> </a:t>
              </a:r>
            </a:p>
          </p:txBody>
        </p:sp>
      </p:grpSp>
      <p:sp>
        <p:nvSpPr>
          <p:cNvPr id="133" name="Shape 133"/>
          <p:cNvSpPr/>
          <p:nvPr/>
        </p:nvSpPr>
        <p:spPr>
          <a:xfrm>
            <a:off x="688027" y="5976336"/>
            <a:ext cx="3419298" cy="981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457200">
              <a:lnSpc>
                <a:spcPts val="7500"/>
              </a:lnSpc>
              <a:defRPr sz="5400" b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Example: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/>
          <p:nvPr/>
        </p:nvSpPr>
        <p:spPr>
          <a:xfrm>
            <a:off x="3374467" y="10412311"/>
            <a:ext cx="291464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</a:t>
            </a:r>
          </a:p>
        </p:txBody>
      </p:sp>
      <p:sp>
        <p:nvSpPr>
          <p:cNvPr id="150" name="Shape 150"/>
          <p:cNvSpPr/>
          <p:nvPr/>
        </p:nvSpPr>
        <p:spPr>
          <a:xfrm>
            <a:off x="153602" y="10987347"/>
            <a:ext cx="3687764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  <p:sp>
        <p:nvSpPr>
          <p:cNvPr id="151" name="Shape 151"/>
          <p:cNvSpPr/>
          <p:nvPr/>
        </p:nvSpPr>
        <p:spPr>
          <a:xfrm>
            <a:off x="14832961" y="10412311"/>
            <a:ext cx="2672083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[60 mins]</a:t>
            </a:r>
          </a:p>
        </p:txBody>
      </p:sp>
      <p:sp>
        <p:nvSpPr>
          <p:cNvPr id="156" name="Shape 156"/>
          <p:cNvSpPr/>
          <p:nvPr/>
        </p:nvSpPr>
        <p:spPr>
          <a:xfrm>
            <a:off x="945158" y="10412311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5B26D59-4615-DC4E-963E-0EFB2C779E12}"/>
              </a:ext>
            </a:extLst>
          </p:cNvPr>
          <p:cNvGrpSpPr/>
          <p:nvPr/>
        </p:nvGrpSpPr>
        <p:grpSpPr>
          <a:xfrm>
            <a:off x="-11907" y="-75167"/>
            <a:ext cx="24474866" cy="13336420"/>
            <a:chOff x="-11907" y="-75167"/>
            <a:chExt cx="24474866" cy="13336420"/>
          </a:xfrm>
        </p:grpSpPr>
        <p:pic>
          <p:nvPicPr>
            <p:cNvPr id="135" name="Laddering.jpg"/>
            <p:cNvPicPr>
              <a:picLocks noChangeAspect="1"/>
            </p:cNvPicPr>
            <p:nvPr/>
          </p:nvPicPr>
          <p:blipFill>
            <a:blip r:embed="rId2"/>
            <a:srcRect t="27242" b="27242"/>
            <a:stretch>
              <a:fillRect/>
            </a:stretch>
          </p:blipFill>
          <p:spPr>
            <a:xfrm>
              <a:off x="1212" y="-9608"/>
              <a:ext cx="19473580" cy="59097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36" name="Shape 136"/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37" name="Shape 137"/>
            <p:cNvSpPr/>
            <p:nvPr/>
          </p:nvSpPr>
          <p:spPr>
            <a:xfrm rot="16200000">
              <a:off x="17562253" y="615600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38" name="Shape 138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39" name="Shape 139"/>
            <p:cNvSpPr/>
            <p:nvPr/>
          </p:nvSpPr>
          <p:spPr>
            <a:xfrm>
              <a:off x="19212262" y="255600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82</a:t>
              </a:r>
            </a:p>
          </p:txBody>
        </p:sp>
        <p:sp>
          <p:nvSpPr>
            <p:cNvPr id="140" name="Shape 140"/>
            <p:cNvSpPr/>
            <p:nvPr/>
          </p:nvSpPr>
          <p:spPr>
            <a:xfrm>
              <a:off x="1334644" y="6636377"/>
              <a:ext cx="21354888" cy="16287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>
              <a:spAutoFit/>
            </a:bodyPr>
            <a:lstStyle>
              <a:lvl1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In this exercise, you will collect data by conducting a laddered interview with another person about a product or service. Focus on your own design problem, or choose a design brief (p.138). </a:t>
              </a:r>
            </a:p>
          </p:txBody>
        </p:sp>
        <p:sp>
          <p:nvSpPr>
            <p:cNvPr id="141" name="Shape 141"/>
            <p:cNvSpPr/>
            <p:nvPr/>
          </p:nvSpPr>
          <p:spPr>
            <a:xfrm rot="16200000">
              <a:off x="16480800" y="3733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2" name="Shape 142"/>
            <p:cNvSpPr/>
            <p:nvPr/>
          </p:nvSpPr>
          <p:spPr>
            <a:xfrm>
              <a:off x="18112142" y="3266047"/>
              <a:ext cx="6294408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143" name="Shape 143"/>
            <p:cNvSpPr/>
            <p:nvPr/>
          </p:nvSpPr>
          <p:spPr>
            <a:xfrm>
              <a:off x="19879497" y="3808458"/>
              <a:ext cx="4342385" cy="1082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YOU WILL NEED</a:t>
              </a:r>
              <a:br/>
              <a:r>
                <a:t>A partner, pen, paper</a:t>
              </a:r>
            </a:p>
          </p:txBody>
        </p:sp>
        <p:sp>
          <p:nvSpPr>
            <p:cNvPr id="144" name="Shape 144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5" name="Shape 145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146" name="Shape 146"/>
            <p:cNvSpPr/>
            <p:nvPr/>
          </p:nvSpPr>
          <p:spPr>
            <a:xfrm>
              <a:off x="21318340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8</a:t>
              </a:r>
            </a:p>
          </p:txBody>
        </p:sp>
        <p:sp>
          <p:nvSpPr>
            <p:cNvPr id="147" name="Shape 147"/>
            <p:cNvSpPr/>
            <p:nvPr/>
          </p:nvSpPr>
          <p:spPr>
            <a:xfrm>
              <a:off x="4312517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148" name="Shape 148"/>
            <p:cNvSpPr/>
            <p:nvPr/>
          </p:nvSpPr>
          <p:spPr>
            <a:xfrm>
              <a:off x="18484036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7</a:t>
              </a:r>
            </a:p>
          </p:txBody>
        </p:sp>
        <p:sp>
          <p:nvSpPr>
            <p:cNvPr id="152" name="Shape 152"/>
            <p:cNvSpPr/>
            <p:nvPr/>
          </p:nvSpPr>
          <p:spPr>
            <a:xfrm>
              <a:off x="-11907" y="1857111"/>
              <a:ext cx="16055862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53" name="Shape 153"/>
            <p:cNvSpPr/>
            <p:nvPr/>
          </p:nvSpPr>
          <p:spPr>
            <a:xfrm rot="5400000">
              <a:off x="15518519" y="2382272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4" name="Shape 154"/>
            <p:cNvSpPr/>
            <p:nvPr/>
          </p:nvSpPr>
          <p:spPr>
            <a:xfrm>
              <a:off x="504899" y="970548"/>
              <a:ext cx="14141028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Laddering</a:t>
              </a:r>
            </a:p>
          </p:txBody>
        </p:sp>
        <p:sp>
          <p:nvSpPr>
            <p:cNvPr id="155" name="Shape 155"/>
            <p:cNvSpPr/>
            <p:nvPr/>
          </p:nvSpPr>
          <p:spPr>
            <a:xfrm>
              <a:off x="9981125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157" name="Shape 157"/>
            <p:cNvSpPr/>
            <p:nvPr/>
          </p:nvSpPr>
          <p:spPr>
            <a:xfrm>
              <a:off x="15649733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158" name="Shape 158"/>
            <p:cNvSpPr/>
            <p:nvPr/>
          </p:nvSpPr>
          <p:spPr>
            <a:xfrm>
              <a:off x="15524670" y="12508777"/>
              <a:ext cx="8339964" cy="75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Image Attribution: Hamza Butt, CC BY 2.0,</a:t>
              </a:r>
            </a:p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 https://www.flickr.com/ photos/149902454@N08/35417844812/</a:t>
              </a:r>
            </a:p>
          </p:txBody>
        </p:sp>
        <p:sp>
          <p:nvSpPr>
            <p:cNvPr id="159" name="Shape 159"/>
            <p:cNvSpPr/>
            <p:nvPr/>
          </p:nvSpPr>
          <p:spPr>
            <a:xfrm>
              <a:off x="7146821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160" name="Shape 160"/>
            <p:cNvSpPr/>
            <p:nvPr/>
          </p:nvSpPr>
          <p:spPr>
            <a:xfrm>
              <a:off x="12815429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</p:grpSp>
      <p:sp>
        <p:nvSpPr>
          <p:cNvPr id="161" name="Shape 161"/>
          <p:cNvSpPr/>
          <p:nvPr/>
        </p:nvSpPr>
        <p:spPr>
          <a:xfrm>
            <a:off x="6208771" y="10412311"/>
            <a:ext cx="291464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sp>
        <p:nvSpPr>
          <p:cNvPr id="162" name="Shape 162"/>
          <p:cNvSpPr/>
          <p:nvPr/>
        </p:nvSpPr>
        <p:spPr>
          <a:xfrm>
            <a:off x="9043075" y="10412311"/>
            <a:ext cx="291464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sp>
        <p:nvSpPr>
          <p:cNvPr id="163" name="Shape 163"/>
          <p:cNvSpPr/>
          <p:nvPr/>
        </p:nvSpPr>
        <p:spPr>
          <a:xfrm>
            <a:off x="11877378" y="10412311"/>
            <a:ext cx="291464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sp>
        <p:nvSpPr>
          <p:cNvPr id="164" name="Shape 164"/>
          <p:cNvSpPr/>
          <p:nvPr/>
        </p:nvSpPr>
        <p:spPr>
          <a:xfrm>
            <a:off x="17545986" y="10412311"/>
            <a:ext cx="291464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sp>
        <p:nvSpPr>
          <p:cNvPr id="165" name="Shape 165"/>
          <p:cNvSpPr/>
          <p:nvPr/>
        </p:nvSpPr>
        <p:spPr>
          <a:xfrm>
            <a:off x="20380290" y="10412311"/>
            <a:ext cx="291464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/>
          <p:nvPr/>
        </p:nvSpPr>
        <p:spPr>
          <a:xfrm>
            <a:off x="3374467" y="10412311"/>
            <a:ext cx="291464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</a:t>
            </a:r>
          </a:p>
        </p:txBody>
      </p:sp>
      <p:sp>
        <p:nvSpPr>
          <p:cNvPr id="182" name="Shape 182"/>
          <p:cNvSpPr/>
          <p:nvPr/>
        </p:nvSpPr>
        <p:spPr>
          <a:xfrm>
            <a:off x="2987906" y="10987347"/>
            <a:ext cx="3687764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  <p:sp>
        <p:nvSpPr>
          <p:cNvPr id="183" name="Shape 183"/>
          <p:cNvSpPr/>
          <p:nvPr/>
        </p:nvSpPr>
        <p:spPr>
          <a:xfrm>
            <a:off x="14832961" y="10412311"/>
            <a:ext cx="2672083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[60 mins]</a:t>
            </a:r>
          </a:p>
        </p:txBody>
      </p:sp>
      <p:sp>
        <p:nvSpPr>
          <p:cNvPr id="188" name="Shape 188"/>
          <p:cNvSpPr/>
          <p:nvPr/>
        </p:nvSpPr>
        <p:spPr>
          <a:xfrm>
            <a:off x="945158" y="10412311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</a:t>
            </a:r>
          </a:p>
        </p:txBody>
      </p:sp>
      <p:sp>
        <p:nvSpPr>
          <p:cNvPr id="193" name="Shape 193"/>
          <p:cNvSpPr/>
          <p:nvPr/>
        </p:nvSpPr>
        <p:spPr>
          <a:xfrm>
            <a:off x="6208771" y="10412311"/>
            <a:ext cx="291464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sp>
        <p:nvSpPr>
          <p:cNvPr id="194" name="Shape 194"/>
          <p:cNvSpPr/>
          <p:nvPr/>
        </p:nvSpPr>
        <p:spPr>
          <a:xfrm>
            <a:off x="9043075" y="10412311"/>
            <a:ext cx="291464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sp>
        <p:nvSpPr>
          <p:cNvPr id="195" name="Shape 195"/>
          <p:cNvSpPr/>
          <p:nvPr/>
        </p:nvSpPr>
        <p:spPr>
          <a:xfrm>
            <a:off x="11877378" y="10412311"/>
            <a:ext cx="291464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sp>
        <p:nvSpPr>
          <p:cNvPr id="196" name="Shape 196"/>
          <p:cNvSpPr/>
          <p:nvPr/>
        </p:nvSpPr>
        <p:spPr>
          <a:xfrm>
            <a:off x="17545986" y="10412311"/>
            <a:ext cx="291464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sp>
        <p:nvSpPr>
          <p:cNvPr id="197" name="Shape 197"/>
          <p:cNvSpPr/>
          <p:nvPr/>
        </p:nvSpPr>
        <p:spPr>
          <a:xfrm>
            <a:off x="20380290" y="10412311"/>
            <a:ext cx="291464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1819F21-DA31-8843-BC70-D78F02702374}"/>
              </a:ext>
            </a:extLst>
          </p:cNvPr>
          <p:cNvGrpSpPr/>
          <p:nvPr/>
        </p:nvGrpSpPr>
        <p:grpSpPr>
          <a:xfrm>
            <a:off x="-11907" y="-75167"/>
            <a:ext cx="24474866" cy="13336420"/>
            <a:chOff x="-11907" y="-75167"/>
            <a:chExt cx="24474866" cy="13336420"/>
          </a:xfrm>
        </p:grpSpPr>
        <p:pic>
          <p:nvPicPr>
            <p:cNvPr id="167" name="Laddering.jpg"/>
            <p:cNvPicPr>
              <a:picLocks noChangeAspect="1"/>
            </p:cNvPicPr>
            <p:nvPr/>
          </p:nvPicPr>
          <p:blipFill>
            <a:blip r:embed="rId2"/>
            <a:srcRect t="27242" b="27242"/>
            <a:stretch>
              <a:fillRect/>
            </a:stretch>
          </p:blipFill>
          <p:spPr>
            <a:xfrm>
              <a:off x="1212" y="-9608"/>
              <a:ext cx="19473580" cy="59097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68" name="Shape 168"/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70" name="Shape 170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72" name="Shape 172"/>
            <p:cNvSpPr/>
            <p:nvPr/>
          </p:nvSpPr>
          <p:spPr>
            <a:xfrm>
              <a:off x="1334644" y="6636377"/>
              <a:ext cx="21354888" cy="16287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>
              <a:spAutoFit/>
            </a:bodyPr>
            <a:lstStyle>
              <a:lvl1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In this exercise, you will collect data by conducting a laddered interview with another person about a product or service. Focus on your own design problem, or choose a design brief (p.138). </a:t>
              </a:r>
            </a:p>
          </p:txBody>
        </p:sp>
        <p:sp>
          <p:nvSpPr>
            <p:cNvPr id="174" name="Shape 174"/>
            <p:cNvSpPr/>
            <p:nvPr/>
          </p:nvSpPr>
          <p:spPr>
            <a:xfrm>
              <a:off x="18112142" y="3266047"/>
              <a:ext cx="6294408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175" name="Shape 175"/>
            <p:cNvSpPr/>
            <p:nvPr/>
          </p:nvSpPr>
          <p:spPr>
            <a:xfrm>
              <a:off x="19879497" y="3808458"/>
              <a:ext cx="4342385" cy="1082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YOU WILL NEED</a:t>
              </a:r>
              <a:br/>
              <a:r>
                <a:t>A partner, pen, paper</a:t>
              </a:r>
            </a:p>
          </p:txBody>
        </p:sp>
        <p:sp>
          <p:nvSpPr>
            <p:cNvPr id="176" name="Shape 176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77" name="Shape 177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178" name="Shape 178"/>
            <p:cNvSpPr/>
            <p:nvPr/>
          </p:nvSpPr>
          <p:spPr>
            <a:xfrm>
              <a:off x="21318340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8</a:t>
              </a:r>
            </a:p>
          </p:txBody>
        </p:sp>
        <p:sp>
          <p:nvSpPr>
            <p:cNvPr id="179" name="Shape 179"/>
            <p:cNvSpPr/>
            <p:nvPr/>
          </p:nvSpPr>
          <p:spPr>
            <a:xfrm>
              <a:off x="4312517" y="9195086"/>
              <a:ext cx="1038542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180" name="Shape 180"/>
            <p:cNvSpPr/>
            <p:nvPr/>
          </p:nvSpPr>
          <p:spPr>
            <a:xfrm>
              <a:off x="18484036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7</a:t>
              </a:r>
            </a:p>
          </p:txBody>
        </p:sp>
        <p:sp>
          <p:nvSpPr>
            <p:cNvPr id="184" name="Shape 184"/>
            <p:cNvSpPr/>
            <p:nvPr/>
          </p:nvSpPr>
          <p:spPr>
            <a:xfrm>
              <a:off x="-11907" y="1857111"/>
              <a:ext cx="16055862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85" name="Shape 185"/>
            <p:cNvSpPr/>
            <p:nvPr/>
          </p:nvSpPr>
          <p:spPr>
            <a:xfrm rot="5400000">
              <a:off x="15518519" y="2382272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87" name="Shape 187"/>
            <p:cNvSpPr/>
            <p:nvPr/>
          </p:nvSpPr>
          <p:spPr>
            <a:xfrm>
              <a:off x="9981125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189" name="Shape 189"/>
            <p:cNvSpPr/>
            <p:nvPr/>
          </p:nvSpPr>
          <p:spPr>
            <a:xfrm>
              <a:off x="15649733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190" name="Shape 190"/>
            <p:cNvSpPr/>
            <p:nvPr/>
          </p:nvSpPr>
          <p:spPr>
            <a:xfrm>
              <a:off x="15524670" y="12508777"/>
              <a:ext cx="8339964" cy="75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Image Attribution: Hamza Butt, CC BY 2.0,</a:t>
              </a:r>
            </a:p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 https://www.flickr.com/ photos/149902454@N08/35417844812/</a:t>
              </a:r>
            </a:p>
          </p:txBody>
        </p:sp>
        <p:sp>
          <p:nvSpPr>
            <p:cNvPr id="191" name="Shape 191"/>
            <p:cNvSpPr/>
            <p:nvPr/>
          </p:nvSpPr>
          <p:spPr>
            <a:xfrm>
              <a:off x="7146821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192" name="Shape 192"/>
            <p:cNvSpPr/>
            <p:nvPr/>
          </p:nvSpPr>
          <p:spPr>
            <a:xfrm>
              <a:off x="12815429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33" name="Shape 137">
              <a:extLst>
                <a:ext uri="{FF2B5EF4-FFF2-40B4-BE49-F238E27FC236}">
                  <a16:creationId xmlns:a16="http://schemas.microsoft.com/office/drawing/2014/main" id="{5C9B736E-5342-484B-8817-DD9FF742CD3C}"/>
                </a:ext>
              </a:extLst>
            </p:cNvPr>
            <p:cNvSpPr/>
            <p:nvPr/>
          </p:nvSpPr>
          <p:spPr>
            <a:xfrm rot="16200000">
              <a:off x="17562253" y="615600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4" name="Shape 139">
              <a:extLst>
                <a:ext uri="{FF2B5EF4-FFF2-40B4-BE49-F238E27FC236}">
                  <a16:creationId xmlns:a16="http://schemas.microsoft.com/office/drawing/2014/main" id="{E6266852-8536-4E4C-90AD-976FDE8D349F}"/>
                </a:ext>
              </a:extLst>
            </p:cNvPr>
            <p:cNvSpPr/>
            <p:nvPr/>
          </p:nvSpPr>
          <p:spPr>
            <a:xfrm>
              <a:off x="19212262" y="255600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82</a:t>
              </a:r>
            </a:p>
          </p:txBody>
        </p:sp>
        <p:sp>
          <p:nvSpPr>
            <p:cNvPr id="35" name="Shape 141">
              <a:extLst>
                <a:ext uri="{FF2B5EF4-FFF2-40B4-BE49-F238E27FC236}">
                  <a16:creationId xmlns:a16="http://schemas.microsoft.com/office/drawing/2014/main" id="{19968C09-EF71-9347-8722-B9C063966F27}"/>
                </a:ext>
              </a:extLst>
            </p:cNvPr>
            <p:cNvSpPr/>
            <p:nvPr/>
          </p:nvSpPr>
          <p:spPr>
            <a:xfrm rot="16200000">
              <a:off x="16480800" y="3733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6" name="Shape 154">
              <a:extLst>
                <a:ext uri="{FF2B5EF4-FFF2-40B4-BE49-F238E27FC236}">
                  <a16:creationId xmlns:a16="http://schemas.microsoft.com/office/drawing/2014/main" id="{59E39884-DED7-DB4B-AD09-A6F1207DE984}"/>
                </a:ext>
              </a:extLst>
            </p:cNvPr>
            <p:cNvSpPr/>
            <p:nvPr/>
          </p:nvSpPr>
          <p:spPr>
            <a:xfrm>
              <a:off x="504899" y="970548"/>
              <a:ext cx="14141028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Laddering</a:t>
              </a:r>
            </a:p>
          </p:txBody>
        </p:sp>
      </p:grp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/>
          <p:nvPr/>
        </p:nvSpPr>
        <p:spPr>
          <a:xfrm>
            <a:off x="3374467" y="10412311"/>
            <a:ext cx="291464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</a:t>
            </a:r>
          </a:p>
        </p:txBody>
      </p:sp>
      <p:sp>
        <p:nvSpPr>
          <p:cNvPr id="214" name="Shape 214"/>
          <p:cNvSpPr/>
          <p:nvPr/>
        </p:nvSpPr>
        <p:spPr>
          <a:xfrm>
            <a:off x="5731531" y="10987347"/>
            <a:ext cx="3687764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  <p:sp>
        <p:nvSpPr>
          <p:cNvPr id="215" name="Shape 215"/>
          <p:cNvSpPr/>
          <p:nvPr/>
        </p:nvSpPr>
        <p:spPr>
          <a:xfrm>
            <a:off x="14832961" y="10412311"/>
            <a:ext cx="2672083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[60 mins]</a:t>
            </a:r>
          </a:p>
        </p:txBody>
      </p:sp>
      <p:sp>
        <p:nvSpPr>
          <p:cNvPr id="220" name="Shape 220"/>
          <p:cNvSpPr/>
          <p:nvPr/>
        </p:nvSpPr>
        <p:spPr>
          <a:xfrm>
            <a:off x="945158" y="10412311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</a:t>
            </a:r>
          </a:p>
        </p:txBody>
      </p:sp>
      <p:sp>
        <p:nvSpPr>
          <p:cNvPr id="225" name="Shape 225"/>
          <p:cNvSpPr/>
          <p:nvPr/>
        </p:nvSpPr>
        <p:spPr>
          <a:xfrm>
            <a:off x="6208771" y="10412311"/>
            <a:ext cx="291464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sp>
        <p:nvSpPr>
          <p:cNvPr id="226" name="Shape 226"/>
          <p:cNvSpPr/>
          <p:nvPr/>
        </p:nvSpPr>
        <p:spPr>
          <a:xfrm>
            <a:off x="9043075" y="10412311"/>
            <a:ext cx="291464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sp>
        <p:nvSpPr>
          <p:cNvPr id="227" name="Shape 227"/>
          <p:cNvSpPr/>
          <p:nvPr/>
        </p:nvSpPr>
        <p:spPr>
          <a:xfrm>
            <a:off x="11877378" y="10412311"/>
            <a:ext cx="291464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sp>
        <p:nvSpPr>
          <p:cNvPr id="228" name="Shape 228"/>
          <p:cNvSpPr/>
          <p:nvPr/>
        </p:nvSpPr>
        <p:spPr>
          <a:xfrm>
            <a:off x="17545986" y="10412311"/>
            <a:ext cx="291464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sp>
        <p:nvSpPr>
          <p:cNvPr id="229" name="Shape 229"/>
          <p:cNvSpPr/>
          <p:nvPr/>
        </p:nvSpPr>
        <p:spPr>
          <a:xfrm>
            <a:off x="20380290" y="10412311"/>
            <a:ext cx="291464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EC39D0A-7E04-6740-8813-A40DDFE32BA0}"/>
              </a:ext>
            </a:extLst>
          </p:cNvPr>
          <p:cNvGrpSpPr/>
          <p:nvPr/>
        </p:nvGrpSpPr>
        <p:grpSpPr>
          <a:xfrm>
            <a:off x="-11907" y="-75167"/>
            <a:ext cx="24474866" cy="13336420"/>
            <a:chOff x="-11907" y="-75167"/>
            <a:chExt cx="24474866" cy="13336420"/>
          </a:xfrm>
        </p:grpSpPr>
        <p:pic>
          <p:nvPicPr>
            <p:cNvPr id="199" name="Laddering.jpg"/>
            <p:cNvPicPr>
              <a:picLocks noChangeAspect="1"/>
            </p:cNvPicPr>
            <p:nvPr/>
          </p:nvPicPr>
          <p:blipFill>
            <a:blip r:embed="rId2"/>
            <a:srcRect t="27242" b="27242"/>
            <a:stretch>
              <a:fillRect/>
            </a:stretch>
          </p:blipFill>
          <p:spPr>
            <a:xfrm>
              <a:off x="1212" y="-9608"/>
              <a:ext cx="19473580" cy="59097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00" name="Shape 200"/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1334644" y="6636377"/>
              <a:ext cx="21354888" cy="16287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>
              <a:spAutoFit/>
            </a:bodyPr>
            <a:lstStyle>
              <a:lvl1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In this exercise, you will collect data by conducting a laddered interview with another person about a product or service. Focus on your own design problem, or choose a design brief (p.138). </a:t>
              </a:r>
            </a:p>
          </p:txBody>
        </p:sp>
        <p:sp>
          <p:nvSpPr>
            <p:cNvPr id="206" name="Shape 206"/>
            <p:cNvSpPr/>
            <p:nvPr/>
          </p:nvSpPr>
          <p:spPr>
            <a:xfrm>
              <a:off x="18112142" y="3266047"/>
              <a:ext cx="6294408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19879497" y="3808458"/>
              <a:ext cx="4342385" cy="1082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YOU WILL NEED</a:t>
              </a:r>
              <a:br/>
              <a:r>
                <a:t>A partner, pen, paper</a:t>
              </a:r>
            </a:p>
          </p:txBody>
        </p:sp>
        <p:sp>
          <p:nvSpPr>
            <p:cNvPr id="208" name="Shape 208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09" name="Shape 209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210" name="Shape 210"/>
            <p:cNvSpPr/>
            <p:nvPr/>
          </p:nvSpPr>
          <p:spPr>
            <a:xfrm>
              <a:off x="21318340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8</a:t>
              </a:r>
            </a:p>
          </p:txBody>
        </p:sp>
        <p:sp>
          <p:nvSpPr>
            <p:cNvPr id="211" name="Shape 211"/>
            <p:cNvSpPr/>
            <p:nvPr/>
          </p:nvSpPr>
          <p:spPr>
            <a:xfrm>
              <a:off x="4312517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212" name="Shape 212"/>
            <p:cNvSpPr/>
            <p:nvPr/>
          </p:nvSpPr>
          <p:spPr>
            <a:xfrm>
              <a:off x="18484036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7</a:t>
              </a:r>
            </a:p>
          </p:txBody>
        </p:sp>
        <p:sp>
          <p:nvSpPr>
            <p:cNvPr id="216" name="Shape 216"/>
            <p:cNvSpPr/>
            <p:nvPr/>
          </p:nvSpPr>
          <p:spPr>
            <a:xfrm>
              <a:off x="-11907" y="1857111"/>
              <a:ext cx="16055862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217" name="Shape 217"/>
            <p:cNvSpPr/>
            <p:nvPr/>
          </p:nvSpPr>
          <p:spPr>
            <a:xfrm rot="5400000">
              <a:off x="15518519" y="2382272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19" name="Shape 219"/>
            <p:cNvSpPr/>
            <p:nvPr/>
          </p:nvSpPr>
          <p:spPr>
            <a:xfrm>
              <a:off x="9981125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221" name="Shape 221"/>
            <p:cNvSpPr/>
            <p:nvPr/>
          </p:nvSpPr>
          <p:spPr>
            <a:xfrm>
              <a:off x="15649733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222" name="Shape 222"/>
            <p:cNvSpPr/>
            <p:nvPr/>
          </p:nvSpPr>
          <p:spPr>
            <a:xfrm>
              <a:off x="15524670" y="12508777"/>
              <a:ext cx="8339964" cy="75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Image Attribution: Hamza Butt, CC BY 2.0,</a:t>
              </a:r>
            </a:p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 https://www.flickr.com/ photos/149902454@N08/35417844812/</a:t>
              </a:r>
            </a:p>
          </p:txBody>
        </p:sp>
        <p:sp>
          <p:nvSpPr>
            <p:cNvPr id="223" name="Shape 223"/>
            <p:cNvSpPr/>
            <p:nvPr/>
          </p:nvSpPr>
          <p:spPr>
            <a:xfrm>
              <a:off x="7146821" y="9195086"/>
              <a:ext cx="1038542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224" name="Shape 224"/>
            <p:cNvSpPr/>
            <p:nvPr/>
          </p:nvSpPr>
          <p:spPr>
            <a:xfrm>
              <a:off x="12815429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33" name="Shape 137">
              <a:extLst>
                <a:ext uri="{FF2B5EF4-FFF2-40B4-BE49-F238E27FC236}">
                  <a16:creationId xmlns:a16="http://schemas.microsoft.com/office/drawing/2014/main" id="{D8B9ACDC-320F-F94C-B6AD-4A2FA60B8DE0}"/>
                </a:ext>
              </a:extLst>
            </p:cNvPr>
            <p:cNvSpPr/>
            <p:nvPr/>
          </p:nvSpPr>
          <p:spPr>
            <a:xfrm rot="16200000">
              <a:off x="17562253" y="615600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4" name="Shape 139">
              <a:extLst>
                <a:ext uri="{FF2B5EF4-FFF2-40B4-BE49-F238E27FC236}">
                  <a16:creationId xmlns:a16="http://schemas.microsoft.com/office/drawing/2014/main" id="{DD06C99B-85D4-8A40-9922-A108EEFF9E54}"/>
                </a:ext>
              </a:extLst>
            </p:cNvPr>
            <p:cNvSpPr/>
            <p:nvPr/>
          </p:nvSpPr>
          <p:spPr>
            <a:xfrm>
              <a:off x="19212262" y="255600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82</a:t>
              </a:r>
            </a:p>
          </p:txBody>
        </p:sp>
        <p:sp>
          <p:nvSpPr>
            <p:cNvPr id="35" name="Shape 141">
              <a:extLst>
                <a:ext uri="{FF2B5EF4-FFF2-40B4-BE49-F238E27FC236}">
                  <a16:creationId xmlns:a16="http://schemas.microsoft.com/office/drawing/2014/main" id="{21386716-0FE0-D949-B6F1-7F580158A902}"/>
                </a:ext>
              </a:extLst>
            </p:cNvPr>
            <p:cNvSpPr/>
            <p:nvPr/>
          </p:nvSpPr>
          <p:spPr>
            <a:xfrm rot="16200000">
              <a:off x="16480800" y="3733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6" name="Shape 154">
              <a:extLst>
                <a:ext uri="{FF2B5EF4-FFF2-40B4-BE49-F238E27FC236}">
                  <a16:creationId xmlns:a16="http://schemas.microsoft.com/office/drawing/2014/main" id="{9228D8FF-B6EB-E346-8410-69B43332B18D}"/>
                </a:ext>
              </a:extLst>
            </p:cNvPr>
            <p:cNvSpPr/>
            <p:nvPr/>
          </p:nvSpPr>
          <p:spPr>
            <a:xfrm>
              <a:off x="504899" y="970548"/>
              <a:ext cx="14141028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Laddering</a:t>
              </a:r>
            </a:p>
          </p:txBody>
        </p:sp>
      </p:grp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/>
          <p:nvPr/>
        </p:nvSpPr>
        <p:spPr>
          <a:xfrm>
            <a:off x="3374467" y="10412311"/>
            <a:ext cx="291464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</a:t>
            </a:r>
          </a:p>
        </p:txBody>
      </p:sp>
      <p:sp>
        <p:nvSpPr>
          <p:cNvPr id="246" name="Shape 246"/>
          <p:cNvSpPr/>
          <p:nvPr/>
        </p:nvSpPr>
        <p:spPr>
          <a:xfrm>
            <a:off x="8656514" y="10987347"/>
            <a:ext cx="3687763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  <p:sp>
        <p:nvSpPr>
          <p:cNvPr id="247" name="Shape 247"/>
          <p:cNvSpPr/>
          <p:nvPr/>
        </p:nvSpPr>
        <p:spPr>
          <a:xfrm>
            <a:off x="14832961" y="10412311"/>
            <a:ext cx="2672083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[60 mins]</a:t>
            </a:r>
          </a:p>
        </p:txBody>
      </p:sp>
      <p:sp>
        <p:nvSpPr>
          <p:cNvPr id="252" name="Shape 252"/>
          <p:cNvSpPr/>
          <p:nvPr/>
        </p:nvSpPr>
        <p:spPr>
          <a:xfrm>
            <a:off x="945158" y="10412311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</a:t>
            </a:r>
          </a:p>
        </p:txBody>
      </p:sp>
      <p:sp>
        <p:nvSpPr>
          <p:cNvPr id="257" name="Shape 257"/>
          <p:cNvSpPr/>
          <p:nvPr/>
        </p:nvSpPr>
        <p:spPr>
          <a:xfrm>
            <a:off x="6208771" y="10412311"/>
            <a:ext cx="291464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sp>
        <p:nvSpPr>
          <p:cNvPr id="258" name="Shape 258"/>
          <p:cNvSpPr/>
          <p:nvPr/>
        </p:nvSpPr>
        <p:spPr>
          <a:xfrm>
            <a:off x="9043075" y="10412311"/>
            <a:ext cx="291464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sp>
        <p:nvSpPr>
          <p:cNvPr id="259" name="Shape 259"/>
          <p:cNvSpPr/>
          <p:nvPr/>
        </p:nvSpPr>
        <p:spPr>
          <a:xfrm>
            <a:off x="11877378" y="10412311"/>
            <a:ext cx="291464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sp>
        <p:nvSpPr>
          <p:cNvPr id="260" name="Shape 260"/>
          <p:cNvSpPr/>
          <p:nvPr/>
        </p:nvSpPr>
        <p:spPr>
          <a:xfrm>
            <a:off x="17545986" y="10412311"/>
            <a:ext cx="291464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sp>
        <p:nvSpPr>
          <p:cNvPr id="261" name="Shape 261"/>
          <p:cNvSpPr/>
          <p:nvPr/>
        </p:nvSpPr>
        <p:spPr>
          <a:xfrm>
            <a:off x="20380290" y="10412311"/>
            <a:ext cx="291464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00EF5EE-1194-6B4E-BC1B-264F1DCBE06C}"/>
              </a:ext>
            </a:extLst>
          </p:cNvPr>
          <p:cNvGrpSpPr/>
          <p:nvPr/>
        </p:nvGrpSpPr>
        <p:grpSpPr>
          <a:xfrm>
            <a:off x="-11907" y="-75167"/>
            <a:ext cx="24474866" cy="13336420"/>
            <a:chOff x="-11907" y="-75167"/>
            <a:chExt cx="24474866" cy="13336420"/>
          </a:xfrm>
        </p:grpSpPr>
        <p:pic>
          <p:nvPicPr>
            <p:cNvPr id="231" name="Laddering.jpg"/>
            <p:cNvPicPr>
              <a:picLocks noChangeAspect="1"/>
            </p:cNvPicPr>
            <p:nvPr/>
          </p:nvPicPr>
          <p:blipFill>
            <a:blip r:embed="rId2"/>
            <a:srcRect t="27242" b="27242"/>
            <a:stretch>
              <a:fillRect/>
            </a:stretch>
          </p:blipFill>
          <p:spPr>
            <a:xfrm>
              <a:off x="1212" y="-9608"/>
              <a:ext cx="19473580" cy="59097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32" name="Shape 232"/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34" name="Shape 234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36" name="Shape 236"/>
            <p:cNvSpPr/>
            <p:nvPr/>
          </p:nvSpPr>
          <p:spPr>
            <a:xfrm>
              <a:off x="1334644" y="6636377"/>
              <a:ext cx="21354888" cy="16287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>
              <a:spAutoFit/>
            </a:bodyPr>
            <a:lstStyle>
              <a:lvl1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In this exercise, you will collect data by conducting a laddered interview with another person about a product or service. Focus on your own design problem, or choose a design brief (p.138). </a:t>
              </a:r>
            </a:p>
          </p:txBody>
        </p:sp>
        <p:sp>
          <p:nvSpPr>
            <p:cNvPr id="238" name="Shape 238"/>
            <p:cNvSpPr/>
            <p:nvPr/>
          </p:nvSpPr>
          <p:spPr>
            <a:xfrm>
              <a:off x="18112142" y="3266047"/>
              <a:ext cx="6294408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239" name="Shape 239"/>
            <p:cNvSpPr/>
            <p:nvPr/>
          </p:nvSpPr>
          <p:spPr>
            <a:xfrm>
              <a:off x="19879497" y="3808458"/>
              <a:ext cx="4342385" cy="1082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YOU WILL NEED</a:t>
              </a:r>
              <a:br/>
              <a:r>
                <a:t>A partner, pen, paper</a:t>
              </a:r>
            </a:p>
          </p:txBody>
        </p:sp>
        <p:sp>
          <p:nvSpPr>
            <p:cNvPr id="240" name="Shape 240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41" name="Shape 241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242" name="Shape 242"/>
            <p:cNvSpPr/>
            <p:nvPr/>
          </p:nvSpPr>
          <p:spPr>
            <a:xfrm>
              <a:off x="21318340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8</a:t>
              </a:r>
            </a:p>
          </p:txBody>
        </p:sp>
        <p:sp>
          <p:nvSpPr>
            <p:cNvPr id="243" name="Shape 243"/>
            <p:cNvSpPr/>
            <p:nvPr/>
          </p:nvSpPr>
          <p:spPr>
            <a:xfrm>
              <a:off x="4312517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244" name="Shape 244"/>
            <p:cNvSpPr/>
            <p:nvPr/>
          </p:nvSpPr>
          <p:spPr>
            <a:xfrm>
              <a:off x="18484036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7</a:t>
              </a:r>
            </a:p>
          </p:txBody>
        </p:sp>
        <p:sp>
          <p:nvSpPr>
            <p:cNvPr id="248" name="Shape 248"/>
            <p:cNvSpPr/>
            <p:nvPr/>
          </p:nvSpPr>
          <p:spPr>
            <a:xfrm>
              <a:off x="-11907" y="1857111"/>
              <a:ext cx="16055862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249" name="Shape 249"/>
            <p:cNvSpPr/>
            <p:nvPr/>
          </p:nvSpPr>
          <p:spPr>
            <a:xfrm rot="5400000">
              <a:off x="15518519" y="2382272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51" name="Shape 251"/>
            <p:cNvSpPr/>
            <p:nvPr/>
          </p:nvSpPr>
          <p:spPr>
            <a:xfrm>
              <a:off x="9981125" y="9195086"/>
              <a:ext cx="1038542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253" name="Shape 253"/>
            <p:cNvSpPr/>
            <p:nvPr/>
          </p:nvSpPr>
          <p:spPr>
            <a:xfrm>
              <a:off x="15649733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254" name="Shape 254"/>
            <p:cNvSpPr/>
            <p:nvPr/>
          </p:nvSpPr>
          <p:spPr>
            <a:xfrm>
              <a:off x="15524670" y="12508777"/>
              <a:ext cx="8339964" cy="75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Image Attribution: Hamza Butt, CC BY 2.0,</a:t>
              </a:r>
            </a:p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 https://www.flickr.com/ photos/149902454@N08/35417844812/</a:t>
              </a:r>
            </a:p>
          </p:txBody>
        </p:sp>
        <p:sp>
          <p:nvSpPr>
            <p:cNvPr id="255" name="Shape 255"/>
            <p:cNvSpPr/>
            <p:nvPr/>
          </p:nvSpPr>
          <p:spPr>
            <a:xfrm>
              <a:off x="7146821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256" name="Shape 256"/>
            <p:cNvSpPr/>
            <p:nvPr/>
          </p:nvSpPr>
          <p:spPr>
            <a:xfrm>
              <a:off x="12815429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33" name="Shape 137">
              <a:extLst>
                <a:ext uri="{FF2B5EF4-FFF2-40B4-BE49-F238E27FC236}">
                  <a16:creationId xmlns:a16="http://schemas.microsoft.com/office/drawing/2014/main" id="{3DF2766C-AD0C-BA4D-AB64-6AA7D18B799A}"/>
                </a:ext>
              </a:extLst>
            </p:cNvPr>
            <p:cNvSpPr/>
            <p:nvPr/>
          </p:nvSpPr>
          <p:spPr>
            <a:xfrm rot="16200000">
              <a:off x="17562253" y="615600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4" name="Shape 139">
              <a:extLst>
                <a:ext uri="{FF2B5EF4-FFF2-40B4-BE49-F238E27FC236}">
                  <a16:creationId xmlns:a16="http://schemas.microsoft.com/office/drawing/2014/main" id="{591256D2-BA1C-F54A-9F31-E347F209319B}"/>
                </a:ext>
              </a:extLst>
            </p:cNvPr>
            <p:cNvSpPr/>
            <p:nvPr/>
          </p:nvSpPr>
          <p:spPr>
            <a:xfrm>
              <a:off x="19212262" y="255600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82</a:t>
              </a:r>
            </a:p>
          </p:txBody>
        </p:sp>
        <p:sp>
          <p:nvSpPr>
            <p:cNvPr id="35" name="Shape 141">
              <a:extLst>
                <a:ext uri="{FF2B5EF4-FFF2-40B4-BE49-F238E27FC236}">
                  <a16:creationId xmlns:a16="http://schemas.microsoft.com/office/drawing/2014/main" id="{EED60394-2131-144E-8355-E7AD781CCABC}"/>
                </a:ext>
              </a:extLst>
            </p:cNvPr>
            <p:cNvSpPr/>
            <p:nvPr/>
          </p:nvSpPr>
          <p:spPr>
            <a:xfrm rot="16200000">
              <a:off x="16480800" y="3733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6" name="Shape 154">
              <a:extLst>
                <a:ext uri="{FF2B5EF4-FFF2-40B4-BE49-F238E27FC236}">
                  <a16:creationId xmlns:a16="http://schemas.microsoft.com/office/drawing/2014/main" id="{D2A915AE-A001-514A-9910-9DF0FB5E530D}"/>
                </a:ext>
              </a:extLst>
            </p:cNvPr>
            <p:cNvSpPr/>
            <p:nvPr/>
          </p:nvSpPr>
          <p:spPr>
            <a:xfrm>
              <a:off x="504899" y="970548"/>
              <a:ext cx="14141028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Laddering</a:t>
              </a:r>
            </a:p>
          </p:txBody>
        </p:sp>
      </p:grp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/>
          <p:nvPr/>
        </p:nvSpPr>
        <p:spPr>
          <a:xfrm>
            <a:off x="3374467" y="10412311"/>
            <a:ext cx="291464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</a:t>
            </a:r>
          </a:p>
        </p:txBody>
      </p:sp>
      <p:sp>
        <p:nvSpPr>
          <p:cNvPr id="278" name="Shape 278"/>
          <p:cNvSpPr/>
          <p:nvPr/>
        </p:nvSpPr>
        <p:spPr>
          <a:xfrm>
            <a:off x="11490817" y="10987347"/>
            <a:ext cx="3687764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  <p:sp>
        <p:nvSpPr>
          <p:cNvPr id="279" name="Shape 279"/>
          <p:cNvSpPr/>
          <p:nvPr/>
        </p:nvSpPr>
        <p:spPr>
          <a:xfrm>
            <a:off x="14832961" y="10412311"/>
            <a:ext cx="2672083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[60 mins]</a:t>
            </a:r>
          </a:p>
        </p:txBody>
      </p:sp>
      <p:sp>
        <p:nvSpPr>
          <p:cNvPr id="284" name="Shape 284"/>
          <p:cNvSpPr/>
          <p:nvPr/>
        </p:nvSpPr>
        <p:spPr>
          <a:xfrm>
            <a:off x="945158" y="10412311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</a:t>
            </a:r>
          </a:p>
        </p:txBody>
      </p:sp>
      <p:sp>
        <p:nvSpPr>
          <p:cNvPr id="289" name="Shape 289"/>
          <p:cNvSpPr/>
          <p:nvPr/>
        </p:nvSpPr>
        <p:spPr>
          <a:xfrm>
            <a:off x="6208771" y="10412311"/>
            <a:ext cx="291464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sp>
        <p:nvSpPr>
          <p:cNvPr id="290" name="Shape 290"/>
          <p:cNvSpPr/>
          <p:nvPr/>
        </p:nvSpPr>
        <p:spPr>
          <a:xfrm>
            <a:off x="9043075" y="10412311"/>
            <a:ext cx="291464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sp>
        <p:nvSpPr>
          <p:cNvPr id="291" name="Shape 291"/>
          <p:cNvSpPr/>
          <p:nvPr/>
        </p:nvSpPr>
        <p:spPr>
          <a:xfrm>
            <a:off x="11877378" y="10412311"/>
            <a:ext cx="291464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sp>
        <p:nvSpPr>
          <p:cNvPr id="292" name="Shape 292"/>
          <p:cNvSpPr/>
          <p:nvPr/>
        </p:nvSpPr>
        <p:spPr>
          <a:xfrm>
            <a:off x="17545986" y="10412311"/>
            <a:ext cx="291464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sp>
        <p:nvSpPr>
          <p:cNvPr id="293" name="Shape 293"/>
          <p:cNvSpPr/>
          <p:nvPr/>
        </p:nvSpPr>
        <p:spPr>
          <a:xfrm>
            <a:off x="20380290" y="10412311"/>
            <a:ext cx="291464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3637935-AA39-9C40-807D-431A30D5D25C}"/>
              </a:ext>
            </a:extLst>
          </p:cNvPr>
          <p:cNvGrpSpPr/>
          <p:nvPr/>
        </p:nvGrpSpPr>
        <p:grpSpPr>
          <a:xfrm>
            <a:off x="-11907" y="-75167"/>
            <a:ext cx="24474866" cy="13336420"/>
            <a:chOff x="-11907" y="-75167"/>
            <a:chExt cx="24474866" cy="13336420"/>
          </a:xfrm>
        </p:grpSpPr>
        <p:pic>
          <p:nvPicPr>
            <p:cNvPr id="263" name="Laddering.jpg"/>
            <p:cNvPicPr>
              <a:picLocks noChangeAspect="1"/>
            </p:cNvPicPr>
            <p:nvPr/>
          </p:nvPicPr>
          <p:blipFill>
            <a:blip r:embed="rId2"/>
            <a:srcRect t="27242" b="27242"/>
            <a:stretch>
              <a:fillRect/>
            </a:stretch>
          </p:blipFill>
          <p:spPr>
            <a:xfrm>
              <a:off x="1212" y="-9608"/>
              <a:ext cx="19473580" cy="59097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64" name="Shape 264"/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66" name="Shape 266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68" name="Shape 268"/>
            <p:cNvSpPr/>
            <p:nvPr/>
          </p:nvSpPr>
          <p:spPr>
            <a:xfrm>
              <a:off x="1334644" y="6636377"/>
              <a:ext cx="21354888" cy="16287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>
              <a:spAutoFit/>
            </a:bodyPr>
            <a:lstStyle>
              <a:lvl1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In this exercise, you will collect data by conducting a laddered interview with another person about a product or service. Focus on your own design problem, or choose a design brief (p.138). </a:t>
              </a:r>
            </a:p>
          </p:txBody>
        </p:sp>
        <p:sp>
          <p:nvSpPr>
            <p:cNvPr id="270" name="Shape 270"/>
            <p:cNvSpPr/>
            <p:nvPr/>
          </p:nvSpPr>
          <p:spPr>
            <a:xfrm>
              <a:off x="18112142" y="3266047"/>
              <a:ext cx="6294408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271" name="Shape 271"/>
            <p:cNvSpPr/>
            <p:nvPr/>
          </p:nvSpPr>
          <p:spPr>
            <a:xfrm>
              <a:off x="19879497" y="3808458"/>
              <a:ext cx="4342385" cy="1082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YOU WILL NEED</a:t>
              </a:r>
              <a:br/>
              <a:r>
                <a:t>A partner, pen, paper</a:t>
              </a:r>
            </a:p>
          </p:txBody>
        </p:sp>
        <p:sp>
          <p:nvSpPr>
            <p:cNvPr id="272" name="Shape 272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73" name="Shape 273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274" name="Shape 274"/>
            <p:cNvSpPr/>
            <p:nvPr/>
          </p:nvSpPr>
          <p:spPr>
            <a:xfrm>
              <a:off x="21318340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8</a:t>
              </a:r>
            </a:p>
          </p:txBody>
        </p:sp>
        <p:sp>
          <p:nvSpPr>
            <p:cNvPr id="275" name="Shape 275"/>
            <p:cNvSpPr/>
            <p:nvPr/>
          </p:nvSpPr>
          <p:spPr>
            <a:xfrm>
              <a:off x="4312517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276" name="Shape 276"/>
            <p:cNvSpPr/>
            <p:nvPr/>
          </p:nvSpPr>
          <p:spPr>
            <a:xfrm>
              <a:off x="18484036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7</a:t>
              </a:r>
            </a:p>
          </p:txBody>
        </p:sp>
        <p:sp>
          <p:nvSpPr>
            <p:cNvPr id="280" name="Shape 280"/>
            <p:cNvSpPr/>
            <p:nvPr/>
          </p:nvSpPr>
          <p:spPr>
            <a:xfrm>
              <a:off x="-11907" y="1857111"/>
              <a:ext cx="16055862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281" name="Shape 281"/>
            <p:cNvSpPr/>
            <p:nvPr/>
          </p:nvSpPr>
          <p:spPr>
            <a:xfrm rot="5400000">
              <a:off x="15518519" y="2382272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83" name="Shape 283"/>
            <p:cNvSpPr/>
            <p:nvPr/>
          </p:nvSpPr>
          <p:spPr>
            <a:xfrm>
              <a:off x="9981125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285" name="Shape 285"/>
            <p:cNvSpPr/>
            <p:nvPr/>
          </p:nvSpPr>
          <p:spPr>
            <a:xfrm>
              <a:off x="15649733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286" name="Shape 286"/>
            <p:cNvSpPr/>
            <p:nvPr/>
          </p:nvSpPr>
          <p:spPr>
            <a:xfrm>
              <a:off x="15524670" y="12508777"/>
              <a:ext cx="8339964" cy="75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Image Attribution: Hamza Butt, CC BY 2.0,</a:t>
              </a:r>
            </a:p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 https://www.flickr.com/ photos/149902454@N08/35417844812/</a:t>
              </a:r>
            </a:p>
          </p:txBody>
        </p:sp>
        <p:sp>
          <p:nvSpPr>
            <p:cNvPr id="287" name="Shape 287"/>
            <p:cNvSpPr/>
            <p:nvPr/>
          </p:nvSpPr>
          <p:spPr>
            <a:xfrm>
              <a:off x="7146821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288" name="Shape 288"/>
            <p:cNvSpPr/>
            <p:nvPr/>
          </p:nvSpPr>
          <p:spPr>
            <a:xfrm>
              <a:off x="12815429" y="9195086"/>
              <a:ext cx="1038541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33" name="Shape 137">
              <a:extLst>
                <a:ext uri="{FF2B5EF4-FFF2-40B4-BE49-F238E27FC236}">
                  <a16:creationId xmlns:a16="http://schemas.microsoft.com/office/drawing/2014/main" id="{3CA377D4-F58D-1643-8340-8E31EB6B77D2}"/>
                </a:ext>
              </a:extLst>
            </p:cNvPr>
            <p:cNvSpPr/>
            <p:nvPr/>
          </p:nvSpPr>
          <p:spPr>
            <a:xfrm rot="16200000">
              <a:off x="17562253" y="615600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4" name="Shape 139">
              <a:extLst>
                <a:ext uri="{FF2B5EF4-FFF2-40B4-BE49-F238E27FC236}">
                  <a16:creationId xmlns:a16="http://schemas.microsoft.com/office/drawing/2014/main" id="{A7799D1C-8FE1-CE43-8D66-0FB9261E89DD}"/>
                </a:ext>
              </a:extLst>
            </p:cNvPr>
            <p:cNvSpPr/>
            <p:nvPr/>
          </p:nvSpPr>
          <p:spPr>
            <a:xfrm>
              <a:off x="19212262" y="255600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82</a:t>
              </a:r>
            </a:p>
          </p:txBody>
        </p:sp>
        <p:sp>
          <p:nvSpPr>
            <p:cNvPr id="35" name="Shape 141">
              <a:extLst>
                <a:ext uri="{FF2B5EF4-FFF2-40B4-BE49-F238E27FC236}">
                  <a16:creationId xmlns:a16="http://schemas.microsoft.com/office/drawing/2014/main" id="{098A66FD-9FBA-2340-8B27-F703CDEBE069}"/>
                </a:ext>
              </a:extLst>
            </p:cNvPr>
            <p:cNvSpPr/>
            <p:nvPr/>
          </p:nvSpPr>
          <p:spPr>
            <a:xfrm rot="16200000">
              <a:off x="16480800" y="3733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6" name="Shape 154">
              <a:extLst>
                <a:ext uri="{FF2B5EF4-FFF2-40B4-BE49-F238E27FC236}">
                  <a16:creationId xmlns:a16="http://schemas.microsoft.com/office/drawing/2014/main" id="{EFFD5201-5C64-7845-B7EA-DCA7927DAE06}"/>
                </a:ext>
              </a:extLst>
            </p:cNvPr>
            <p:cNvSpPr/>
            <p:nvPr/>
          </p:nvSpPr>
          <p:spPr>
            <a:xfrm>
              <a:off x="504899" y="970548"/>
              <a:ext cx="14141028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Laddering</a:t>
              </a:r>
            </a:p>
          </p:txBody>
        </p:sp>
      </p:grp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/>
          <p:nvPr/>
        </p:nvSpPr>
        <p:spPr>
          <a:xfrm>
            <a:off x="3374467" y="10412311"/>
            <a:ext cx="291464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</a:t>
            </a:r>
          </a:p>
        </p:txBody>
      </p:sp>
      <p:sp>
        <p:nvSpPr>
          <p:cNvPr id="310" name="Shape 310"/>
          <p:cNvSpPr/>
          <p:nvPr/>
        </p:nvSpPr>
        <p:spPr>
          <a:xfrm>
            <a:off x="14832961" y="10412311"/>
            <a:ext cx="2672083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[60 mins]</a:t>
            </a:r>
          </a:p>
        </p:txBody>
      </p:sp>
      <p:sp>
        <p:nvSpPr>
          <p:cNvPr id="315" name="Shape 315"/>
          <p:cNvSpPr/>
          <p:nvPr/>
        </p:nvSpPr>
        <p:spPr>
          <a:xfrm>
            <a:off x="945158" y="10412311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</a:t>
            </a:r>
          </a:p>
        </p:txBody>
      </p:sp>
      <p:sp>
        <p:nvSpPr>
          <p:cNvPr id="320" name="Shape 320"/>
          <p:cNvSpPr/>
          <p:nvPr/>
        </p:nvSpPr>
        <p:spPr>
          <a:xfrm>
            <a:off x="6208771" y="10412311"/>
            <a:ext cx="291464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sp>
        <p:nvSpPr>
          <p:cNvPr id="321" name="Shape 321"/>
          <p:cNvSpPr/>
          <p:nvPr/>
        </p:nvSpPr>
        <p:spPr>
          <a:xfrm>
            <a:off x="9043075" y="10412311"/>
            <a:ext cx="291464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sp>
        <p:nvSpPr>
          <p:cNvPr id="322" name="Shape 322"/>
          <p:cNvSpPr/>
          <p:nvPr/>
        </p:nvSpPr>
        <p:spPr>
          <a:xfrm>
            <a:off x="11877378" y="10412311"/>
            <a:ext cx="291464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sp>
        <p:nvSpPr>
          <p:cNvPr id="323" name="Shape 323"/>
          <p:cNvSpPr/>
          <p:nvPr/>
        </p:nvSpPr>
        <p:spPr>
          <a:xfrm>
            <a:off x="17545986" y="10412311"/>
            <a:ext cx="291464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sp>
        <p:nvSpPr>
          <p:cNvPr id="324" name="Shape 324"/>
          <p:cNvSpPr/>
          <p:nvPr/>
        </p:nvSpPr>
        <p:spPr>
          <a:xfrm>
            <a:off x="20380290" y="10412311"/>
            <a:ext cx="291464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43511FB-FDE9-5C47-A5D1-7CBA1CB009E7}"/>
              </a:ext>
            </a:extLst>
          </p:cNvPr>
          <p:cNvGrpSpPr/>
          <p:nvPr/>
        </p:nvGrpSpPr>
        <p:grpSpPr>
          <a:xfrm>
            <a:off x="-11907" y="-75167"/>
            <a:ext cx="24474866" cy="13336420"/>
            <a:chOff x="-11907" y="-75167"/>
            <a:chExt cx="24474866" cy="13336420"/>
          </a:xfrm>
        </p:grpSpPr>
        <p:pic>
          <p:nvPicPr>
            <p:cNvPr id="295" name="Laddering.jpg"/>
            <p:cNvPicPr>
              <a:picLocks noChangeAspect="1"/>
            </p:cNvPicPr>
            <p:nvPr/>
          </p:nvPicPr>
          <p:blipFill>
            <a:blip r:embed="rId2"/>
            <a:srcRect t="27242" b="27242"/>
            <a:stretch>
              <a:fillRect/>
            </a:stretch>
          </p:blipFill>
          <p:spPr>
            <a:xfrm>
              <a:off x="1212" y="-9608"/>
              <a:ext cx="19473580" cy="59097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96" name="Shape 296"/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98" name="Shape 298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00" name="Shape 300"/>
            <p:cNvSpPr/>
            <p:nvPr/>
          </p:nvSpPr>
          <p:spPr>
            <a:xfrm>
              <a:off x="1334644" y="6636377"/>
              <a:ext cx="21354888" cy="16287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>
              <a:spAutoFit/>
            </a:bodyPr>
            <a:lstStyle>
              <a:lvl1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In this exercise, you will collect data by conducting a laddered interview with another person about a product or service. Focus on your own design problem, or choose a design brief (p.138). </a:t>
              </a:r>
            </a:p>
          </p:txBody>
        </p:sp>
        <p:sp>
          <p:nvSpPr>
            <p:cNvPr id="302" name="Shape 302"/>
            <p:cNvSpPr/>
            <p:nvPr/>
          </p:nvSpPr>
          <p:spPr>
            <a:xfrm>
              <a:off x="18112142" y="3266047"/>
              <a:ext cx="6294408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303" name="Shape 303"/>
            <p:cNvSpPr/>
            <p:nvPr/>
          </p:nvSpPr>
          <p:spPr>
            <a:xfrm>
              <a:off x="19879497" y="3808458"/>
              <a:ext cx="4342385" cy="1082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YOU WILL NEED</a:t>
              </a:r>
              <a:br/>
              <a:r>
                <a:t>A partner, pen, paper</a:t>
              </a:r>
            </a:p>
          </p:txBody>
        </p:sp>
        <p:sp>
          <p:nvSpPr>
            <p:cNvPr id="304" name="Shape 304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05" name="Shape 305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306" name="Shape 306"/>
            <p:cNvSpPr/>
            <p:nvPr/>
          </p:nvSpPr>
          <p:spPr>
            <a:xfrm>
              <a:off x="21318340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8</a:t>
              </a:r>
            </a:p>
          </p:txBody>
        </p:sp>
        <p:sp>
          <p:nvSpPr>
            <p:cNvPr id="307" name="Shape 307"/>
            <p:cNvSpPr/>
            <p:nvPr/>
          </p:nvSpPr>
          <p:spPr>
            <a:xfrm>
              <a:off x="4312517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308" name="Shape 308"/>
            <p:cNvSpPr/>
            <p:nvPr/>
          </p:nvSpPr>
          <p:spPr>
            <a:xfrm>
              <a:off x="18484036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7</a:t>
              </a:r>
            </a:p>
          </p:txBody>
        </p:sp>
        <p:sp>
          <p:nvSpPr>
            <p:cNvPr id="311" name="Shape 311"/>
            <p:cNvSpPr/>
            <p:nvPr/>
          </p:nvSpPr>
          <p:spPr>
            <a:xfrm>
              <a:off x="-11907" y="1857111"/>
              <a:ext cx="16055862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312" name="Shape 312"/>
            <p:cNvSpPr/>
            <p:nvPr/>
          </p:nvSpPr>
          <p:spPr>
            <a:xfrm rot="5400000">
              <a:off x="15518519" y="2382272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14" name="Shape 314"/>
            <p:cNvSpPr/>
            <p:nvPr/>
          </p:nvSpPr>
          <p:spPr>
            <a:xfrm>
              <a:off x="9981125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316" name="Shape 316"/>
            <p:cNvSpPr/>
            <p:nvPr/>
          </p:nvSpPr>
          <p:spPr>
            <a:xfrm>
              <a:off x="15649733" y="9195086"/>
              <a:ext cx="1038541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317" name="Shape 317"/>
            <p:cNvSpPr/>
            <p:nvPr/>
          </p:nvSpPr>
          <p:spPr>
            <a:xfrm>
              <a:off x="15524670" y="12508777"/>
              <a:ext cx="8339964" cy="75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Image Attribution: Hamza Butt, CC BY 2.0,</a:t>
              </a:r>
            </a:p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 https://www.flickr.com/ photos/149902454@N08/35417844812/</a:t>
              </a:r>
            </a:p>
          </p:txBody>
        </p:sp>
        <p:sp>
          <p:nvSpPr>
            <p:cNvPr id="318" name="Shape 318"/>
            <p:cNvSpPr/>
            <p:nvPr/>
          </p:nvSpPr>
          <p:spPr>
            <a:xfrm>
              <a:off x="7146821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319" name="Shape 319"/>
            <p:cNvSpPr/>
            <p:nvPr/>
          </p:nvSpPr>
          <p:spPr>
            <a:xfrm>
              <a:off x="12815429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33" name="Shape 137">
              <a:extLst>
                <a:ext uri="{FF2B5EF4-FFF2-40B4-BE49-F238E27FC236}">
                  <a16:creationId xmlns:a16="http://schemas.microsoft.com/office/drawing/2014/main" id="{ED71A54C-7897-0941-865A-644079C5FE08}"/>
                </a:ext>
              </a:extLst>
            </p:cNvPr>
            <p:cNvSpPr/>
            <p:nvPr/>
          </p:nvSpPr>
          <p:spPr>
            <a:xfrm rot="16200000">
              <a:off x="17562253" y="615600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4" name="Shape 139">
              <a:extLst>
                <a:ext uri="{FF2B5EF4-FFF2-40B4-BE49-F238E27FC236}">
                  <a16:creationId xmlns:a16="http://schemas.microsoft.com/office/drawing/2014/main" id="{A275B35B-E1CA-4844-8D0A-90D591AE2ACC}"/>
                </a:ext>
              </a:extLst>
            </p:cNvPr>
            <p:cNvSpPr/>
            <p:nvPr/>
          </p:nvSpPr>
          <p:spPr>
            <a:xfrm>
              <a:off x="19212262" y="255600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82</a:t>
              </a:r>
            </a:p>
          </p:txBody>
        </p:sp>
        <p:sp>
          <p:nvSpPr>
            <p:cNvPr id="35" name="Shape 141">
              <a:extLst>
                <a:ext uri="{FF2B5EF4-FFF2-40B4-BE49-F238E27FC236}">
                  <a16:creationId xmlns:a16="http://schemas.microsoft.com/office/drawing/2014/main" id="{B3E4ED0A-492D-B945-BB1D-B7BE3D15FD17}"/>
                </a:ext>
              </a:extLst>
            </p:cNvPr>
            <p:cNvSpPr/>
            <p:nvPr/>
          </p:nvSpPr>
          <p:spPr>
            <a:xfrm rot="16200000">
              <a:off x="16480800" y="3733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6" name="Shape 154">
              <a:extLst>
                <a:ext uri="{FF2B5EF4-FFF2-40B4-BE49-F238E27FC236}">
                  <a16:creationId xmlns:a16="http://schemas.microsoft.com/office/drawing/2014/main" id="{68ACA23E-06B3-7443-B7C3-344594EC9762}"/>
                </a:ext>
              </a:extLst>
            </p:cNvPr>
            <p:cNvSpPr/>
            <p:nvPr/>
          </p:nvSpPr>
          <p:spPr>
            <a:xfrm>
              <a:off x="504899" y="970548"/>
              <a:ext cx="14141028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Laddering</a:t>
              </a:r>
            </a:p>
          </p:txBody>
        </p:sp>
      </p:grpSp>
      <p:sp>
        <p:nvSpPr>
          <p:cNvPr id="325" name="Shape 325"/>
          <p:cNvSpPr/>
          <p:nvPr/>
        </p:nvSpPr>
        <p:spPr>
          <a:xfrm>
            <a:off x="14325120" y="10987347"/>
            <a:ext cx="3687764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/>
          <p:nvPr/>
        </p:nvSpPr>
        <p:spPr>
          <a:xfrm>
            <a:off x="3374467" y="10412311"/>
            <a:ext cx="291464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</a:t>
            </a:r>
          </a:p>
        </p:txBody>
      </p:sp>
      <p:sp>
        <p:nvSpPr>
          <p:cNvPr id="342" name="Shape 342"/>
          <p:cNvSpPr/>
          <p:nvPr/>
        </p:nvSpPr>
        <p:spPr>
          <a:xfrm>
            <a:off x="14832961" y="10412311"/>
            <a:ext cx="2672083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[60 mins]</a:t>
            </a:r>
          </a:p>
        </p:txBody>
      </p:sp>
      <p:sp>
        <p:nvSpPr>
          <p:cNvPr id="347" name="Shape 347"/>
          <p:cNvSpPr/>
          <p:nvPr/>
        </p:nvSpPr>
        <p:spPr>
          <a:xfrm>
            <a:off x="945158" y="10412311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</a:t>
            </a:r>
          </a:p>
        </p:txBody>
      </p:sp>
      <p:sp>
        <p:nvSpPr>
          <p:cNvPr id="352" name="Shape 352"/>
          <p:cNvSpPr/>
          <p:nvPr/>
        </p:nvSpPr>
        <p:spPr>
          <a:xfrm>
            <a:off x="6208771" y="10412311"/>
            <a:ext cx="291464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sp>
        <p:nvSpPr>
          <p:cNvPr id="353" name="Shape 353"/>
          <p:cNvSpPr/>
          <p:nvPr/>
        </p:nvSpPr>
        <p:spPr>
          <a:xfrm>
            <a:off x="9043075" y="10412311"/>
            <a:ext cx="291464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sp>
        <p:nvSpPr>
          <p:cNvPr id="354" name="Shape 354"/>
          <p:cNvSpPr/>
          <p:nvPr/>
        </p:nvSpPr>
        <p:spPr>
          <a:xfrm>
            <a:off x="11877378" y="10412311"/>
            <a:ext cx="291464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sp>
        <p:nvSpPr>
          <p:cNvPr id="355" name="Shape 355"/>
          <p:cNvSpPr/>
          <p:nvPr/>
        </p:nvSpPr>
        <p:spPr>
          <a:xfrm>
            <a:off x="17545986" y="10412311"/>
            <a:ext cx="291464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sp>
        <p:nvSpPr>
          <p:cNvPr id="356" name="Shape 356"/>
          <p:cNvSpPr/>
          <p:nvPr/>
        </p:nvSpPr>
        <p:spPr>
          <a:xfrm>
            <a:off x="20380290" y="10412311"/>
            <a:ext cx="291464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C539EDB-A4E8-F84F-BD99-FD0367C1D9EC}"/>
              </a:ext>
            </a:extLst>
          </p:cNvPr>
          <p:cNvGrpSpPr/>
          <p:nvPr/>
        </p:nvGrpSpPr>
        <p:grpSpPr>
          <a:xfrm>
            <a:off x="-11907" y="-75167"/>
            <a:ext cx="24474866" cy="13336420"/>
            <a:chOff x="-11907" y="-75167"/>
            <a:chExt cx="24474866" cy="13336420"/>
          </a:xfrm>
        </p:grpSpPr>
        <p:pic>
          <p:nvPicPr>
            <p:cNvPr id="327" name="Laddering.jpg"/>
            <p:cNvPicPr>
              <a:picLocks noChangeAspect="1"/>
            </p:cNvPicPr>
            <p:nvPr/>
          </p:nvPicPr>
          <p:blipFill>
            <a:blip r:embed="rId2"/>
            <a:srcRect t="27242" b="27242"/>
            <a:stretch>
              <a:fillRect/>
            </a:stretch>
          </p:blipFill>
          <p:spPr>
            <a:xfrm>
              <a:off x="1212" y="-9608"/>
              <a:ext cx="19473580" cy="59097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28" name="Shape 328"/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30" name="Shape 330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32" name="Shape 332"/>
            <p:cNvSpPr/>
            <p:nvPr/>
          </p:nvSpPr>
          <p:spPr>
            <a:xfrm>
              <a:off x="1334644" y="6636377"/>
              <a:ext cx="21354888" cy="16287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>
              <a:spAutoFit/>
            </a:bodyPr>
            <a:lstStyle>
              <a:lvl1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In this exercise, you will collect data by conducting a laddered interview with another person about a product or service. Focus on your own design problem, or choose a design brief (p.138). </a:t>
              </a:r>
            </a:p>
          </p:txBody>
        </p:sp>
        <p:sp>
          <p:nvSpPr>
            <p:cNvPr id="334" name="Shape 334"/>
            <p:cNvSpPr/>
            <p:nvPr/>
          </p:nvSpPr>
          <p:spPr>
            <a:xfrm>
              <a:off x="18112142" y="3266047"/>
              <a:ext cx="6294408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335" name="Shape 335"/>
            <p:cNvSpPr/>
            <p:nvPr/>
          </p:nvSpPr>
          <p:spPr>
            <a:xfrm>
              <a:off x="19879497" y="3808458"/>
              <a:ext cx="4342385" cy="1082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YOU WILL NEED</a:t>
              </a:r>
              <a:br/>
              <a:r>
                <a:t>A partner, pen, paper</a:t>
              </a:r>
            </a:p>
          </p:txBody>
        </p:sp>
        <p:sp>
          <p:nvSpPr>
            <p:cNvPr id="336" name="Shape 336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37" name="Shape 337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338" name="Shape 338"/>
            <p:cNvSpPr/>
            <p:nvPr/>
          </p:nvSpPr>
          <p:spPr>
            <a:xfrm>
              <a:off x="21318340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8</a:t>
              </a:r>
            </a:p>
          </p:txBody>
        </p:sp>
        <p:sp>
          <p:nvSpPr>
            <p:cNvPr id="339" name="Shape 339"/>
            <p:cNvSpPr/>
            <p:nvPr/>
          </p:nvSpPr>
          <p:spPr>
            <a:xfrm>
              <a:off x="4312517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340" name="Shape 340"/>
            <p:cNvSpPr/>
            <p:nvPr/>
          </p:nvSpPr>
          <p:spPr>
            <a:xfrm>
              <a:off x="18484036" y="9195086"/>
              <a:ext cx="1038541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7</a:t>
              </a:r>
            </a:p>
          </p:txBody>
        </p:sp>
        <p:sp>
          <p:nvSpPr>
            <p:cNvPr id="343" name="Shape 343"/>
            <p:cNvSpPr/>
            <p:nvPr/>
          </p:nvSpPr>
          <p:spPr>
            <a:xfrm>
              <a:off x="-11907" y="1857111"/>
              <a:ext cx="16055862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344" name="Shape 344"/>
            <p:cNvSpPr/>
            <p:nvPr/>
          </p:nvSpPr>
          <p:spPr>
            <a:xfrm rot="5400000">
              <a:off x="15518519" y="2382272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46" name="Shape 346"/>
            <p:cNvSpPr/>
            <p:nvPr/>
          </p:nvSpPr>
          <p:spPr>
            <a:xfrm>
              <a:off x="9981125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348" name="Shape 348"/>
            <p:cNvSpPr/>
            <p:nvPr/>
          </p:nvSpPr>
          <p:spPr>
            <a:xfrm>
              <a:off x="15649733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349" name="Shape 349"/>
            <p:cNvSpPr/>
            <p:nvPr/>
          </p:nvSpPr>
          <p:spPr>
            <a:xfrm>
              <a:off x="15524670" y="12508777"/>
              <a:ext cx="8339964" cy="75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Image Attribution: Hamza Butt, CC BY 2.0,</a:t>
              </a:r>
            </a:p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 https://www.flickr.com/ photos/149902454@N08/35417844812/</a:t>
              </a:r>
            </a:p>
          </p:txBody>
        </p:sp>
        <p:sp>
          <p:nvSpPr>
            <p:cNvPr id="350" name="Shape 350"/>
            <p:cNvSpPr/>
            <p:nvPr/>
          </p:nvSpPr>
          <p:spPr>
            <a:xfrm>
              <a:off x="7146821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351" name="Shape 351"/>
            <p:cNvSpPr/>
            <p:nvPr/>
          </p:nvSpPr>
          <p:spPr>
            <a:xfrm>
              <a:off x="12815429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33" name="Shape 137">
              <a:extLst>
                <a:ext uri="{FF2B5EF4-FFF2-40B4-BE49-F238E27FC236}">
                  <a16:creationId xmlns:a16="http://schemas.microsoft.com/office/drawing/2014/main" id="{B7A2DFCF-D3D8-1D4A-AD64-E497FA04F6C7}"/>
                </a:ext>
              </a:extLst>
            </p:cNvPr>
            <p:cNvSpPr/>
            <p:nvPr/>
          </p:nvSpPr>
          <p:spPr>
            <a:xfrm rot="16200000">
              <a:off x="17562253" y="615600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4" name="Shape 139">
              <a:extLst>
                <a:ext uri="{FF2B5EF4-FFF2-40B4-BE49-F238E27FC236}">
                  <a16:creationId xmlns:a16="http://schemas.microsoft.com/office/drawing/2014/main" id="{2DB32E54-A5F1-DD46-9AFE-A990D521B961}"/>
                </a:ext>
              </a:extLst>
            </p:cNvPr>
            <p:cNvSpPr/>
            <p:nvPr/>
          </p:nvSpPr>
          <p:spPr>
            <a:xfrm>
              <a:off x="19212262" y="255600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82</a:t>
              </a:r>
            </a:p>
          </p:txBody>
        </p:sp>
        <p:sp>
          <p:nvSpPr>
            <p:cNvPr id="35" name="Shape 141">
              <a:extLst>
                <a:ext uri="{FF2B5EF4-FFF2-40B4-BE49-F238E27FC236}">
                  <a16:creationId xmlns:a16="http://schemas.microsoft.com/office/drawing/2014/main" id="{D8A9A35A-6E05-984C-9EF6-9FE79B8B5169}"/>
                </a:ext>
              </a:extLst>
            </p:cNvPr>
            <p:cNvSpPr/>
            <p:nvPr/>
          </p:nvSpPr>
          <p:spPr>
            <a:xfrm rot="16200000">
              <a:off x="16480800" y="3733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6" name="Shape 154">
              <a:extLst>
                <a:ext uri="{FF2B5EF4-FFF2-40B4-BE49-F238E27FC236}">
                  <a16:creationId xmlns:a16="http://schemas.microsoft.com/office/drawing/2014/main" id="{2AB62295-EAFC-0B4E-9E55-1E54F234737C}"/>
                </a:ext>
              </a:extLst>
            </p:cNvPr>
            <p:cNvSpPr/>
            <p:nvPr/>
          </p:nvSpPr>
          <p:spPr>
            <a:xfrm>
              <a:off x="504899" y="970548"/>
              <a:ext cx="14141028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Laddering</a:t>
              </a:r>
            </a:p>
          </p:txBody>
        </p:sp>
      </p:grpSp>
      <p:sp>
        <p:nvSpPr>
          <p:cNvPr id="357" name="Shape 357"/>
          <p:cNvSpPr/>
          <p:nvPr/>
        </p:nvSpPr>
        <p:spPr>
          <a:xfrm>
            <a:off x="17159425" y="10987347"/>
            <a:ext cx="3687763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1267</Words>
  <Application>Microsoft Macintosh PowerPoint</Application>
  <PresentationFormat>Custom</PresentationFormat>
  <Paragraphs>217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Helvetica Neue Medium</vt:lpstr>
      <vt:lpstr>Montserrat-Italic</vt:lpstr>
      <vt:lpstr>Tw Cen MT</vt:lpstr>
      <vt:lpstr>Helvetica Neue</vt:lpstr>
      <vt:lpstr>Palatino</vt:lpstr>
      <vt:lpstr>Montserrat Medium</vt:lpstr>
      <vt:lpstr>Helvetica Light</vt:lpstr>
      <vt:lpstr>Helvetica Neue Light</vt:lpstr>
      <vt:lpstr>Helvetica Neue Thin</vt:lpstr>
      <vt:lpstr>Montserrat Bold</vt:lpstr>
      <vt:lpstr>Montserrat-BoldItalic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Robert Dongas</cp:lastModifiedBy>
  <cp:revision>7</cp:revision>
  <dcterms:modified xsi:type="dcterms:W3CDTF">2020-01-09T04:22:56Z</dcterms:modified>
</cp:coreProperties>
</file>