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embeddedFontLst>
    <p:embeddedFont>
      <p:font typeface="Avenir Next" panose="020B0503020202020204" pitchFamily="34" charset="0"/>
      <p:regular r:id="rId15"/>
      <p:bold r:id="rId16"/>
      <p:italic r:id="rId17"/>
      <p:boldItalic r:id="rId18"/>
    </p:embeddedFont>
    <p:embeddedFont>
      <p:font typeface="Montserrat Bold" pitchFamily="2" charset="77"/>
      <p:bold r:id="rId19"/>
      <p:italic r:id="rId20"/>
      <p:boldItalic r:id="rId21"/>
    </p:embeddedFont>
    <p:embeddedFont>
      <p:font typeface="Montserrat Medium" pitchFamily="2" charset="77"/>
      <p:regular r:id="rId22"/>
      <p:italic r:id="rId23"/>
    </p:embeddedFont>
    <p:embeddedFont>
      <p:font typeface="Montserrat SemiBold" pitchFamily="2" charset="77"/>
      <p:regular r:id="rId24"/>
      <p:bold r:id="rId25"/>
      <p:italic r:id="rId26"/>
      <p:boldItalic r:id="rId27"/>
    </p:embeddedFont>
    <p:embeddedFont>
      <p:font typeface="Montserrat-BoldItalic" pitchFamily="2" charset="77"/>
      <p:bold r:id="rId28"/>
      <p:italic r:id="rId29"/>
      <p:boldItalic r:id="rId30"/>
    </p:embeddedFont>
    <p:embeddedFont>
      <p:font typeface="Montserrat-Italic" pitchFamily="2" charset="77"/>
      <p:italic r:id="rId31"/>
    </p:embeddedFont>
    <p:embeddedFont>
      <p:font typeface="Tw Cen MT" panose="020B0602020104020603" pitchFamily="34" charset="77"/>
      <p:regular r:id="rId32"/>
      <p:bold r:id="rId33"/>
      <p:italic r:id="rId34"/>
      <p:boldItalic r:id="rId3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7" cy="4643439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228600" algn="ctr">
              <a:spcBef>
                <a:spcPts val="0"/>
              </a:spcBef>
              <a:buSzTx/>
              <a:buNone/>
              <a:defRPr sz="4800"/>
            </a:lvl2pPr>
            <a:lvl3pPr marL="0" indent="457200" algn="ctr">
              <a:spcBef>
                <a:spcPts val="0"/>
              </a:spcBef>
              <a:buSzTx/>
              <a:buNone/>
              <a:defRPr sz="4800"/>
            </a:lvl3pPr>
            <a:lvl4pPr marL="0" indent="685800" algn="ctr">
              <a:spcBef>
                <a:spcPts val="0"/>
              </a:spcBef>
              <a:buSzTx/>
              <a:buNone/>
              <a:defRPr sz="4800"/>
            </a:lvl4pPr>
            <a:lvl5pPr marL="0" indent="91440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68225" y="13073062"/>
            <a:ext cx="438024" cy="4403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59A5A6-1B19-6C47-85C5-7C13B34FF4F5}"/>
              </a:ext>
            </a:extLst>
          </p:cNvPr>
          <p:cNvGrpSpPr/>
          <p:nvPr/>
        </p:nvGrpSpPr>
        <p:grpSpPr>
          <a:xfrm>
            <a:off x="-22552" y="-21137"/>
            <a:ext cx="24442002" cy="13282390"/>
            <a:chOff x="-22552" y="-21137"/>
            <a:chExt cx="24442002" cy="13282390"/>
          </a:xfrm>
        </p:grpSpPr>
        <p:pic>
          <p:nvPicPr>
            <p:cNvPr id="128" name="Group passing.jpg"/>
            <p:cNvPicPr>
              <a:picLocks noChangeAspect="1"/>
            </p:cNvPicPr>
            <p:nvPr/>
          </p:nvPicPr>
          <p:blipFill>
            <a:blip r:embed="rId2"/>
            <a:srcRect t="15317" b="15317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9" name="Shape 129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70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72165" y="801818"/>
              <a:ext cx="1605586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Group Passing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1205292" y="4527440"/>
              <a:ext cx="10694895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Collaboratively coming up with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new ideas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99" name="Shape 399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400" name="Shape 400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401" name="Shape 401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402" name="Shape 402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403" name="Shape 403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404" name="Shape 404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405" name="Shape 405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81E36B-C356-5547-8B0E-4A57E7AADD86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375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6" name="Shape 376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1695EC6F-9ED2-BD45-8F19-959A091133BD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3C8F49FF-3B3D-2740-AC97-EABE48F81880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40D3484E-0DBA-DB40-9393-29E942E1A2BC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1A941842-1F4B-524D-8B86-E644102F94B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Shape 406"/>
          <p:cNvSpPr/>
          <p:nvPr/>
        </p:nvSpPr>
        <p:spPr>
          <a:xfrm>
            <a:off x="20303307" y="10923496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89B09-9237-D148-8EE7-93D4EA132CA5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408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09" name="Shape 409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BAA233-9D35-BC45-830B-644EA3EB5A55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415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16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17" name="Shape 417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6EA273-8BC8-5C42-BAA3-891AFC67B656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8" name="Shape 138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5400000">
              <a:off x="156029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-254236" y="163902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Group Passing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42" name="Shape 142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61ABE0-E89C-AF46-B147-19E7E21E3922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144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5" name="Shape 145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9" name="Shape 159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</p:grpSp>
      <p:sp>
        <p:nvSpPr>
          <p:cNvPr id="168" name="Shape 168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9" name="Shape 169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170" name="Shape 170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171" name="Shape 171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172" name="Shape 172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73" name="Shape 173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4" name="Shape 174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75" name="Shape 175"/>
          <p:cNvSpPr/>
          <p:nvPr/>
        </p:nvSpPr>
        <p:spPr>
          <a:xfrm>
            <a:off x="153602" y="10923496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1" name="Shape 201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2" name="Shape 202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03" name="Shape 203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04" name="Shape 204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205" name="Shape 205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06" name="Shape 206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7" name="Shape 207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08" name="Shape 208"/>
          <p:cNvSpPr/>
          <p:nvPr/>
        </p:nvSpPr>
        <p:spPr>
          <a:xfrm>
            <a:off x="3032131" y="10923496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16A60-454C-744E-9EC7-D7FAB4D13C8A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177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8" name="Shape 178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F31D5B71-1691-884D-9BBA-87F37FFC52A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A2514396-56F4-B642-9028-87AB614F9288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A13A35F4-C8FF-3543-9E7E-0F43F63388D1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AA0669E3-A6DA-7041-8BBC-A4A1B2B616B4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4" name="Shape 234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5" name="Shape 235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36" name="Shape 236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37" name="Shape 237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238" name="Shape 238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39" name="Shape 239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0" name="Shape 240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41" name="Shape 241"/>
          <p:cNvSpPr/>
          <p:nvPr/>
        </p:nvSpPr>
        <p:spPr>
          <a:xfrm>
            <a:off x="5910661" y="10923496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D1E54A-6111-A24F-9C9D-F06AB767310A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210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1" name="Shape 211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35BFEAB4-95E4-914A-ADD1-7378F8C99DD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D1225936-7985-A041-A083-F25F3DAAAD64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D6FC2E8D-4460-F742-A36B-89405D880C2F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B2464EB4-FDB3-D54E-927E-53873C1D648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7" name="Shape 267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8" name="Shape 268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69" name="Shape 269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270" name="Shape 270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271" name="Shape 271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2" name="Shape 272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3" name="Shape 273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74" name="Shape 274"/>
          <p:cNvSpPr/>
          <p:nvPr/>
        </p:nvSpPr>
        <p:spPr>
          <a:xfrm>
            <a:off x="8789191" y="10923496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E6B951-CF66-BD4D-AADE-ED22574B5086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243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4" name="Shape 244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5FF75CF8-73F7-154C-9406-15C13DBBD8E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7C0486A3-2FD4-C848-8216-ACE9DF485A9B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2E20F0DE-7188-7740-A522-690863DB62E1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1ACF293B-4AEB-214E-BFF2-3282397B01F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0" name="Shape 300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1" name="Shape 301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02" name="Shape 302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03" name="Shape 303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304" name="Shape 304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05" name="Shape 305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6" name="Shape 306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07" name="Shape 307"/>
          <p:cNvSpPr/>
          <p:nvPr/>
        </p:nvSpPr>
        <p:spPr>
          <a:xfrm>
            <a:off x="11667720" y="10923496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E6FD9D-3B39-344D-AB15-02D1AEB3EAB2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276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7" name="Shape 277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2A5D2125-AFFB-604F-BD9B-52D3C054A8C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92B45667-79B9-864B-88CE-71663A8C4D97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D6D901ED-CB09-104F-96AC-5EAFDDF7751E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AF34F2CF-AE62-1D4E-932A-F349EF2FE163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33" name="Shape 333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34" name="Shape 334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35" name="Shape 335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36" name="Shape 336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337" name="Shape 337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38" name="Shape 338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39" name="Shape 339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70BC7-5D11-A34D-8626-DBB47CF1C559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309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0" name="Shape 310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663E15F1-9158-364B-BC11-0C53E5E78D3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1C290965-6DE9-7A44-9A30-1BF329271A3C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F39F09BD-9B04-944B-818B-210BA82BAA46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B20CB0A7-EB65-8F40-97F5-D48934E4486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40" name="Shape 340"/>
          <p:cNvSpPr/>
          <p:nvPr/>
        </p:nvSpPr>
        <p:spPr>
          <a:xfrm>
            <a:off x="14546250" y="10923496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23925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66" name="Shape 366"/>
          <p:cNvSpPr/>
          <p:nvPr/>
        </p:nvSpPr>
        <p:spPr>
          <a:xfrm>
            <a:off x="2902454" y="10216870"/>
            <a:ext cx="3947118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67" name="Shape 367"/>
          <p:cNvSpPr/>
          <p:nvPr/>
        </p:nvSpPr>
        <p:spPr>
          <a:xfrm>
            <a:off x="5780984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68" name="Shape 368"/>
          <p:cNvSpPr/>
          <p:nvPr/>
        </p:nvSpPr>
        <p:spPr>
          <a:xfrm>
            <a:off x="15084680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 </a:t>
            </a:r>
          </a:p>
        </p:txBody>
      </p:sp>
      <p:sp>
        <p:nvSpPr>
          <p:cNvPr id="369" name="Shape 369"/>
          <p:cNvSpPr/>
          <p:nvPr/>
        </p:nvSpPr>
        <p:spPr>
          <a:xfrm>
            <a:off x="17295102" y="10208674"/>
            <a:ext cx="394711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[5 mins</a:t>
            </a:r>
          </a:p>
          <a:p>
            <a: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per cycle] </a:t>
            </a:r>
          </a:p>
        </p:txBody>
      </p:sp>
      <p:sp>
        <p:nvSpPr>
          <p:cNvPr id="370" name="Shape 370"/>
          <p:cNvSpPr/>
          <p:nvPr/>
        </p:nvSpPr>
        <p:spPr>
          <a:xfrm>
            <a:off x="20173632" y="10208674"/>
            <a:ext cx="394711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71" name="Shape 371"/>
          <p:cNvSpPr/>
          <p:nvPr/>
        </p:nvSpPr>
        <p:spPr>
          <a:xfrm>
            <a:off x="12206151" y="10208674"/>
            <a:ext cx="2610901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72" name="Shape 372"/>
          <p:cNvSpPr/>
          <p:nvPr/>
        </p:nvSpPr>
        <p:spPr>
          <a:xfrm>
            <a:off x="9327621" y="10208674"/>
            <a:ext cx="2610902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4B40E9-C21A-6C4B-A912-BBE3E7D76BDC}"/>
              </a:ext>
            </a:extLst>
          </p:cNvPr>
          <p:cNvGrpSpPr/>
          <p:nvPr/>
        </p:nvGrpSpPr>
        <p:grpSpPr>
          <a:xfrm>
            <a:off x="-74254" y="-75167"/>
            <a:ext cx="24867810" cy="13336420"/>
            <a:chOff x="-74254" y="-75167"/>
            <a:chExt cx="24867810" cy="13336420"/>
          </a:xfrm>
        </p:grpSpPr>
        <p:pic>
          <p:nvPicPr>
            <p:cNvPr id="342" name="Group passing.jpg"/>
            <p:cNvPicPr>
              <a:picLocks noChangeAspect="1"/>
            </p:cNvPicPr>
            <p:nvPr/>
          </p:nvPicPr>
          <p:blipFill>
            <a:blip r:embed="rId2"/>
            <a:srcRect t="27313" b="27313"/>
            <a:stretch>
              <a:fillRect/>
            </a:stretch>
          </p:blipFill>
          <p:spPr>
            <a:xfrm>
              <a:off x="13096" y="12699"/>
              <a:ext cx="19457429" cy="5908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3" name="Shape 343"/>
            <p:cNvSpPr/>
            <p:nvPr/>
          </p:nvSpPr>
          <p:spPr>
            <a:xfrm rot="16200000">
              <a:off x="14734463" y="1317089"/>
              <a:ext cx="6120259" cy="33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9899076" y="-60452"/>
              <a:ext cx="4496227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-74254" y="1770608"/>
              <a:ext cx="1443389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400"/>
                </a:lnSpc>
                <a:defRPr sz="9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rot="5400000">
              <a:off x="13826427" y="229576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502556" y="9587356"/>
              <a:ext cx="19139561" cy="1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1478213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1334643" y="6636377"/>
              <a:ext cx="2135489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3000"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use the group passing technique to collaboratively generate a high number of design solutions. In this technique you build upon each other’s ideas, using annotated sketches. Focus on your own design problem, or choose a design brief (p.138). 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10113802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356742" y="9068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7235272" y="9068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587086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8112142" y="3266047"/>
              <a:ext cx="6328533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558072" y="4014932"/>
              <a:ext cx="903479" cy="60172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0940202" y="3520456"/>
              <a:ext cx="3281681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3+ people, pen,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A4 paper 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2992330" y="9068086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21627920" y="9068086"/>
              <a:ext cx="1038541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6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18749390" y="9068086"/>
              <a:ext cx="1038541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15972726" y="12508777"/>
              <a:ext cx="789190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Drew, CC BY 2.0, https://www.flickr.com/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photos/drew-harry/5392729156/</a:t>
              </a:r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3F27EB34-9E8E-0F42-858E-2A4D433AC46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8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8">
              <a:extLst>
                <a:ext uri="{FF2B5EF4-FFF2-40B4-BE49-F238E27FC236}">
                  <a16:creationId xmlns:a16="http://schemas.microsoft.com/office/drawing/2014/main" id="{680B1E12-BDF8-6145-B395-EAB9183276E1}"/>
                </a:ext>
              </a:extLst>
            </p:cNvPr>
            <p:cNvSpPr/>
            <p:nvPr/>
          </p:nvSpPr>
          <p:spPr>
            <a:xfrm>
              <a:off x="19213200" y="255600"/>
              <a:ext cx="5580356" cy="1155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300"/>
                </a:lnSpc>
                <a:defRPr sz="7400" b="0" spc="-148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70</a:t>
              </a:r>
            </a:p>
          </p:txBody>
        </p:sp>
        <p:sp>
          <p:nvSpPr>
            <p:cNvPr id="36" name="Shape 151">
              <a:extLst>
                <a:ext uri="{FF2B5EF4-FFF2-40B4-BE49-F238E27FC236}">
                  <a16:creationId xmlns:a16="http://schemas.microsoft.com/office/drawing/2014/main" id="{A32A6F32-0A68-2D4E-B29C-664CBA1B33C5}"/>
                </a:ext>
              </a:extLst>
            </p:cNvPr>
            <p:cNvSpPr/>
            <p:nvPr/>
          </p:nvSpPr>
          <p:spPr>
            <a:xfrm>
              <a:off x="301212" y="753587"/>
              <a:ext cx="16418475" cy="2705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100"/>
                </a:lnSpc>
                <a:defRPr sz="15000" spc="-3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5600" spc="-312" dirty="0"/>
                <a:t>Group passing</a:t>
              </a:r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500A44EC-96A3-804C-A7A0-38B9F8CA0BA4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73" name="Shape 373"/>
          <p:cNvSpPr/>
          <p:nvPr/>
        </p:nvSpPr>
        <p:spPr>
          <a:xfrm>
            <a:off x="17424779" y="11215596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1428</Words>
  <Application>Microsoft Macintosh PowerPoint</Application>
  <PresentationFormat>Custom</PresentationFormat>
  <Paragraphs>234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Avenir Next</vt:lpstr>
      <vt:lpstr>Montserrat Bold</vt:lpstr>
      <vt:lpstr>Montserrat-BoldItalic</vt:lpstr>
      <vt:lpstr>Helvetica Neue Light</vt:lpstr>
      <vt:lpstr>Montserrat SemiBold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9</cp:revision>
  <dcterms:modified xsi:type="dcterms:W3CDTF">2020-01-09T04:24:46Z</dcterms:modified>
</cp:coreProperties>
</file>