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24384000" cy="13716000"/>
  <p:notesSz cx="6858000" cy="9144000"/>
  <p:embeddedFontLst>
    <p:embeddedFont>
      <p:font typeface="Montserrat Bold" pitchFamily="2" charset="77"/>
      <p:bold r:id="rId11"/>
      <p:italic r:id="rId12"/>
      <p:boldItalic r:id="rId13"/>
    </p:embeddedFont>
    <p:embeddedFont>
      <p:font typeface="Montserrat Medium" pitchFamily="2" charset="77"/>
      <p:regular r:id="rId14"/>
      <p:italic r:id="rId15"/>
    </p:embeddedFont>
    <p:embeddedFont>
      <p:font typeface="Montserrat-BoldItalic" pitchFamily="2" charset="77"/>
      <p:bold r:id="rId16"/>
      <p:italic r:id="rId17"/>
      <p:boldItalic r:id="rId18"/>
    </p:embeddedFont>
    <p:embeddedFont>
      <p:font typeface="Montserrat-Italic" pitchFamily="2" charset="77"/>
      <p:italic r:id="rId19"/>
    </p:embeddedFont>
    <p:embeddedFont>
      <p:font typeface="Tw Cen MT" panose="020B0602020104020603" pitchFamily="34" charset="77"/>
      <p:regular r:id="rId20"/>
      <p:bold r:id="rId21"/>
      <p:italic r:id="rId22"/>
      <p:boldItalic r:id="rId23"/>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56"/>
    <p:restoredTop sz="94694"/>
  </p:normalViewPr>
  <p:slideViewPr>
    <p:cSldViewPr snapToGrid="0" snapToObjects="1">
      <p:cViewPr varScale="1">
        <p:scale>
          <a:sx n="60" d="100"/>
          <a:sy n="60" d="100"/>
        </p:scale>
        <p:origin x="1416"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4833937" y="2303859"/>
            <a:ext cx="14716126" cy="4643438"/>
          </a:xfrm>
          <a:prstGeom prst="rect">
            <a:avLst/>
          </a:prstGeom>
        </p:spPr>
        <p:txBody>
          <a:bodyPr anchor="b"/>
          <a:lstStyle/>
          <a:p>
            <a:r>
              <a:t>Title Text</a:t>
            </a:r>
          </a:p>
        </p:txBody>
      </p:sp>
      <p:sp>
        <p:nvSpPr>
          <p:cNvPr id="12" name="Shape 12"/>
          <p:cNvSpPr>
            <a:spLocks noGrp="1"/>
          </p:cNvSpPr>
          <p:nvPr>
            <p:ph type="body" sz="quarter" idx="1"/>
          </p:nvPr>
        </p:nvSpPr>
        <p:spPr>
          <a:xfrm>
            <a:off x="4833937" y="7090171"/>
            <a:ext cx="14716126" cy="1589486"/>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4833937" y="8947546"/>
            <a:ext cx="14716126" cy="64770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Shape 94"/>
          <p:cNvSpPr>
            <a:spLocks noGrp="1"/>
          </p:cNvSpPr>
          <p:nvPr>
            <p:ph type="body" sz="quarter" idx="14"/>
          </p:nvPr>
        </p:nvSpPr>
        <p:spPr>
          <a:xfrm>
            <a:off x="4833937" y="5997575"/>
            <a:ext cx="14716126" cy="863601"/>
          </a:xfrm>
          <a:prstGeom prst="rect">
            <a:avLst/>
          </a:prstGeom>
        </p:spPr>
        <p:txBody>
          <a:bodyPr>
            <a:spAutoFit/>
          </a:bodyPr>
          <a:lstStyle>
            <a:lvl1pPr marL="0" indent="0" algn="ctr">
              <a:spcBef>
                <a:spcPts val="0"/>
              </a:spcBef>
              <a:buSzTx/>
              <a:buNone/>
              <a:defRPr sz="4600">
                <a:latin typeface="+mn-lt"/>
                <a:ea typeface="+mn-ea"/>
                <a:cs typeface="+mn-cs"/>
                <a:sym typeface="Helvetica Neue Medium"/>
              </a:defRPr>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3047999" y="0"/>
            <a:ext cx="18288001" cy="13716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sz="half" idx="13"/>
          </p:nvPr>
        </p:nvSpPr>
        <p:spPr>
          <a:xfrm>
            <a:off x="5334000" y="946546"/>
            <a:ext cx="13716001" cy="8304611"/>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4833937" y="9447609"/>
            <a:ext cx="14716126" cy="2000251"/>
          </a:xfrm>
          <a:prstGeom prst="rect">
            <a:avLst/>
          </a:prstGeom>
        </p:spPr>
        <p:txBody>
          <a:bodyPr anchor="b"/>
          <a:lstStyle/>
          <a:p>
            <a:r>
              <a:t>Title Text</a:t>
            </a:r>
          </a:p>
        </p:txBody>
      </p:sp>
      <p:sp>
        <p:nvSpPr>
          <p:cNvPr id="22" name="Shape 22"/>
          <p:cNvSpPr>
            <a:spLocks noGrp="1"/>
          </p:cNvSpPr>
          <p:nvPr>
            <p:ph type="body" sz="quarter" idx="1"/>
          </p:nvPr>
        </p:nvSpPr>
        <p:spPr>
          <a:xfrm>
            <a:off x="4833937" y="11465718"/>
            <a:ext cx="14716126" cy="1589486"/>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4833937" y="4536281"/>
            <a:ext cx="14716126" cy="4643438"/>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12495609" y="892968"/>
            <a:ext cx="7500938" cy="11555017"/>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4387453" y="892968"/>
            <a:ext cx="7500938" cy="5607845"/>
          </a:xfrm>
          <a:prstGeom prst="rect">
            <a:avLst/>
          </a:prstGeom>
        </p:spPr>
        <p:txBody>
          <a:bodyPr anchor="b"/>
          <a:lstStyle>
            <a:lvl1pPr>
              <a:defRPr sz="8400"/>
            </a:lvl1pPr>
          </a:lstStyle>
          <a:p>
            <a:r>
              <a:t>Title Text</a:t>
            </a:r>
          </a:p>
        </p:txBody>
      </p:sp>
      <p:sp>
        <p:nvSpPr>
          <p:cNvPr id="40" name="Shape 40"/>
          <p:cNvSpPr>
            <a:spLocks noGrp="1"/>
          </p:cNvSpPr>
          <p:nvPr>
            <p:ph type="body" sz="quarter" idx="1"/>
          </p:nvPr>
        </p:nvSpPr>
        <p:spPr>
          <a:xfrm>
            <a:off x="4387453" y="6643687"/>
            <a:ext cx="7500938" cy="5786438"/>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quarter" idx="13"/>
          </p:nvPr>
        </p:nvSpPr>
        <p:spPr>
          <a:xfrm>
            <a:off x="12495609" y="3643312"/>
            <a:ext cx="7500938" cy="8840392"/>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quarter" idx="1"/>
          </p:nvPr>
        </p:nvSpPr>
        <p:spPr>
          <a:xfrm>
            <a:off x="4387453" y="3643312"/>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xfrm>
            <a:off x="11954103" y="13073062"/>
            <a:ext cx="466269" cy="473076"/>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4387453" y="1785937"/>
            <a:ext cx="15609094" cy="101441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12495609" y="1250156"/>
            <a:ext cx="7500938" cy="5304235"/>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387453" y="357187"/>
            <a:ext cx="15609094" cy="3036095"/>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Title Text</a:t>
            </a:r>
          </a:p>
        </p:txBody>
      </p:sp>
      <p:sp>
        <p:nvSpPr>
          <p:cNvPr id="3" name="Shape 3"/>
          <p:cNvSpPr>
            <a:spLocks noGrp="1"/>
          </p:cNvSpPr>
          <p:nvPr>
            <p:ph type="body" idx="1"/>
          </p:nvPr>
        </p:nvSpPr>
        <p:spPr>
          <a:xfrm>
            <a:off x="4387453" y="3643312"/>
            <a:ext cx="15609094" cy="884039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954103" y="13073062"/>
            <a:ext cx="466269" cy="477671"/>
          </a:xfrm>
          <a:prstGeom prst="rect">
            <a:avLst/>
          </a:prstGeom>
          <a:ln w="12700">
            <a:miter lim="400000"/>
          </a:ln>
        </p:spPr>
        <p:txBody>
          <a:bodyPr wrap="none" lIns="71437" tIns="71437" rIns="71437" bIns="71437">
            <a:spAutoFit/>
          </a:bodyPr>
          <a:lstStyle>
            <a:lvl1pPr>
              <a:defRPr sz="22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11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1pPr>
      <a:lvl2pPr marL="1055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2pPr>
      <a:lvl3pPr marL="1500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3pPr>
      <a:lvl4pPr marL="1944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4pPr>
      <a:lvl5pPr marL="2389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5pPr>
      <a:lvl6pPr marL="2833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6pPr>
      <a:lvl7pPr marL="3278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7pPr>
      <a:lvl8pPr marL="3722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8pPr>
      <a:lvl9pPr marL="4167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1pPr>
      <a:lvl2pPr marL="0" marR="0" indent="2286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2pPr>
      <a:lvl3pPr marL="0" marR="0" indent="4572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3pPr>
      <a:lvl4pPr marL="0" marR="0" indent="6858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4pPr>
      <a:lvl5pPr marL="0" marR="0" indent="9144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5pPr>
      <a:lvl6pPr marL="0" marR="0" indent="11430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6pPr>
      <a:lvl7pPr marL="0" marR="0" indent="13716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7pPr>
      <a:lvl8pPr marL="0" marR="0" indent="16002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8pPr>
      <a:lvl9pPr marL="0" marR="0" indent="18288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www.designthinkmakebreakrepeat.com" TargetMode="External"/><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6208F97-6423-F847-9F7D-C47F81E4994F}"/>
              </a:ext>
            </a:extLst>
          </p:cNvPr>
          <p:cNvGrpSpPr/>
          <p:nvPr/>
        </p:nvGrpSpPr>
        <p:grpSpPr>
          <a:xfrm>
            <a:off x="-22552" y="-46537"/>
            <a:ext cx="24442002" cy="13307790"/>
            <a:chOff x="-22552" y="-46537"/>
            <a:chExt cx="24442002" cy="13307790"/>
          </a:xfrm>
        </p:grpSpPr>
        <p:pic>
          <p:nvPicPr>
            <p:cNvPr id="119" name="Forced association.jpg"/>
            <p:cNvPicPr>
              <a:picLocks noChangeAspect="1"/>
            </p:cNvPicPr>
            <p:nvPr/>
          </p:nvPicPr>
          <p:blipFill>
            <a:blip r:embed="rId2"/>
            <a:srcRect t="10207" b="10207"/>
            <a:stretch>
              <a:fillRect/>
            </a:stretch>
          </p:blipFill>
          <p:spPr>
            <a:xfrm>
              <a:off x="-22552" y="-12383"/>
              <a:ext cx="24419839" cy="11336887"/>
            </a:xfrm>
            <a:prstGeom prst="rect">
              <a:avLst/>
            </a:prstGeom>
            <a:ln w="12700">
              <a:miter lim="400000"/>
            </a:ln>
          </p:spPr>
        </p:pic>
        <p:sp>
          <p:nvSpPr>
            <p:cNvPr id="120" name="Shape 120"/>
            <p:cNvSpPr/>
            <p:nvPr/>
          </p:nvSpPr>
          <p:spPr>
            <a:xfrm>
              <a:off x="585599" y="11962671"/>
              <a:ext cx="6798083" cy="10191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l">
                <a:defRPr sz="5700" b="0">
                  <a:latin typeface="Montserrat Bold"/>
                  <a:ea typeface="Montserrat Bold"/>
                  <a:cs typeface="Montserrat Bold"/>
                  <a:sym typeface="Montserrat Bold"/>
                </a:defRPr>
              </a:pPr>
              <a:r>
                <a:rPr>
                  <a:solidFill>
                    <a:srgbClr val="EE5150"/>
                  </a:solidFill>
                </a:rPr>
                <a:t>TURN TO: </a:t>
              </a:r>
              <a:r>
                <a:t>Page 66</a:t>
              </a:r>
            </a:p>
          </p:txBody>
        </p:sp>
        <p:sp>
          <p:nvSpPr>
            <p:cNvPr id="121" name="Shape 121"/>
            <p:cNvSpPr/>
            <p:nvPr/>
          </p:nvSpPr>
          <p:spPr>
            <a:xfrm>
              <a:off x="-11196" y="-46537"/>
              <a:ext cx="24406392" cy="11221231"/>
            </a:xfrm>
            <a:prstGeom prst="rect">
              <a:avLst/>
            </a:prstGeom>
            <a:solidFill>
              <a:srgbClr val="000000">
                <a:alpha val="30000"/>
              </a:srgbClr>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22" name="Shape 122"/>
            <p:cNvSpPr/>
            <p:nvPr/>
          </p:nvSpPr>
          <p:spPr>
            <a:xfrm>
              <a:off x="13058" y="11257466"/>
              <a:ext cx="24406392" cy="1"/>
            </a:xfrm>
            <a:prstGeom prst="line">
              <a:avLst/>
            </a:prstGeom>
            <a:ln w="203200">
              <a:solidFill>
                <a:srgbClr val="FF283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23" name="Shape 123"/>
            <p:cNvSpPr/>
            <p:nvPr/>
          </p:nvSpPr>
          <p:spPr>
            <a:xfrm>
              <a:off x="16100488" y="12508777"/>
              <a:ext cx="7764146" cy="7524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t>Image Attribution: Lottie, Public Domain Dedication (CC0),</a:t>
              </a:r>
            </a:p>
            <a:p>
              <a:pPr algn="r">
                <a:defRPr sz="2000" b="0">
                  <a:solidFill>
                    <a:srgbClr val="919191"/>
                  </a:solidFill>
                  <a:latin typeface="Montserrat Medium"/>
                  <a:ea typeface="Montserrat Medium"/>
                  <a:cs typeface="Montserrat Medium"/>
                  <a:sym typeface="Montserrat Medium"/>
                </a:defRPr>
              </a:pPr>
              <a:r>
                <a:t> https://www.flickr.com/photos/milkyfactory/16979768317/ </a:t>
              </a:r>
            </a:p>
          </p:txBody>
        </p:sp>
        <p:sp>
          <p:nvSpPr>
            <p:cNvPr id="124" name="Shape 124"/>
            <p:cNvSpPr/>
            <p:nvPr/>
          </p:nvSpPr>
          <p:spPr>
            <a:xfrm>
              <a:off x="-11907" y="1730111"/>
              <a:ext cx="10559216"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25" name="Shape 125"/>
            <p:cNvSpPr/>
            <p:nvPr/>
          </p:nvSpPr>
          <p:spPr>
            <a:xfrm rot="5400000">
              <a:off x="10004064" y="2240342"/>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26" name="Shape 126"/>
            <p:cNvSpPr/>
            <p:nvPr/>
          </p:nvSpPr>
          <p:spPr>
            <a:xfrm>
              <a:off x="643885" y="881362"/>
              <a:ext cx="8667474" cy="24765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sz="16000" spc="-319" dirty="0"/>
                <a:t>Forced</a:t>
              </a:r>
            </a:p>
          </p:txBody>
        </p:sp>
        <p:sp>
          <p:nvSpPr>
            <p:cNvPr id="127" name="Shape 127"/>
            <p:cNvSpPr/>
            <p:nvPr/>
          </p:nvSpPr>
          <p:spPr>
            <a:xfrm>
              <a:off x="1205292" y="7275075"/>
              <a:ext cx="13014919" cy="11080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sz="5700" i="1">
                  <a:solidFill>
                    <a:srgbClr val="FFFFFF"/>
                  </a:solidFill>
                  <a:latin typeface="Palatino"/>
                  <a:ea typeface="Palatino"/>
                  <a:cs typeface="Palatino"/>
                  <a:sym typeface="Palatino"/>
                </a:defRPr>
              </a:lvl1pPr>
            </a:lstStyle>
            <a:p>
              <a:r>
                <a:t>Unlikely matches lead to new ideas</a:t>
              </a:r>
            </a:p>
          </p:txBody>
        </p:sp>
        <p:sp>
          <p:nvSpPr>
            <p:cNvPr id="128" name="Shape 128"/>
            <p:cNvSpPr/>
            <p:nvPr/>
          </p:nvSpPr>
          <p:spPr>
            <a:xfrm>
              <a:off x="8240" y="4495128"/>
              <a:ext cx="14378166"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29" name="Shape 129"/>
            <p:cNvSpPr/>
            <p:nvPr/>
          </p:nvSpPr>
          <p:spPr>
            <a:xfrm rot="5400000">
              <a:off x="13850342" y="5020288"/>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30" name="Shape 130"/>
            <p:cNvSpPr/>
            <p:nvPr/>
          </p:nvSpPr>
          <p:spPr>
            <a:xfrm>
              <a:off x="504899" y="3676124"/>
              <a:ext cx="14148098" cy="24765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sz="16000" spc="-319" dirty="0"/>
                <a:t>Association</a:t>
              </a:r>
            </a:p>
          </p:txBody>
        </p: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5150"/>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3FE9703-4870-5646-B374-222C2CE9B764}"/>
              </a:ext>
            </a:extLst>
          </p:cNvPr>
          <p:cNvGrpSpPr/>
          <p:nvPr/>
        </p:nvGrpSpPr>
        <p:grpSpPr>
          <a:xfrm>
            <a:off x="-254236" y="-375470"/>
            <a:ext cx="24118870" cy="13484323"/>
            <a:chOff x="-254236" y="-375470"/>
            <a:chExt cx="24118870" cy="13484323"/>
          </a:xfrm>
        </p:grpSpPr>
        <p:sp>
          <p:nvSpPr>
            <p:cNvPr id="132" name="Shape 132"/>
            <p:cNvSpPr/>
            <p:nvPr/>
          </p:nvSpPr>
          <p:spPr>
            <a:xfrm>
              <a:off x="5037" y="-375470"/>
              <a:ext cx="17893267" cy="5562601"/>
            </a:xfrm>
            <a:prstGeom prst="rect">
              <a:avLst/>
            </a:prstGeom>
            <a:solidFill>
              <a:srgbClr val="FFFFFF"/>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33" name="Shape 133"/>
            <p:cNvSpPr/>
            <p:nvPr/>
          </p:nvSpPr>
          <p:spPr>
            <a:xfrm rot="5400000">
              <a:off x="16437433" y="1429342"/>
              <a:ext cx="5169185" cy="22824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DFFFD"/>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34" name="Shape 134"/>
            <p:cNvSpPr/>
            <p:nvPr/>
          </p:nvSpPr>
          <p:spPr>
            <a:xfrm>
              <a:off x="-254236" y="108341"/>
              <a:ext cx="18096576" cy="49244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defRPr sz="15000" b="0" spc="-300">
                  <a:solidFill>
                    <a:srgbClr val="EE5150"/>
                  </a:solidFill>
                  <a:latin typeface="Montserrat Bold"/>
                  <a:ea typeface="Montserrat Bold"/>
                  <a:cs typeface="Montserrat Bold"/>
                  <a:sym typeface="Montserrat Bold"/>
                </a:defRPr>
              </a:pPr>
              <a:r>
                <a:rPr sz="16000" spc="-319" dirty="0"/>
                <a:t>Forced</a:t>
              </a:r>
              <a:r>
                <a:rPr lang="zh-CN" altLang="en-US" sz="16000" spc="-319" dirty="0"/>
                <a:t> </a:t>
              </a:r>
              <a:r>
                <a:rPr lang="en-AU" altLang="zh-CN" sz="16000" spc="-319" dirty="0"/>
                <a:t>	</a:t>
              </a:r>
              <a:r>
                <a:rPr sz="16000" spc="-319" dirty="0"/>
                <a:t>Association</a:t>
              </a:r>
            </a:p>
          </p:txBody>
        </p:sp>
        <p:sp>
          <p:nvSpPr>
            <p:cNvPr id="135" name="Shape 135"/>
            <p:cNvSpPr/>
            <p:nvPr/>
          </p:nvSpPr>
          <p:spPr>
            <a:xfrm>
              <a:off x="18745136" y="12661177"/>
              <a:ext cx="5119498" cy="4476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a:solidFill>
                    <a:srgbClr val="FFFFFF"/>
                  </a:solidFill>
                </a:rPr>
                <a:t>Image Attribution: Lorum ipsum dolor</a:t>
              </a:r>
              <a:r>
                <a:t> </a:t>
              </a:r>
            </a:p>
          </p:txBody>
        </p:sp>
      </p:grpSp>
      <p:sp>
        <p:nvSpPr>
          <p:cNvPr id="136" name="Shape 136"/>
          <p:cNvSpPr/>
          <p:nvPr/>
        </p:nvSpPr>
        <p:spPr>
          <a:xfrm>
            <a:off x="688027" y="5976336"/>
            <a:ext cx="3419298" cy="9810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l" defTabSz="457200">
              <a:lnSpc>
                <a:spcPts val="7500"/>
              </a:lnSpc>
              <a:defRPr sz="5400" b="0">
                <a:solidFill>
                  <a:srgbClr val="FFFFFF"/>
                </a:solidFill>
                <a:latin typeface="Montserrat Bold"/>
                <a:ea typeface="Montserrat Bold"/>
                <a:cs typeface="Montserrat Bold"/>
                <a:sym typeface="Montserrat Bold"/>
              </a:defRPr>
            </a:lvl1pPr>
          </a:lstStyle>
          <a:p>
            <a:r>
              <a:t>Example: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562593" y="10470228"/>
            <a:ext cx="286978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[10-15 min]</a:t>
            </a:r>
          </a:p>
        </p:txBody>
      </p:sp>
      <p:sp>
        <p:nvSpPr>
          <p:cNvPr id="151" name="Shape 151"/>
          <p:cNvSpPr/>
          <p:nvPr/>
        </p:nvSpPr>
        <p:spPr>
          <a:xfrm>
            <a:off x="153602" y="11114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sp>
        <p:nvSpPr>
          <p:cNvPr id="160" name="Shape 160"/>
          <p:cNvSpPr/>
          <p:nvPr/>
        </p:nvSpPr>
        <p:spPr>
          <a:xfrm>
            <a:off x="7558533"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[flexible] </a:t>
            </a:r>
          </a:p>
        </p:txBody>
      </p:sp>
      <p:sp>
        <p:nvSpPr>
          <p:cNvPr id="161" name="Shape 161"/>
          <p:cNvSpPr/>
          <p:nvPr/>
        </p:nvSpPr>
        <p:spPr>
          <a:xfrm>
            <a:off x="13681651" y="10470228"/>
            <a:ext cx="3085168"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[10-15 mins] </a:t>
            </a:r>
          </a:p>
        </p:txBody>
      </p:sp>
      <p:grpSp>
        <p:nvGrpSpPr>
          <p:cNvPr id="2" name="Group 1">
            <a:extLst>
              <a:ext uri="{FF2B5EF4-FFF2-40B4-BE49-F238E27FC236}">
                <a16:creationId xmlns:a16="http://schemas.microsoft.com/office/drawing/2014/main" id="{529453AC-2C11-CC41-B349-568BB73776C4}"/>
              </a:ext>
            </a:extLst>
          </p:cNvPr>
          <p:cNvGrpSpPr/>
          <p:nvPr/>
        </p:nvGrpSpPr>
        <p:grpSpPr>
          <a:xfrm>
            <a:off x="-347308" y="-75167"/>
            <a:ext cx="24810267" cy="13336420"/>
            <a:chOff x="-347308" y="-75167"/>
            <a:chExt cx="24810267" cy="13336420"/>
          </a:xfrm>
        </p:grpSpPr>
        <p:pic>
          <p:nvPicPr>
            <p:cNvPr id="138" name="Forced association.jpg"/>
            <p:cNvPicPr>
              <a:picLocks noChangeAspect="1"/>
            </p:cNvPicPr>
            <p:nvPr/>
          </p:nvPicPr>
          <p:blipFill>
            <a:blip r:embed="rId2"/>
            <a:srcRect t="23988" b="23988"/>
            <a:stretch>
              <a:fillRect/>
            </a:stretch>
          </p:blipFill>
          <p:spPr>
            <a:xfrm>
              <a:off x="1212" y="-9608"/>
              <a:ext cx="19473580" cy="5909701"/>
            </a:xfrm>
            <a:prstGeom prst="rect">
              <a:avLst/>
            </a:prstGeom>
            <a:ln w="12700">
              <a:miter lim="400000"/>
            </a:ln>
          </p:spPr>
        </p:pic>
        <p:sp>
          <p:nvSpPr>
            <p:cNvPr id="139" name="Shape 139"/>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0" name="Shape 140"/>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1" name="Shape 141"/>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2" name="Shape 142"/>
            <p:cNvSpPr/>
            <p:nvPr/>
          </p:nvSpPr>
          <p:spPr>
            <a:xfrm>
              <a:off x="19212262" y="255600"/>
              <a:ext cx="5250697" cy="10922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66</a:t>
              </a:r>
            </a:p>
          </p:txBody>
        </p:sp>
        <p:sp>
          <p:nvSpPr>
            <p:cNvPr id="143" name="Shape 143"/>
            <p:cNvSpPr/>
            <p:nvPr/>
          </p:nvSpPr>
          <p:spPr>
            <a:xfrm>
              <a:off x="1372043" y="6614097"/>
              <a:ext cx="21354888" cy="16287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t>In this exercise, you will generate out-of-the-box ideas using a set of keywords that are ‘forced’ together in unlikely combinations. Focus on your own design problem, or follow the ‘Museum Visitor Experience’ brief (p.142), and the resources on the companion website. </a:t>
              </a:r>
            </a:p>
          </p:txBody>
        </p:sp>
        <p:sp>
          <p:nvSpPr>
            <p:cNvPr id="144" name="Shape 144"/>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5" name="Shape 145"/>
            <p:cNvSpPr/>
            <p:nvPr/>
          </p:nvSpPr>
          <p:spPr>
            <a:xfrm>
              <a:off x="18112142" y="3266047"/>
              <a:ext cx="6294408"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146" name="Shape 146"/>
            <p:cNvSpPr/>
            <p:nvPr/>
          </p:nvSpPr>
          <p:spPr>
            <a:xfrm>
              <a:off x="20913150" y="3770358"/>
              <a:ext cx="3308732" cy="10826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t>YOU WILL NEED</a:t>
              </a:r>
              <a:br/>
              <a:r>
                <a:t>Pen, paper  </a:t>
              </a:r>
            </a:p>
          </p:txBody>
        </p:sp>
        <p:sp>
          <p:nvSpPr>
            <p:cNvPr id="147" name="Shape 147"/>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8" name="Shape 148"/>
            <p:cNvSpPr/>
            <p:nvPr/>
          </p:nvSpPr>
          <p:spPr>
            <a:xfrm>
              <a:off x="1478213" y="9195086"/>
              <a:ext cx="1038542" cy="1038541"/>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149" name="Shape 149"/>
            <p:cNvSpPr/>
            <p:nvPr/>
          </p:nvSpPr>
          <p:spPr>
            <a:xfrm>
              <a:off x="21318340"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152" name="Shape 152"/>
            <p:cNvSpPr/>
            <p:nvPr/>
          </p:nvSpPr>
          <p:spPr>
            <a:xfrm>
              <a:off x="-6795" y="632249"/>
              <a:ext cx="7966319"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53" name="Shape 153"/>
            <p:cNvSpPr/>
            <p:nvPr/>
          </p:nvSpPr>
          <p:spPr>
            <a:xfrm rot="5400000">
              <a:off x="7427766" y="1157410"/>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54" name="Shape 154"/>
            <p:cNvSpPr/>
            <p:nvPr/>
          </p:nvSpPr>
          <p:spPr>
            <a:xfrm>
              <a:off x="-233723" y="-55936"/>
              <a:ext cx="7340436" cy="23241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4400"/>
                </a:lnSpc>
                <a:defRPr sz="15000" b="0" spc="-300">
                  <a:solidFill>
                    <a:srgbClr val="FFFFFF"/>
                  </a:solidFill>
                  <a:latin typeface="Montserrat Bold"/>
                  <a:ea typeface="Montserrat Bold"/>
                  <a:cs typeface="Montserrat Bold"/>
                  <a:sym typeface="Montserrat Bold"/>
                </a:defRPr>
              </a:pPr>
              <a:r>
                <a:rPr dirty="0"/>
                <a:t>Forced</a:t>
              </a:r>
            </a:p>
          </p:txBody>
        </p:sp>
        <p:sp>
          <p:nvSpPr>
            <p:cNvPr id="155" name="Shape 155"/>
            <p:cNvSpPr/>
            <p:nvPr/>
          </p:nvSpPr>
          <p:spPr>
            <a:xfrm>
              <a:off x="-39958" y="3219466"/>
              <a:ext cx="11810642"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56" name="Shape 156"/>
            <p:cNvSpPr/>
            <p:nvPr/>
          </p:nvSpPr>
          <p:spPr>
            <a:xfrm rot="5400000">
              <a:off x="11246947" y="3744627"/>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57" name="Shape 157"/>
            <p:cNvSpPr/>
            <p:nvPr/>
          </p:nvSpPr>
          <p:spPr>
            <a:xfrm>
              <a:off x="-347308" y="2542166"/>
              <a:ext cx="11785418" cy="23241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4400"/>
                </a:lnSpc>
                <a:defRPr sz="15000" b="0" spc="-300">
                  <a:solidFill>
                    <a:srgbClr val="FFFFFF"/>
                  </a:solidFill>
                  <a:latin typeface="Montserrat Bold"/>
                  <a:ea typeface="Montserrat Bold"/>
                  <a:cs typeface="Montserrat Bold"/>
                  <a:sym typeface="Montserrat Bold"/>
                </a:defRPr>
              </a:pPr>
              <a:r>
                <a:rPr dirty="0"/>
                <a:t>Association</a:t>
              </a:r>
            </a:p>
          </p:txBody>
        </p:sp>
        <p:sp>
          <p:nvSpPr>
            <p:cNvPr id="158" name="Shape 158"/>
            <p:cNvSpPr/>
            <p:nvPr/>
          </p:nvSpPr>
          <p:spPr>
            <a:xfrm>
              <a:off x="8091589"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159" name="Shape 159"/>
            <p:cNvSpPr/>
            <p:nvPr/>
          </p:nvSpPr>
          <p:spPr>
            <a:xfrm>
              <a:off x="14704964"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162" name="Shape 162"/>
            <p:cNvSpPr/>
            <p:nvPr/>
          </p:nvSpPr>
          <p:spPr>
            <a:xfrm>
              <a:off x="16100488" y="12508777"/>
              <a:ext cx="7764146" cy="7524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t>Image Attribution: Lottie, Public Domain Dedication (CC0),</a:t>
              </a:r>
            </a:p>
            <a:p>
              <a:pPr algn="r">
                <a:defRPr sz="2000" b="0">
                  <a:solidFill>
                    <a:srgbClr val="919191"/>
                  </a:solidFill>
                  <a:latin typeface="Montserrat Medium"/>
                  <a:ea typeface="Montserrat Medium"/>
                  <a:cs typeface="Montserrat Medium"/>
                  <a:sym typeface="Montserrat Medium"/>
                </a:defRPr>
              </a:pPr>
              <a:r>
                <a:t> https://www.flickr.com/photos/milkyfactory/16979768317/ </a:t>
              </a:r>
            </a:p>
          </p:txBody>
        </p:sp>
      </p:grpSp>
      <p:sp>
        <p:nvSpPr>
          <p:cNvPr id="163" name="Shape 163"/>
          <p:cNvSpPr/>
          <p:nvPr/>
        </p:nvSpPr>
        <p:spPr>
          <a:xfrm>
            <a:off x="20785284"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[flexible]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p:nvPr/>
        </p:nvSpPr>
        <p:spPr>
          <a:xfrm>
            <a:off x="562593" y="10470228"/>
            <a:ext cx="286978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[10-15 min]</a:t>
            </a:r>
          </a:p>
        </p:txBody>
      </p:sp>
      <p:sp>
        <p:nvSpPr>
          <p:cNvPr id="178" name="Shape 178"/>
          <p:cNvSpPr/>
          <p:nvPr/>
        </p:nvSpPr>
        <p:spPr>
          <a:xfrm>
            <a:off x="6766978" y="11114347"/>
            <a:ext cx="3687763"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sp>
        <p:nvSpPr>
          <p:cNvPr id="187" name="Shape 187"/>
          <p:cNvSpPr/>
          <p:nvPr/>
        </p:nvSpPr>
        <p:spPr>
          <a:xfrm>
            <a:off x="7558533"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[flexible] </a:t>
            </a:r>
          </a:p>
        </p:txBody>
      </p:sp>
      <p:sp>
        <p:nvSpPr>
          <p:cNvPr id="188" name="Shape 188"/>
          <p:cNvSpPr/>
          <p:nvPr/>
        </p:nvSpPr>
        <p:spPr>
          <a:xfrm>
            <a:off x="13681651" y="10470228"/>
            <a:ext cx="3085168"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[10-15 mins] </a:t>
            </a:r>
          </a:p>
        </p:txBody>
      </p:sp>
      <p:sp>
        <p:nvSpPr>
          <p:cNvPr id="190" name="Shape 190"/>
          <p:cNvSpPr/>
          <p:nvPr/>
        </p:nvSpPr>
        <p:spPr>
          <a:xfrm>
            <a:off x="20785284"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[flexible] </a:t>
            </a:r>
          </a:p>
        </p:txBody>
      </p:sp>
      <p:grpSp>
        <p:nvGrpSpPr>
          <p:cNvPr id="2" name="Group 1">
            <a:extLst>
              <a:ext uri="{FF2B5EF4-FFF2-40B4-BE49-F238E27FC236}">
                <a16:creationId xmlns:a16="http://schemas.microsoft.com/office/drawing/2014/main" id="{21FF1F7B-2F38-0D4D-82CF-6091F1A2FE3D}"/>
              </a:ext>
            </a:extLst>
          </p:cNvPr>
          <p:cNvGrpSpPr/>
          <p:nvPr/>
        </p:nvGrpSpPr>
        <p:grpSpPr>
          <a:xfrm>
            <a:off x="-347308" y="-75167"/>
            <a:ext cx="24810267" cy="13336420"/>
            <a:chOff x="-347308" y="-75167"/>
            <a:chExt cx="24810267" cy="13336420"/>
          </a:xfrm>
        </p:grpSpPr>
        <p:pic>
          <p:nvPicPr>
            <p:cNvPr id="165" name="Forced association.jpg"/>
            <p:cNvPicPr>
              <a:picLocks noChangeAspect="1"/>
            </p:cNvPicPr>
            <p:nvPr/>
          </p:nvPicPr>
          <p:blipFill>
            <a:blip r:embed="rId2"/>
            <a:srcRect t="23988" b="23988"/>
            <a:stretch>
              <a:fillRect/>
            </a:stretch>
          </p:blipFill>
          <p:spPr>
            <a:xfrm>
              <a:off x="1212" y="-9608"/>
              <a:ext cx="19473580" cy="5909701"/>
            </a:xfrm>
            <a:prstGeom prst="rect">
              <a:avLst/>
            </a:prstGeom>
            <a:ln w="12700">
              <a:miter lim="400000"/>
            </a:ln>
          </p:spPr>
        </p:pic>
        <p:sp>
          <p:nvSpPr>
            <p:cNvPr id="166" name="Shape 166"/>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68" name="Shape 168"/>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70" name="Shape 170"/>
            <p:cNvSpPr/>
            <p:nvPr/>
          </p:nvSpPr>
          <p:spPr>
            <a:xfrm>
              <a:off x="1372043" y="6614097"/>
              <a:ext cx="21354888" cy="16287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t>In this exercise, you will generate out-of-the-box ideas using a set of keywords that are ‘forced’ together in unlikely combinations. Focus on your own design problem, or follow the ‘Museum Visitor Experience’ brief (p.142), and the resources on the companion website. </a:t>
              </a:r>
            </a:p>
          </p:txBody>
        </p:sp>
        <p:sp>
          <p:nvSpPr>
            <p:cNvPr id="172" name="Shape 172"/>
            <p:cNvSpPr/>
            <p:nvPr/>
          </p:nvSpPr>
          <p:spPr>
            <a:xfrm>
              <a:off x="18112142" y="3266047"/>
              <a:ext cx="6294408"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173" name="Shape 173"/>
            <p:cNvSpPr/>
            <p:nvPr/>
          </p:nvSpPr>
          <p:spPr>
            <a:xfrm>
              <a:off x="20913150" y="3770358"/>
              <a:ext cx="3308732" cy="10826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t>YOU WILL NEED</a:t>
              </a:r>
              <a:br/>
              <a:r>
                <a:t>Pen, paper  </a:t>
              </a:r>
            </a:p>
          </p:txBody>
        </p:sp>
        <p:sp>
          <p:nvSpPr>
            <p:cNvPr id="174" name="Shape 174"/>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75" name="Shape 175"/>
            <p:cNvSpPr/>
            <p:nvPr/>
          </p:nvSpPr>
          <p:spPr>
            <a:xfrm>
              <a:off x="1478213"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176" name="Shape 176"/>
            <p:cNvSpPr/>
            <p:nvPr/>
          </p:nvSpPr>
          <p:spPr>
            <a:xfrm>
              <a:off x="21318340"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179" name="Shape 179"/>
            <p:cNvSpPr/>
            <p:nvPr/>
          </p:nvSpPr>
          <p:spPr>
            <a:xfrm>
              <a:off x="-6795" y="632249"/>
              <a:ext cx="7966319"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80" name="Shape 180"/>
            <p:cNvSpPr/>
            <p:nvPr/>
          </p:nvSpPr>
          <p:spPr>
            <a:xfrm rot="5400000">
              <a:off x="7427766" y="1157410"/>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82" name="Shape 182"/>
            <p:cNvSpPr/>
            <p:nvPr/>
          </p:nvSpPr>
          <p:spPr>
            <a:xfrm>
              <a:off x="-39958" y="3219466"/>
              <a:ext cx="11810642"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83" name="Shape 183"/>
            <p:cNvSpPr/>
            <p:nvPr/>
          </p:nvSpPr>
          <p:spPr>
            <a:xfrm rot="5400000">
              <a:off x="11246947" y="3744627"/>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85" name="Shape 185"/>
            <p:cNvSpPr/>
            <p:nvPr/>
          </p:nvSpPr>
          <p:spPr>
            <a:xfrm>
              <a:off x="8091589" y="9195086"/>
              <a:ext cx="1038542" cy="1038541"/>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186" name="Shape 186"/>
            <p:cNvSpPr/>
            <p:nvPr/>
          </p:nvSpPr>
          <p:spPr>
            <a:xfrm>
              <a:off x="14704964"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189" name="Shape 189"/>
            <p:cNvSpPr/>
            <p:nvPr/>
          </p:nvSpPr>
          <p:spPr>
            <a:xfrm>
              <a:off x="16100488" y="12508777"/>
              <a:ext cx="7764146" cy="7524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t>Image Attribution: Lottie, Public Domain Dedication (CC0),</a:t>
              </a:r>
            </a:p>
            <a:p>
              <a:pPr algn="r">
                <a:defRPr sz="2000" b="0">
                  <a:solidFill>
                    <a:srgbClr val="919191"/>
                  </a:solidFill>
                  <a:latin typeface="Montserrat Medium"/>
                  <a:ea typeface="Montserrat Medium"/>
                  <a:cs typeface="Montserrat Medium"/>
                  <a:sym typeface="Montserrat Medium"/>
                </a:defRPr>
              </a:pPr>
              <a:r>
                <a:t> https://www.flickr.com/photos/milkyfactory/16979768317/ </a:t>
              </a:r>
            </a:p>
          </p:txBody>
        </p:sp>
        <p:sp>
          <p:nvSpPr>
            <p:cNvPr id="28" name="Shape 140">
              <a:extLst>
                <a:ext uri="{FF2B5EF4-FFF2-40B4-BE49-F238E27FC236}">
                  <a16:creationId xmlns:a16="http://schemas.microsoft.com/office/drawing/2014/main" id="{1BB4ADAC-A811-7C44-8E59-B17ABEF1CF9E}"/>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9" name="Shape 142">
              <a:extLst>
                <a:ext uri="{FF2B5EF4-FFF2-40B4-BE49-F238E27FC236}">
                  <a16:creationId xmlns:a16="http://schemas.microsoft.com/office/drawing/2014/main" id="{042FE908-A47C-E64F-ACE9-0455E575007F}"/>
                </a:ext>
              </a:extLst>
            </p:cNvPr>
            <p:cNvSpPr/>
            <p:nvPr/>
          </p:nvSpPr>
          <p:spPr>
            <a:xfrm>
              <a:off x="19212262" y="255600"/>
              <a:ext cx="5250697" cy="10922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66</a:t>
              </a:r>
            </a:p>
          </p:txBody>
        </p:sp>
        <p:sp>
          <p:nvSpPr>
            <p:cNvPr id="30" name="Shape 144">
              <a:extLst>
                <a:ext uri="{FF2B5EF4-FFF2-40B4-BE49-F238E27FC236}">
                  <a16:creationId xmlns:a16="http://schemas.microsoft.com/office/drawing/2014/main" id="{80375671-CA6B-084B-89BF-283DE7DE0E14}"/>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1" name="Shape 154">
              <a:extLst>
                <a:ext uri="{FF2B5EF4-FFF2-40B4-BE49-F238E27FC236}">
                  <a16:creationId xmlns:a16="http://schemas.microsoft.com/office/drawing/2014/main" id="{0795EEA7-416D-6D43-9D3D-D61F44295C25}"/>
                </a:ext>
              </a:extLst>
            </p:cNvPr>
            <p:cNvSpPr/>
            <p:nvPr/>
          </p:nvSpPr>
          <p:spPr>
            <a:xfrm>
              <a:off x="-233723" y="-55936"/>
              <a:ext cx="7340436" cy="23241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4400"/>
                </a:lnSpc>
                <a:defRPr sz="15000" b="0" spc="-300">
                  <a:solidFill>
                    <a:srgbClr val="FFFFFF"/>
                  </a:solidFill>
                  <a:latin typeface="Montserrat Bold"/>
                  <a:ea typeface="Montserrat Bold"/>
                  <a:cs typeface="Montserrat Bold"/>
                  <a:sym typeface="Montserrat Bold"/>
                </a:defRPr>
              </a:pPr>
              <a:r>
                <a:rPr dirty="0"/>
                <a:t>Forced</a:t>
              </a:r>
            </a:p>
          </p:txBody>
        </p:sp>
        <p:sp>
          <p:nvSpPr>
            <p:cNvPr id="32" name="Shape 157">
              <a:extLst>
                <a:ext uri="{FF2B5EF4-FFF2-40B4-BE49-F238E27FC236}">
                  <a16:creationId xmlns:a16="http://schemas.microsoft.com/office/drawing/2014/main" id="{FE8FFD2C-4214-9B46-953B-75DC6EDFFE73}"/>
                </a:ext>
              </a:extLst>
            </p:cNvPr>
            <p:cNvSpPr/>
            <p:nvPr/>
          </p:nvSpPr>
          <p:spPr>
            <a:xfrm>
              <a:off x="-347308" y="2542166"/>
              <a:ext cx="11785418" cy="23241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4400"/>
                </a:lnSpc>
                <a:defRPr sz="15000" b="0" spc="-300">
                  <a:solidFill>
                    <a:srgbClr val="FFFFFF"/>
                  </a:solidFill>
                  <a:latin typeface="Montserrat Bold"/>
                  <a:ea typeface="Montserrat Bold"/>
                  <a:cs typeface="Montserrat Bold"/>
                  <a:sym typeface="Montserrat Bold"/>
                </a:defRPr>
              </a:pPr>
              <a:r>
                <a:rPr dirty="0"/>
                <a:t>Association</a:t>
              </a:r>
            </a:p>
          </p:txBody>
        </p:sp>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p:nvPr/>
        </p:nvSpPr>
        <p:spPr>
          <a:xfrm>
            <a:off x="562593" y="10470228"/>
            <a:ext cx="286978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[10-15 min]</a:t>
            </a:r>
          </a:p>
        </p:txBody>
      </p:sp>
      <p:sp>
        <p:nvSpPr>
          <p:cNvPr id="213" name="Shape 213"/>
          <p:cNvSpPr/>
          <p:nvPr/>
        </p:nvSpPr>
        <p:spPr>
          <a:xfrm>
            <a:off x="7558533"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[flexible] </a:t>
            </a:r>
          </a:p>
        </p:txBody>
      </p:sp>
      <p:sp>
        <p:nvSpPr>
          <p:cNvPr id="214" name="Shape 214"/>
          <p:cNvSpPr/>
          <p:nvPr/>
        </p:nvSpPr>
        <p:spPr>
          <a:xfrm>
            <a:off x="13681651" y="10470228"/>
            <a:ext cx="3085168"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[10-15 mins] </a:t>
            </a:r>
          </a:p>
        </p:txBody>
      </p:sp>
      <p:sp>
        <p:nvSpPr>
          <p:cNvPr id="216" name="Shape 216"/>
          <p:cNvSpPr/>
          <p:nvPr/>
        </p:nvSpPr>
        <p:spPr>
          <a:xfrm>
            <a:off x="20785284"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[flexible] </a:t>
            </a:r>
          </a:p>
        </p:txBody>
      </p:sp>
      <p:grpSp>
        <p:nvGrpSpPr>
          <p:cNvPr id="3" name="Group 2">
            <a:extLst>
              <a:ext uri="{FF2B5EF4-FFF2-40B4-BE49-F238E27FC236}">
                <a16:creationId xmlns:a16="http://schemas.microsoft.com/office/drawing/2014/main" id="{46DB6C54-4A7C-DC40-8880-561A8C9457FA}"/>
              </a:ext>
            </a:extLst>
          </p:cNvPr>
          <p:cNvGrpSpPr/>
          <p:nvPr/>
        </p:nvGrpSpPr>
        <p:grpSpPr>
          <a:xfrm>
            <a:off x="-347308" y="-75167"/>
            <a:ext cx="24810267" cy="13336420"/>
            <a:chOff x="-347308" y="-75167"/>
            <a:chExt cx="24810267" cy="13336420"/>
          </a:xfrm>
        </p:grpSpPr>
        <p:pic>
          <p:nvPicPr>
            <p:cNvPr id="192" name="Forced association.jpg"/>
            <p:cNvPicPr>
              <a:picLocks noChangeAspect="1"/>
            </p:cNvPicPr>
            <p:nvPr/>
          </p:nvPicPr>
          <p:blipFill>
            <a:blip r:embed="rId2"/>
            <a:srcRect t="23988" b="23988"/>
            <a:stretch>
              <a:fillRect/>
            </a:stretch>
          </p:blipFill>
          <p:spPr>
            <a:xfrm>
              <a:off x="1212" y="-9608"/>
              <a:ext cx="19473580" cy="5909701"/>
            </a:xfrm>
            <a:prstGeom prst="rect">
              <a:avLst/>
            </a:prstGeom>
            <a:ln w="12700">
              <a:miter lim="400000"/>
            </a:ln>
          </p:spPr>
        </p:pic>
        <p:sp>
          <p:nvSpPr>
            <p:cNvPr id="193" name="Shape 193"/>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95" name="Shape 195"/>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97" name="Shape 197"/>
            <p:cNvSpPr/>
            <p:nvPr/>
          </p:nvSpPr>
          <p:spPr>
            <a:xfrm>
              <a:off x="1372043" y="6614097"/>
              <a:ext cx="21354888" cy="16287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t>In this exercise, you will generate out-of-the-box ideas using a set of keywords that are ‘forced’ together in unlikely combinations. Focus on your own design problem, or follow the ‘Museum Visitor Experience’ brief (p.142), and the resources on the companion website. </a:t>
              </a:r>
            </a:p>
          </p:txBody>
        </p:sp>
        <p:sp>
          <p:nvSpPr>
            <p:cNvPr id="199" name="Shape 199"/>
            <p:cNvSpPr/>
            <p:nvPr/>
          </p:nvSpPr>
          <p:spPr>
            <a:xfrm>
              <a:off x="18112142" y="3266047"/>
              <a:ext cx="6294408"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200" name="Shape 200"/>
            <p:cNvSpPr/>
            <p:nvPr/>
          </p:nvSpPr>
          <p:spPr>
            <a:xfrm>
              <a:off x="20913150" y="3770358"/>
              <a:ext cx="3308732" cy="10826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t>YOU WILL NEED</a:t>
              </a:r>
              <a:br/>
              <a:r>
                <a:t>Pen, paper  </a:t>
              </a:r>
            </a:p>
          </p:txBody>
        </p:sp>
        <p:sp>
          <p:nvSpPr>
            <p:cNvPr id="201" name="Shape 201"/>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02" name="Shape 202"/>
            <p:cNvSpPr/>
            <p:nvPr/>
          </p:nvSpPr>
          <p:spPr>
            <a:xfrm>
              <a:off x="1478213"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203" name="Shape 203"/>
            <p:cNvSpPr/>
            <p:nvPr/>
          </p:nvSpPr>
          <p:spPr>
            <a:xfrm>
              <a:off x="21318340"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205" name="Shape 205"/>
            <p:cNvSpPr/>
            <p:nvPr/>
          </p:nvSpPr>
          <p:spPr>
            <a:xfrm>
              <a:off x="-6795" y="632249"/>
              <a:ext cx="7966319"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206" name="Shape 206"/>
            <p:cNvSpPr/>
            <p:nvPr/>
          </p:nvSpPr>
          <p:spPr>
            <a:xfrm rot="5400000">
              <a:off x="7427766" y="1157410"/>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08" name="Shape 208"/>
            <p:cNvSpPr/>
            <p:nvPr/>
          </p:nvSpPr>
          <p:spPr>
            <a:xfrm>
              <a:off x="-39958" y="3219466"/>
              <a:ext cx="11810642"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209" name="Shape 209"/>
            <p:cNvSpPr/>
            <p:nvPr/>
          </p:nvSpPr>
          <p:spPr>
            <a:xfrm rot="5400000">
              <a:off x="11246947" y="3744627"/>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11" name="Shape 211"/>
            <p:cNvSpPr/>
            <p:nvPr/>
          </p:nvSpPr>
          <p:spPr>
            <a:xfrm>
              <a:off x="8091589"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212" name="Shape 212"/>
            <p:cNvSpPr/>
            <p:nvPr/>
          </p:nvSpPr>
          <p:spPr>
            <a:xfrm>
              <a:off x="14704964" y="9195086"/>
              <a:ext cx="1038541" cy="1038541"/>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215" name="Shape 215"/>
            <p:cNvSpPr/>
            <p:nvPr/>
          </p:nvSpPr>
          <p:spPr>
            <a:xfrm>
              <a:off x="16100488" y="12508777"/>
              <a:ext cx="7764146" cy="7524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t>Image Attribution: Lottie, Public Domain Dedication (CC0),</a:t>
              </a:r>
            </a:p>
            <a:p>
              <a:pPr algn="r">
                <a:defRPr sz="2000" b="0">
                  <a:solidFill>
                    <a:srgbClr val="919191"/>
                  </a:solidFill>
                  <a:latin typeface="Montserrat Medium"/>
                  <a:ea typeface="Montserrat Medium"/>
                  <a:cs typeface="Montserrat Medium"/>
                  <a:sym typeface="Montserrat Medium"/>
                </a:defRPr>
              </a:pPr>
              <a:r>
                <a:t> https://www.flickr.com/photos/milkyfactory/16979768317/ </a:t>
              </a:r>
            </a:p>
          </p:txBody>
        </p:sp>
        <p:sp>
          <p:nvSpPr>
            <p:cNvPr id="28" name="Shape 140">
              <a:extLst>
                <a:ext uri="{FF2B5EF4-FFF2-40B4-BE49-F238E27FC236}">
                  <a16:creationId xmlns:a16="http://schemas.microsoft.com/office/drawing/2014/main" id="{05FC6B0D-F0F5-554F-8A54-6D0BD5B8B90E}"/>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9" name="Shape 142">
              <a:extLst>
                <a:ext uri="{FF2B5EF4-FFF2-40B4-BE49-F238E27FC236}">
                  <a16:creationId xmlns:a16="http://schemas.microsoft.com/office/drawing/2014/main" id="{C3C0FAA9-F1AA-D442-94C7-FAC60FAEA57A}"/>
                </a:ext>
              </a:extLst>
            </p:cNvPr>
            <p:cNvSpPr/>
            <p:nvPr/>
          </p:nvSpPr>
          <p:spPr>
            <a:xfrm>
              <a:off x="19212262" y="255600"/>
              <a:ext cx="5250697" cy="10922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66</a:t>
              </a:r>
            </a:p>
          </p:txBody>
        </p:sp>
        <p:sp>
          <p:nvSpPr>
            <p:cNvPr id="30" name="Shape 144">
              <a:extLst>
                <a:ext uri="{FF2B5EF4-FFF2-40B4-BE49-F238E27FC236}">
                  <a16:creationId xmlns:a16="http://schemas.microsoft.com/office/drawing/2014/main" id="{19C4B52B-7B57-544A-98D6-35C456E05C47}"/>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1" name="Shape 154">
              <a:extLst>
                <a:ext uri="{FF2B5EF4-FFF2-40B4-BE49-F238E27FC236}">
                  <a16:creationId xmlns:a16="http://schemas.microsoft.com/office/drawing/2014/main" id="{2580F2D2-2B3C-0640-B547-0D6346E08323}"/>
                </a:ext>
              </a:extLst>
            </p:cNvPr>
            <p:cNvSpPr/>
            <p:nvPr/>
          </p:nvSpPr>
          <p:spPr>
            <a:xfrm>
              <a:off x="-233723" y="-55936"/>
              <a:ext cx="7340436" cy="23241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4400"/>
                </a:lnSpc>
                <a:defRPr sz="15000" b="0" spc="-300">
                  <a:solidFill>
                    <a:srgbClr val="FFFFFF"/>
                  </a:solidFill>
                  <a:latin typeface="Montserrat Bold"/>
                  <a:ea typeface="Montserrat Bold"/>
                  <a:cs typeface="Montserrat Bold"/>
                  <a:sym typeface="Montserrat Bold"/>
                </a:defRPr>
              </a:pPr>
              <a:r>
                <a:rPr dirty="0"/>
                <a:t>Forced</a:t>
              </a:r>
            </a:p>
          </p:txBody>
        </p:sp>
        <p:sp>
          <p:nvSpPr>
            <p:cNvPr id="32" name="Shape 157">
              <a:extLst>
                <a:ext uri="{FF2B5EF4-FFF2-40B4-BE49-F238E27FC236}">
                  <a16:creationId xmlns:a16="http://schemas.microsoft.com/office/drawing/2014/main" id="{928160B8-7BCA-A44B-971E-0139EF899F37}"/>
                </a:ext>
              </a:extLst>
            </p:cNvPr>
            <p:cNvSpPr/>
            <p:nvPr/>
          </p:nvSpPr>
          <p:spPr>
            <a:xfrm>
              <a:off x="-347308" y="2542166"/>
              <a:ext cx="11785418" cy="23241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4400"/>
                </a:lnSpc>
                <a:defRPr sz="15000" b="0" spc="-300">
                  <a:solidFill>
                    <a:srgbClr val="FFFFFF"/>
                  </a:solidFill>
                  <a:latin typeface="Montserrat Bold"/>
                  <a:ea typeface="Montserrat Bold"/>
                  <a:cs typeface="Montserrat Bold"/>
                  <a:sym typeface="Montserrat Bold"/>
                </a:defRPr>
              </a:pPr>
              <a:r>
                <a:rPr dirty="0"/>
                <a:t>Association</a:t>
              </a:r>
            </a:p>
          </p:txBody>
        </p:sp>
      </p:grpSp>
      <p:sp>
        <p:nvSpPr>
          <p:cNvPr id="217" name="Shape 217"/>
          <p:cNvSpPr/>
          <p:nvPr/>
        </p:nvSpPr>
        <p:spPr>
          <a:xfrm>
            <a:off x="13380353" y="11114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p:nvPr/>
        </p:nvSpPr>
        <p:spPr>
          <a:xfrm>
            <a:off x="562593" y="10470228"/>
            <a:ext cx="286978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[10-15 min]</a:t>
            </a:r>
          </a:p>
        </p:txBody>
      </p:sp>
      <p:sp>
        <p:nvSpPr>
          <p:cNvPr id="240" name="Shape 240"/>
          <p:cNvSpPr/>
          <p:nvPr/>
        </p:nvSpPr>
        <p:spPr>
          <a:xfrm>
            <a:off x="7558533"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[flexible] </a:t>
            </a:r>
          </a:p>
        </p:txBody>
      </p:sp>
      <p:sp>
        <p:nvSpPr>
          <p:cNvPr id="241" name="Shape 241"/>
          <p:cNvSpPr/>
          <p:nvPr/>
        </p:nvSpPr>
        <p:spPr>
          <a:xfrm>
            <a:off x="13681651" y="10470228"/>
            <a:ext cx="3085168"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[10-15 mins] </a:t>
            </a:r>
          </a:p>
        </p:txBody>
      </p:sp>
      <p:sp>
        <p:nvSpPr>
          <p:cNvPr id="243" name="Shape 243"/>
          <p:cNvSpPr/>
          <p:nvPr/>
        </p:nvSpPr>
        <p:spPr>
          <a:xfrm>
            <a:off x="20785284"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[flexible] </a:t>
            </a:r>
          </a:p>
        </p:txBody>
      </p:sp>
      <p:grpSp>
        <p:nvGrpSpPr>
          <p:cNvPr id="2" name="Group 1">
            <a:extLst>
              <a:ext uri="{FF2B5EF4-FFF2-40B4-BE49-F238E27FC236}">
                <a16:creationId xmlns:a16="http://schemas.microsoft.com/office/drawing/2014/main" id="{5AF80AA4-7566-D845-BB24-D1AE45B4B893}"/>
              </a:ext>
            </a:extLst>
          </p:cNvPr>
          <p:cNvGrpSpPr/>
          <p:nvPr/>
        </p:nvGrpSpPr>
        <p:grpSpPr>
          <a:xfrm>
            <a:off x="-347308" y="-75167"/>
            <a:ext cx="24810267" cy="13336420"/>
            <a:chOff x="-347308" y="-75167"/>
            <a:chExt cx="24810267" cy="13336420"/>
          </a:xfrm>
        </p:grpSpPr>
        <p:pic>
          <p:nvPicPr>
            <p:cNvPr id="219" name="Forced association.jpg"/>
            <p:cNvPicPr>
              <a:picLocks noChangeAspect="1"/>
            </p:cNvPicPr>
            <p:nvPr/>
          </p:nvPicPr>
          <p:blipFill>
            <a:blip r:embed="rId2"/>
            <a:srcRect t="23988" b="23988"/>
            <a:stretch>
              <a:fillRect/>
            </a:stretch>
          </p:blipFill>
          <p:spPr>
            <a:xfrm>
              <a:off x="1212" y="-9608"/>
              <a:ext cx="19473580" cy="5909701"/>
            </a:xfrm>
            <a:prstGeom prst="rect">
              <a:avLst/>
            </a:prstGeom>
            <a:ln w="12700">
              <a:miter lim="400000"/>
            </a:ln>
          </p:spPr>
        </p:pic>
        <p:sp>
          <p:nvSpPr>
            <p:cNvPr id="220" name="Shape 220"/>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22" name="Shape 222"/>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24" name="Shape 224"/>
            <p:cNvSpPr/>
            <p:nvPr/>
          </p:nvSpPr>
          <p:spPr>
            <a:xfrm>
              <a:off x="1372043" y="6614097"/>
              <a:ext cx="21354888" cy="16287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t>In this exercise, you will generate out-of-the-box ideas using a set of keywords that are ‘forced’ together in unlikely combinations. Focus on your own design problem, or follow the ‘Museum Visitor Experience’ brief (p.142), and the resources on the companion website. </a:t>
              </a:r>
            </a:p>
          </p:txBody>
        </p:sp>
        <p:sp>
          <p:nvSpPr>
            <p:cNvPr id="226" name="Shape 226"/>
            <p:cNvSpPr/>
            <p:nvPr/>
          </p:nvSpPr>
          <p:spPr>
            <a:xfrm>
              <a:off x="18112142" y="3266047"/>
              <a:ext cx="6294408"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227" name="Shape 227"/>
            <p:cNvSpPr/>
            <p:nvPr/>
          </p:nvSpPr>
          <p:spPr>
            <a:xfrm>
              <a:off x="20913150" y="3770358"/>
              <a:ext cx="3308732" cy="10826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t>YOU WILL NEED</a:t>
              </a:r>
              <a:br/>
              <a:r>
                <a:t>Pen, paper  </a:t>
              </a:r>
            </a:p>
          </p:txBody>
        </p:sp>
        <p:sp>
          <p:nvSpPr>
            <p:cNvPr id="228" name="Shape 228"/>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29" name="Shape 229"/>
            <p:cNvSpPr/>
            <p:nvPr/>
          </p:nvSpPr>
          <p:spPr>
            <a:xfrm>
              <a:off x="1478213"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230" name="Shape 230"/>
            <p:cNvSpPr/>
            <p:nvPr/>
          </p:nvSpPr>
          <p:spPr>
            <a:xfrm>
              <a:off x="21318340" y="9195086"/>
              <a:ext cx="1038542" cy="1038541"/>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232" name="Shape 232"/>
            <p:cNvSpPr/>
            <p:nvPr/>
          </p:nvSpPr>
          <p:spPr>
            <a:xfrm>
              <a:off x="-6795" y="632249"/>
              <a:ext cx="7966319"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233" name="Shape 233"/>
            <p:cNvSpPr/>
            <p:nvPr/>
          </p:nvSpPr>
          <p:spPr>
            <a:xfrm rot="5400000">
              <a:off x="7427766" y="1157410"/>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35" name="Shape 235"/>
            <p:cNvSpPr/>
            <p:nvPr/>
          </p:nvSpPr>
          <p:spPr>
            <a:xfrm>
              <a:off x="-39958" y="3219466"/>
              <a:ext cx="11810642"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236" name="Shape 236"/>
            <p:cNvSpPr/>
            <p:nvPr/>
          </p:nvSpPr>
          <p:spPr>
            <a:xfrm rot="5400000">
              <a:off x="11246947" y="3744627"/>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38" name="Shape 238"/>
            <p:cNvSpPr/>
            <p:nvPr/>
          </p:nvSpPr>
          <p:spPr>
            <a:xfrm>
              <a:off x="8091589"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239" name="Shape 239"/>
            <p:cNvSpPr/>
            <p:nvPr/>
          </p:nvSpPr>
          <p:spPr>
            <a:xfrm>
              <a:off x="14704964"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242" name="Shape 242"/>
            <p:cNvSpPr/>
            <p:nvPr/>
          </p:nvSpPr>
          <p:spPr>
            <a:xfrm>
              <a:off x="16100488" y="12508777"/>
              <a:ext cx="7764146" cy="7524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t>Image Attribution: Lottie, Public Domain Dedication (CC0),</a:t>
              </a:r>
            </a:p>
            <a:p>
              <a:pPr algn="r">
                <a:defRPr sz="2000" b="0">
                  <a:solidFill>
                    <a:srgbClr val="919191"/>
                  </a:solidFill>
                  <a:latin typeface="Montserrat Medium"/>
                  <a:ea typeface="Montserrat Medium"/>
                  <a:cs typeface="Montserrat Medium"/>
                  <a:sym typeface="Montserrat Medium"/>
                </a:defRPr>
              </a:pPr>
              <a:r>
                <a:t> https://www.flickr.com/photos/milkyfactory/16979768317/ </a:t>
              </a:r>
            </a:p>
          </p:txBody>
        </p:sp>
        <p:sp>
          <p:nvSpPr>
            <p:cNvPr id="28" name="Shape 140">
              <a:extLst>
                <a:ext uri="{FF2B5EF4-FFF2-40B4-BE49-F238E27FC236}">
                  <a16:creationId xmlns:a16="http://schemas.microsoft.com/office/drawing/2014/main" id="{9C542B35-6ACF-A546-94FF-C89AEF048AAB}"/>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9" name="Shape 142">
              <a:extLst>
                <a:ext uri="{FF2B5EF4-FFF2-40B4-BE49-F238E27FC236}">
                  <a16:creationId xmlns:a16="http://schemas.microsoft.com/office/drawing/2014/main" id="{8A25516A-C756-824D-A2E8-4EE826745A22}"/>
                </a:ext>
              </a:extLst>
            </p:cNvPr>
            <p:cNvSpPr/>
            <p:nvPr/>
          </p:nvSpPr>
          <p:spPr>
            <a:xfrm>
              <a:off x="19212262" y="255600"/>
              <a:ext cx="5250697" cy="10922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66</a:t>
              </a:r>
            </a:p>
          </p:txBody>
        </p:sp>
        <p:sp>
          <p:nvSpPr>
            <p:cNvPr id="30" name="Shape 144">
              <a:extLst>
                <a:ext uri="{FF2B5EF4-FFF2-40B4-BE49-F238E27FC236}">
                  <a16:creationId xmlns:a16="http://schemas.microsoft.com/office/drawing/2014/main" id="{A5FF43F9-3AC1-F94F-BA80-CC93055526D6}"/>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1" name="Shape 154">
              <a:extLst>
                <a:ext uri="{FF2B5EF4-FFF2-40B4-BE49-F238E27FC236}">
                  <a16:creationId xmlns:a16="http://schemas.microsoft.com/office/drawing/2014/main" id="{6C922E57-75DD-8043-AD9C-2801C61B0C11}"/>
                </a:ext>
              </a:extLst>
            </p:cNvPr>
            <p:cNvSpPr/>
            <p:nvPr/>
          </p:nvSpPr>
          <p:spPr>
            <a:xfrm>
              <a:off x="-233723" y="-55936"/>
              <a:ext cx="7340436" cy="23241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4400"/>
                </a:lnSpc>
                <a:defRPr sz="15000" b="0" spc="-300">
                  <a:solidFill>
                    <a:srgbClr val="FFFFFF"/>
                  </a:solidFill>
                  <a:latin typeface="Montserrat Bold"/>
                  <a:ea typeface="Montserrat Bold"/>
                  <a:cs typeface="Montserrat Bold"/>
                  <a:sym typeface="Montserrat Bold"/>
                </a:defRPr>
              </a:pPr>
              <a:r>
                <a:rPr dirty="0"/>
                <a:t>Forced</a:t>
              </a:r>
            </a:p>
          </p:txBody>
        </p:sp>
        <p:sp>
          <p:nvSpPr>
            <p:cNvPr id="32" name="Shape 157">
              <a:extLst>
                <a:ext uri="{FF2B5EF4-FFF2-40B4-BE49-F238E27FC236}">
                  <a16:creationId xmlns:a16="http://schemas.microsoft.com/office/drawing/2014/main" id="{F8BBA745-814D-1341-8F32-CDCA6F14D299}"/>
                </a:ext>
              </a:extLst>
            </p:cNvPr>
            <p:cNvSpPr/>
            <p:nvPr/>
          </p:nvSpPr>
          <p:spPr>
            <a:xfrm>
              <a:off x="-347308" y="2542166"/>
              <a:ext cx="11785418" cy="23241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4400"/>
                </a:lnSpc>
                <a:defRPr sz="15000" b="0" spc="-300">
                  <a:solidFill>
                    <a:srgbClr val="FFFFFF"/>
                  </a:solidFill>
                  <a:latin typeface="Montserrat Bold"/>
                  <a:ea typeface="Montserrat Bold"/>
                  <a:cs typeface="Montserrat Bold"/>
                  <a:sym typeface="Montserrat Bold"/>
                </a:defRPr>
              </a:pPr>
              <a:r>
                <a:rPr dirty="0"/>
                <a:t>Association</a:t>
              </a:r>
            </a:p>
          </p:txBody>
        </p:sp>
      </p:grpSp>
      <p:sp>
        <p:nvSpPr>
          <p:cNvPr id="244" name="Shape 244"/>
          <p:cNvSpPr/>
          <p:nvPr/>
        </p:nvSpPr>
        <p:spPr>
          <a:xfrm>
            <a:off x="19993729" y="11114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D12E083-EAD7-E54B-9F22-A30CF6D31FEE}"/>
              </a:ext>
            </a:extLst>
          </p:cNvPr>
          <p:cNvGrpSpPr/>
          <p:nvPr/>
        </p:nvGrpSpPr>
        <p:grpSpPr>
          <a:xfrm>
            <a:off x="-36937" y="-2011"/>
            <a:ext cx="24496471" cy="12569404"/>
            <a:chOff x="-36937" y="-2011"/>
            <a:chExt cx="24496471" cy="12569404"/>
          </a:xfrm>
        </p:grpSpPr>
        <p:pic>
          <p:nvPicPr>
            <p:cNvPr id="246" name="pasted-image.pdf"/>
            <p:cNvPicPr>
              <a:picLocks noChangeAspect="1"/>
            </p:cNvPicPr>
            <p:nvPr/>
          </p:nvPicPr>
          <p:blipFill>
            <a:blip r:embed="rId2"/>
            <a:srcRect l="57245" t="62662" r="8715"/>
            <a:stretch>
              <a:fillRect/>
            </a:stretch>
          </p:blipFill>
          <p:spPr>
            <a:xfrm>
              <a:off x="1587" y="-2011"/>
              <a:ext cx="24457947" cy="12569404"/>
            </a:xfrm>
            <a:prstGeom prst="rect">
              <a:avLst/>
            </a:prstGeom>
            <a:ln w="12700">
              <a:miter lim="400000"/>
            </a:ln>
          </p:spPr>
        </p:pic>
        <p:sp>
          <p:nvSpPr>
            <p:cNvPr id="247" name="Shape 247"/>
            <p:cNvSpPr/>
            <p:nvPr/>
          </p:nvSpPr>
          <p:spPr>
            <a:xfrm>
              <a:off x="765506" y="1801174"/>
              <a:ext cx="11256646" cy="16922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spAutoFit/>
            </a:bodyPr>
            <a:lstStyle>
              <a:lvl1pPr algn="l">
                <a:defRPr sz="10000" b="0">
                  <a:solidFill>
                    <a:srgbClr val="FFFFFF"/>
                  </a:solidFill>
                  <a:latin typeface="Montserrat Bold"/>
                  <a:ea typeface="Montserrat Bold"/>
                  <a:cs typeface="Montserrat Bold"/>
                  <a:sym typeface="Montserrat Bold"/>
                </a:defRPr>
              </a:lvl1pPr>
            </a:lstStyle>
            <a:p>
              <a:r>
                <a:t>Share your work!</a:t>
              </a:r>
            </a:p>
          </p:txBody>
        </p:sp>
        <p:sp>
          <p:nvSpPr>
            <p:cNvPr id="248" name="Shape 248"/>
            <p:cNvSpPr/>
            <p:nvPr/>
          </p:nvSpPr>
          <p:spPr>
            <a:xfrm>
              <a:off x="-36937" y="3546077"/>
              <a:ext cx="24457874" cy="1"/>
            </a:xfrm>
            <a:prstGeom prst="line">
              <a:avLst/>
            </a:prstGeom>
            <a:ln w="2159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49" name="Shape 249"/>
            <p:cNvSpPr/>
            <p:nvPr/>
          </p:nvSpPr>
          <p:spPr>
            <a:xfrm>
              <a:off x="855906" y="4285057"/>
              <a:ext cx="18232196" cy="765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lgn="l" defTabSz="457200">
                <a:defRPr sz="4000" b="0">
                  <a:solidFill>
                    <a:srgbClr val="FFFFFF"/>
                  </a:solidFill>
                  <a:latin typeface="Montserrat Bold"/>
                  <a:ea typeface="Montserrat Bold"/>
                  <a:cs typeface="Montserrat Bold"/>
                  <a:sym typeface="Montserrat Bold"/>
                </a:defRPr>
              </a:lvl1pPr>
            </a:lstStyle>
            <a:p>
              <a:r>
                <a:t>Upload photos of your work:</a:t>
              </a:r>
            </a:p>
          </p:txBody>
        </p:sp>
        <p:sp>
          <p:nvSpPr>
            <p:cNvPr id="250" name="Shape 250"/>
            <p:cNvSpPr/>
            <p:nvPr/>
          </p:nvSpPr>
          <p:spPr>
            <a:xfrm>
              <a:off x="855906" y="5114881"/>
              <a:ext cx="18232196" cy="44989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sz="4000" b="0">
                  <a:solidFill>
                    <a:srgbClr val="FFFFFF"/>
                  </a:solidFill>
                  <a:latin typeface="Montserrat Bold"/>
                  <a:ea typeface="Montserrat Bold"/>
                  <a:cs typeface="Montserrat Bold"/>
                  <a:sym typeface="Montserrat Bold"/>
                </a:defRPr>
              </a:pPr>
              <a:endParaRP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Go to: </a:t>
              </a:r>
              <a:r>
                <a:rPr i="1">
                  <a:latin typeface="Montserrat-Italic"/>
                  <a:ea typeface="Montserrat-Italic"/>
                  <a:cs typeface="Montserrat-Italic"/>
                  <a:sym typeface="Montserrat-Italic"/>
                </a:rPr>
                <a:t>add URL here</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Enter the password: </a:t>
              </a:r>
              <a:r>
                <a:rPr i="1">
                  <a:latin typeface="Montserrat-Italic"/>
                  <a:ea typeface="Montserrat-Italic"/>
                  <a:cs typeface="Montserrat-Italic"/>
                  <a:sym typeface="Montserrat-Italic"/>
                </a:rPr>
                <a:t>password</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Upload a photo and caption of your work</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Wait for moderation</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View others’ ideas  </a:t>
              </a:r>
            </a:p>
          </p:txBody>
        </p:sp>
        <p:sp>
          <p:nvSpPr>
            <p:cNvPr id="251" name="Shape 251"/>
            <p:cNvSpPr/>
            <p:nvPr/>
          </p:nvSpPr>
          <p:spPr>
            <a:xfrm>
              <a:off x="765719" y="9722610"/>
              <a:ext cx="18232198" cy="21240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b="0" i="1">
                  <a:solidFill>
                    <a:srgbClr val="FFFFFF"/>
                  </a:solidFill>
                  <a:latin typeface="Montserrat-Italic"/>
                  <a:ea typeface="Montserrat-Italic"/>
                  <a:cs typeface="Montserrat-Italic"/>
                  <a:sym typeface="Montserrat-Italic"/>
                </a:defRPr>
              </a:pPr>
              <a:r>
                <a:t>A note to facilitators:</a:t>
              </a:r>
            </a:p>
            <a:p>
              <a:pPr algn="l" defTabSz="457200">
                <a:defRPr b="0" i="1">
                  <a:solidFill>
                    <a:srgbClr val="FFFFFF"/>
                  </a:solidFill>
                  <a:latin typeface="Montserrat-Italic"/>
                  <a:ea typeface="Montserrat-Italic"/>
                  <a:cs typeface="Montserrat-Italic"/>
                  <a:sym typeface="Montserrat-Italic"/>
                </a:defRPr>
              </a:pPr>
              <a:r>
                <a:t>Use this slide to give instructions for post-exercise sharing activities. These could take the form of facilitator-guided discussions, mini-presentations, or digital sharing via existing platforms (e.g. padlet) - as described here. Delete this paragraph when ready.</a:t>
              </a:r>
            </a:p>
          </p:txBody>
        </p:sp>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529622A-2537-7741-B774-8CE19C88C4CB}"/>
              </a:ext>
            </a:extLst>
          </p:cNvPr>
          <p:cNvGrpSpPr/>
          <p:nvPr/>
        </p:nvGrpSpPr>
        <p:grpSpPr>
          <a:xfrm>
            <a:off x="-36937" y="720955"/>
            <a:ext cx="24457874" cy="13025113"/>
            <a:chOff x="-36937" y="720955"/>
            <a:chExt cx="24457874" cy="13025113"/>
          </a:xfrm>
        </p:grpSpPr>
        <p:pic>
          <p:nvPicPr>
            <p:cNvPr id="253" name="pasted-image.pdf"/>
            <p:cNvPicPr>
              <a:picLocks noChangeAspect="1"/>
            </p:cNvPicPr>
            <p:nvPr/>
          </p:nvPicPr>
          <p:blipFill>
            <a:blip r:embed="rId2"/>
            <a:srcRect l="27630"/>
            <a:stretch>
              <a:fillRect/>
            </a:stretch>
          </p:blipFill>
          <p:spPr>
            <a:xfrm rot="10800000">
              <a:off x="4304849" y="720955"/>
              <a:ext cx="20114295" cy="13021637"/>
            </a:xfrm>
            <a:prstGeom prst="rect">
              <a:avLst/>
            </a:prstGeom>
            <a:ln w="12700">
              <a:miter lim="400000"/>
            </a:ln>
          </p:spPr>
        </p:pic>
        <p:pic>
          <p:nvPicPr>
            <p:cNvPr id="254" name="pasted-image.pdf"/>
            <p:cNvPicPr>
              <a:picLocks noChangeAspect="1"/>
            </p:cNvPicPr>
            <p:nvPr/>
          </p:nvPicPr>
          <p:blipFill>
            <a:blip r:embed="rId2"/>
            <a:srcRect t="33454" r="50402"/>
            <a:stretch>
              <a:fillRect/>
            </a:stretch>
          </p:blipFill>
          <p:spPr>
            <a:xfrm rot="10800000">
              <a:off x="-4557" y="6312722"/>
              <a:ext cx="11825051" cy="7433346"/>
            </a:xfrm>
            <a:prstGeom prst="rect">
              <a:avLst/>
            </a:prstGeom>
            <a:ln w="12700">
              <a:miter lim="400000"/>
            </a:ln>
          </p:spPr>
        </p:pic>
        <p:sp>
          <p:nvSpPr>
            <p:cNvPr id="255" name="Shape 255"/>
            <p:cNvSpPr/>
            <p:nvPr/>
          </p:nvSpPr>
          <p:spPr>
            <a:xfrm>
              <a:off x="-36937" y="12049959"/>
              <a:ext cx="24457874" cy="1"/>
            </a:xfrm>
            <a:prstGeom prst="line">
              <a:avLst/>
            </a:prstGeom>
            <a:ln w="2159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56" name="Shape 256"/>
            <p:cNvSpPr/>
            <p:nvPr/>
          </p:nvSpPr>
          <p:spPr>
            <a:xfrm>
              <a:off x="975503" y="891390"/>
              <a:ext cx="3253868" cy="47783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spAutoFit/>
            </a:bodyPr>
            <a:lstStyle/>
            <a:p>
              <a:pPr algn="l">
                <a:defRPr sz="6000" b="0">
                  <a:latin typeface="Montserrat Bold"/>
                  <a:ea typeface="Montserrat Bold"/>
                  <a:cs typeface="Montserrat Bold"/>
                  <a:sym typeface="Montserrat Bold"/>
                </a:defRPr>
              </a:pPr>
              <a:r>
                <a:t>Design.</a:t>
              </a:r>
            </a:p>
            <a:p>
              <a:pPr algn="l">
                <a:defRPr sz="6000" b="0">
                  <a:latin typeface="Montserrat Bold"/>
                  <a:ea typeface="Montserrat Bold"/>
                  <a:cs typeface="Montserrat Bold"/>
                  <a:sym typeface="Montserrat Bold"/>
                </a:defRPr>
              </a:pPr>
              <a:r>
                <a:t>Think</a:t>
              </a:r>
            </a:p>
            <a:p>
              <a:pPr algn="l">
                <a:defRPr sz="6000" b="0">
                  <a:latin typeface="Montserrat Bold"/>
                  <a:ea typeface="Montserrat Bold"/>
                  <a:cs typeface="Montserrat Bold"/>
                  <a:sym typeface="Montserrat Bold"/>
                </a:defRPr>
              </a:pPr>
              <a:r>
                <a:t>Make.</a:t>
              </a:r>
            </a:p>
            <a:p>
              <a:pPr algn="l">
                <a:defRPr sz="6000" b="0">
                  <a:latin typeface="Montserrat Bold"/>
                  <a:ea typeface="Montserrat Bold"/>
                  <a:cs typeface="Montserrat Bold"/>
                  <a:sym typeface="Montserrat Bold"/>
                </a:defRPr>
              </a:pPr>
              <a:r>
                <a:t>Break. </a:t>
              </a:r>
            </a:p>
            <a:p>
              <a:pPr algn="l">
                <a:defRPr sz="6000" b="0">
                  <a:latin typeface="Montserrat Bold"/>
                  <a:ea typeface="Montserrat Bold"/>
                  <a:cs typeface="Montserrat Bold"/>
                  <a:sym typeface="Montserrat Bold"/>
                </a:defRPr>
              </a:pPr>
              <a:r>
                <a:t>Repeat.</a:t>
              </a:r>
            </a:p>
          </p:txBody>
        </p:sp>
        <p:sp>
          <p:nvSpPr>
            <p:cNvPr id="257" name="Shape 257"/>
            <p:cNvSpPr/>
            <p:nvPr/>
          </p:nvSpPr>
          <p:spPr>
            <a:xfrm>
              <a:off x="8634748" y="2755150"/>
              <a:ext cx="14424722" cy="260648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b="0">
                  <a:solidFill>
                    <a:srgbClr val="FFFFFF"/>
                  </a:solidFill>
                  <a:latin typeface="Montserrat Bold"/>
                  <a:ea typeface="Montserrat Bold"/>
                  <a:cs typeface="Montserrat Bold"/>
                  <a:sym typeface="Montserrat Bold"/>
                </a:defRPr>
              </a:pPr>
              <a:r>
                <a:rPr dirty="0"/>
                <a:t>This work is licensed under a Creative Commons Attribution-</a:t>
              </a:r>
              <a:r>
                <a:rPr dirty="0" err="1"/>
                <a:t>NonCommercial</a:t>
              </a:r>
              <a:r>
                <a:rPr dirty="0"/>
                <a:t>-</a:t>
              </a:r>
              <a:r>
                <a:rPr dirty="0" err="1"/>
                <a:t>ShareAlike</a:t>
              </a:r>
              <a:r>
                <a:rPr dirty="0"/>
                <a:t> 4.0 International License. Designed by the authors of “Design. Think. Make. Break. Repeat. A Handbook of Methods” (BIS Publishers).</a:t>
              </a:r>
            </a:p>
            <a:p>
              <a:pPr algn="l" defTabSz="457200">
                <a:defRPr b="0">
                  <a:solidFill>
                    <a:srgbClr val="FFFFFF"/>
                  </a:solidFill>
                  <a:latin typeface="Montserrat Bold"/>
                  <a:ea typeface="Montserrat Bold"/>
                  <a:cs typeface="Montserrat Bold"/>
                  <a:sym typeface="Montserrat Bold"/>
                </a:defRPr>
              </a:pPr>
              <a:r>
                <a:rPr u="sng" dirty="0">
                  <a:solidFill>
                    <a:schemeClr val="bg1"/>
                  </a:solidFill>
                  <a:hlinkClick r:id="rId3">
                    <a:extLst>
                      <a:ext uri="{A12FA001-AC4F-418D-AE19-62706E023703}">
                        <ahyp:hlinkClr xmlns:ahyp="http://schemas.microsoft.com/office/drawing/2018/hyperlinkcolor" val="tx"/>
                      </a:ext>
                    </a:extLst>
                  </a:hlinkClick>
                </a:rPr>
                <a:t>www.designthinkmakebreakrepeat.com</a:t>
              </a:r>
            </a:p>
          </p:txBody>
        </p:sp>
        <p:sp>
          <p:nvSpPr>
            <p:cNvPr id="258" name="Shape 258"/>
            <p:cNvSpPr/>
            <p:nvPr/>
          </p:nvSpPr>
          <p:spPr>
            <a:xfrm>
              <a:off x="746861" y="6774665"/>
              <a:ext cx="23078331" cy="47275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sz="4000" b="0">
                  <a:solidFill>
                    <a:srgbClr val="FFFFFF"/>
                  </a:solidFill>
                  <a:latin typeface="Montserrat Medium"/>
                  <a:ea typeface="Montserrat Medium"/>
                  <a:cs typeface="Montserrat Medium"/>
                  <a:sym typeface="Montserrat Medium"/>
                </a:defRPr>
              </a:pPr>
              <a:r>
                <a:t>How to use these slides</a:t>
              </a:r>
            </a:p>
            <a:p>
              <a:pPr algn="l" defTabSz="457200">
                <a:defRPr b="0" i="1">
                  <a:solidFill>
                    <a:srgbClr val="FFFFFF"/>
                  </a:solidFill>
                  <a:latin typeface="Montserrat-Italic"/>
                  <a:ea typeface="Montserrat-Italic"/>
                  <a:cs typeface="Montserrat-Italic"/>
                  <a:sym typeface="Montserrat-Italic"/>
                </a:defRPr>
              </a:pPr>
              <a:r>
                <a:t>These companion slides for the published book “Design Think Make Break Repeat: A Handbook of Methods”, support facilitation of the published exercises during workshops, tutorials or other guided design sessions. </a:t>
              </a:r>
            </a:p>
            <a:p>
              <a:pPr algn="l" defTabSz="457200">
                <a:defRPr b="0" i="1">
                  <a:solidFill>
                    <a:srgbClr val="FFFFFF"/>
                  </a:solidFill>
                  <a:latin typeface="Montserrat-Italic"/>
                  <a:ea typeface="Montserrat-Italic"/>
                  <a:cs typeface="Montserrat-Italic"/>
                  <a:sym typeface="Montserrat-Italic"/>
                </a:defRPr>
              </a:pPr>
              <a:endParaRPr/>
            </a:p>
            <a:p>
              <a:pPr algn="l" defTabSz="457200">
                <a:defRPr b="0" i="1">
                  <a:solidFill>
                    <a:srgbClr val="FFFFFF"/>
                  </a:solidFill>
                  <a:latin typeface="Montserrat-Italic"/>
                  <a:ea typeface="Montserrat-Italic"/>
                  <a:cs typeface="Montserrat-Italic"/>
                  <a:sym typeface="Montserrat-Italic"/>
                </a:defRPr>
              </a:pPr>
              <a:r>
                <a:rPr b="1">
                  <a:latin typeface="Montserrat-BoldItalic"/>
                  <a:ea typeface="Montserrat-BoldItalic"/>
                  <a:cs typeface="Montserrat-BoldItalic"/>
                  <a:sym typeface="Montserrat-BoldItalic"/>
                </a:rPr>
                <a:t>Slide 1: Title.</a:t>
              </a:r>
              <a:r>
                <a:t> Introduce the method, using the description from the book.</a:t>
              </a:r>
            </a:p>
            <a:p>
              <a:pPr algn="l" defTabSz="457200">
                <a:defRPr i="1">
                  <a:solidFill>
                    <a:srgbClr val="FFFFFF"/>
                  </a:solidFill>
                  <a:latin typeface="Montserrat-BoldItalic"/>
                  <a:ea typeface="Montserrat-BoldItalic"/>
                  <a:cs typeface="Montserrat-BoldItalic"/>
                  <a:sym typeface="Montserrat-BoldItalic"/>
                </a:defRPr>
              </a:pPr>
              <a:r>
                <a:t>Slide 2: Examples. </a:t>
              </a:r>
              <a:r>
                <a:rPr b="0">
                  <a:latin typeface="Montserrat-Italic"/>
                  <a:ea typeface="Montserrat-Italic"/>
                  <a:cs typeface="Montserrat-Italic"/>
                  <a:sym typeface="Montserrat-Italic"/>
                </a:rPr>
                <a:t>Use this slide to add your own images/examples of the method in use, or extra information.</a:t>
              </a:r>
              <a:r>
                <a:t> </a:t>
              </a:r>
            </a:p>
            <a:p>
              <a:pPr algn="l" defTabSz="457200">
                <a:defRPr i="1">
                  <a:solidFill>
                    <a:srgbClr val="FFFFFF"/>
                  </a:solidFill>
                  <a:latin typeface="Montserrat-BoldItalic"/>
                  <a:ea typeface="Montserrat-BoldItalic"/>
                  <a:cs typeface="Montserrat-BoldItalic"/>
                  <a:sym typeface="Montserrat-BoldItalic"/>
                </a:defRPr>
              </a:pPr>
              <a:r>
                <a:t>Slide 3+: Steps. </a:t>
              </a:r>
              <a:r>
                <a:rPr b="0">
                  <a:latin typeface="Montserrat-Italic"/>
                  <a:ea typeface="Montserrat-Italic"/>
                  <a:cs typeface="Montserrat-Italic"/>
                  <a:sym typeface="Montserrat-Italic"/>
                </a:rPr>
                <a:t>Use one slide for each step of the method, to track timing and progress. The tip boxes can be used to offer extra guidance for specific steps, where needed. </a:t>
              </a:r>
            </a:p>
            <a:p>
              <a:pPr algn="l" defTabSz="457200">
                <a:defRPr i="1">
                  <a:solidFill>
                    <a:srgbClr val="FFFFFF"/>
                  </a:solidFill>
                  <a:latin typeface="Montserrat-BoldItalic"/>
                  <a:ea typeface="Montserrat-BoldItalic"/>
                  <a:cs typeface="Montserrat-BoldItalic"/>
                  <a:sym typeface="Montserrat-BoldItalic"/>
                </a:defRPr>
              </a:pPr>
              <a:r>
                <a:t>Slide 4: Sharing. </a:t>
              </a:r>
              <a:r>
                <a:rPr b="0">
                  <a:latin typeface="Montserrat-Italic"/>
                  <a:ea typeface="Montserrat-Italic"/>
                  <a:cs typeface="Montserrat-Italic"/>
                  <a:sym typeface="Montserrat-Italic"/>
                </a:rPr>
                <a:t>Results of the exercise are shared and discussed, in an appropriate format.</a:t>
              </a:r>
            </a:p>
          </p:txBody>
        </p:sp>
        <p:sp>
          <p:nvSpPr>
            <p:cNvPr id="259" name="Shape 259"/>
            <p:cNvSpPr/>
            <p:nvPr/>
          </p:nvSpPr>
          <p:spPr>
            <a:xfrm>
              <a:off x="16322992" y="12661177"/>
              <a:ext cx="7541642" cy="4476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r">
                <a:defRPr sz="2000" b="0">
                  <a:solidFill>
                    <a:srgbClr val="FFFFFF"/>
                  </a:solidFill>
                  <a:latin typeface="Montserrat Medium"/>
                  <a:ea typeface="Montserrat Medium"/>
                  <a:cs typeface="Montserrat Medium"/>
                  <a:sym typeface="Montserrat Medium"/>
                </a:defRPr>
              </a:lvl1pPr>
            </a:lstStyle>
            <a:p>
              <a:r>
                <a:t>Slide design by: Hamish Henderson, Madeleine Borthwick</a:t>
              </a:r>
            </a:p>
          </p:txBody>
        </p:sp>
      </p:gr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38</TotalTime>
  <Words>788</Words>
  <Application>Microsoft Macintosh PowerPoint</Application>
  <PresentationFormat>Custom</PresentationFormat>
  <Paragraphs>98</Paragraphs>
  <Slides>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vt:i4>
      </vt:variant>
    </vt:vector>
  </HeadingPairs>
  <TitlesOfParts>
    <vt:vector size="20" baseType="lpstr">
      <vt:lpstr>Helvetica Neue Medium</vt:lpstr>
      <vt:lpstr>Montserrat-Italic</vt:lpstr>
      <vt:lpstr>Tw Cen MT</vt:lpstr>
      <vt:lpstr>Helvetica Neue</vt:lpstr>
      <vt:lpstr>Palatino</vt:lpstr>
      <vt:lpstr>Montserrat Medium</vt:lpstr>
      <vt:lpstr>Helvetica Light</vt:lpstr>
      <vt:lpstr>Helvetica Neue Light</vt:lpstr>
      <vt:lpstr>Helvetica Neue Thin</vt:lpstr>
      <vt:lpstr>Montserrat Bold</vt:lpstr>
      <vt:lpstr>Montserrat-BoldItalic</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Robert Dongas</cp:lastModifiedBy>
  <cp:revision>9</cp:revision>
  <dcterms:modified xsi:type="dcterms:W3CDTF">2020-01-09T04:26:05Z</dcterms:modified>
</cp:coreProperties>
</file>