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Montserrat Bold" pitchFamily="2" charset="77"/>
      <p:bold r:id="rId14"/>
      <p:italic r:id="rId15"/>
      <p:boldItalic r:id="rId16"/>
    </p:embeddedFont>
    <p:embeddedFont>
      <p:font typeface="Montserrat Medium" pitchFamily="2" charset="77"/>
      <p:regular r:id="rId17"/>
      <p:italic r:id="rId18"/>
    </p:embeddedFont>
    <p:embeddedFont>
      <p:font typeface="Montserrat Regular" pitchFamily="2" charset="77"/>
      <p:regular r:id="rId19"/>
      <p:bold r:id="rId20"/>
      <p:italic r:id="rId21"/>
      <p:boldItalic r:id="rId22"/>
    </p:embeddedFont>
    <p:embeddedFont>
      <p:font typeface="Montserrat-BoldItalic" pitchFamily="2" charset="77"/>
      <p:bold r:id="rId23"/>
      <p:italic r:id="rId24"/>
      <p:boldItalic r:id="rId25"/>
    </p:embeddedFont>
    <p:embeddedFont>
      <p:font typeface="Montserrat-Italic" pitchFamily="2" charset="77"/>
      <p:italic r:id="rId26"/>
    </p:embeddedFont>
    <p:embeddedFont>
      <p:font typeface="Tw Cen MT" panose="020B0602020104020603" pitchFamily="34" charset="77"/>
      <p:regular r:id="rId27"/>
      <p:bold r:id="rId28"/>
      <p:italic r:id="rId29"/>
      <p:boldItalic r:id="rId30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6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3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1DB60C-2FD3-5E46-AB01-A28A889CCF67}"/>
              </a:ext>
            </a:extLst>
          </p:cNvPr>
          <p:cNvGrpSpPr/>
          <p:nvPr/>
        </p:nvGrpSpPr>
        <p:grpSpPr>
          <a:xfrm>
            <a:off x="-74732" y="-21137"/>
            <a:ext cx="24521874" cy="13282390"/>
            <a:chOff x="-74732" y="-21137"/>
            <a:chExt cx="24521874" cy="13282390"/>
          </a:xfrm>
        </p:grpSpPr>
        <p:pic>
          <p:nvPicPr>
            <p:cNvPr id="119" name="pasted-image.tiff"/>
            <p:cNvPicPr>
              <a:picLocks noChangeAspect="1"/>
            </p:cNvPicPr>
            <p:nvPr/>
          </p:nvPicPr>
          <p:blipFill>
            <a:blip r:embed="rId2"/>
            <a:srcRect r="341" b="31771"/>
            <a:stretch>
              <a:fillRect/>
            </a:stretch>
          </p:blipFill>
          <p:spPr>
            <a:xfrm>
              <a:off x="-18058" y="-18058"/>
              <a:ext cx="24420076" cy="111896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1504" y="-211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150663" y="8178675"/>
              <a:ext cx="10627030" cy="1108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5700" i="1">
                  <a:solidFill>
                    <a:srgbClr val="FFFFFF"/>
                  </a:solidFill>
                  <a:effectLst>
                    <a:outerShdw blurRad="25400" dir="18900000" rotWithShape="0">
                      <a:srgbClr val="000000"/>
                    </a:outerShdw>
                  </a:effectLst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Valuing the perspective of others</a:t>
              </a:r>
            </a:p>
          </p:txBody>
        </p:sp>
        <p:sp>
          <p:nvSpPr>
            <p:cNvPr id="122" name="Shape 122"/>
            <p:cNvSpPr/>
            <p:nvPr/>
          </p:nvSpPr>
          <p:spPr>
            <a:xfrm>
              <a:off x="-63142" y="11257466"/>
              <a:ext cx="24510284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585599" y="11969021"/>
              <a:ext cx="6538480" cy="1006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52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9199" y="2753564"/>
              <a:ext cx="17447695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6904365" y="3278725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421041" y="1842458"/>
              <a:ext cx="14688144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-74732" y="5357789"/>
              <a:ext cx="14688145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14064964" y="5882950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420815" y="4435318"/>
              <a:ext cx="15371115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1DBE7C-98E7-9C4B-BF58-8A0694F23000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0" name="Shape 370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373" name="Shape 373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3337A7-371F-EF43-B310-D002A6FECA2E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376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8" name="Shape 378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380" name="Shape 380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7604EA3-BACE-2A42-8F69-2B032AD08023}"/>
              </a:ext>
            </a:extLst>
          </p:cNvPr>
          <p:cNvGrpSpPr/>
          <p:nvPr/>
        </p:nvGrpSpPr>
        <p:grpSpPr>
          <a:xfrm>
            <a:off x="-254236" y="-375470"/>
            <a:ext cx="24118870" cy="13484323"/>
            <a:chOff x="-254236" y="-375470"/>
            <a:chExt cx="24118870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058978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624000" y="1429342"/>
              <a:ext cx="5169185" cy="2282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254236" y="1332302"/>
              <a:ext cx="1841187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6000" b="0" spc="-319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 Critique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162" name="Shape 162"/>
          <p:cNvSpPr/>
          <p:nvPr/>
        </p:nvSpPr>
        <p:spPr>
          <a:xfrm>
            <a:off x="153602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04E72-85EE-1B4A-9675-032DACEA0D51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138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146" name="Shape 146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147" name="Shape 147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165" name="Shape 165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166" name="Shape 166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67" name="Shape 167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68" name="Shape 168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169" name="Shape 169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195" name="Shape 195"/>
          <p:cNvSpPr/>
          <p:nvPr/>
        </p:nvSpPr>
        <p:spPr>
          <a:xfrm>
            <a:off x="3346370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7" name="Shape 197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198" name="Shape 198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199" name="Shape 199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00" name="Shape 200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01" name="Shape 201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02" name="Shape 202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AFC60E-5C1F-1048-AE8C-A5D6667B23A1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171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2" name="Shape 172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183" name="Shape 183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1" name="Shape 191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92" name="Shape 192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83D548BB-223B-DB4B-8D64-A441AF830F73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268DB492-2A6C-8148-94DE-B12FB5D296FF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A4BC413B-FB15-864B-B21E-CE76F6B0A7C8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883A939A-E119-2B4A-B279-A9F1C295A79C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CD726768-1A23-8C49-92D8-CA6720182EE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99D68A79-0367-FC43-9E5E-21D1136E44C1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28" name="Shape 228"/>
          <p:cNvSpPr/>
          <p:nvPr/>
        </p:nvSpPr>
        <p:spPr>
          <a:xfrm>
            <a:off x="6592376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30" name="Shape 230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31" name="Shape 231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232" name="Shape 232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33" name="Shape 233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34" name="Shape 234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35" name="Shape 235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88AF3E-02A8-AA46-82C8-835FAE7ED076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204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Shape 205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23" name="Shape 223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8533B508-63B0-BD46-9C03-DCD738D0BF7F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F9DCFD2C-265D-E640-8724-8F1CE991D492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132817B0-C63F-8149-B847-D2876605880E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FAFB1932-7471-584D-902F-3028262D9C7A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B540E6CA-02DA-474F-B996-03306CC42C39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21726613-3204-C14D-9F56-6895EFB0E37F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61" name="Shape 261"/>
          <p:cNvSpPr/>
          <p:nvPr/>
        </p:nvSpPr>
        <p:spPr>
          <a:xfrm>
            <a:off x="9811763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63" name="Shape 263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64" name="Shape 264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265" name="Shape 265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66" name="Shape 266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67" name="Shape 267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68" name="Shape 268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19CE41-E618-B446-B88A-BF824C7CC4F3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237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8" name="Shape 238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8" name="Shape 258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0" name="Shape 260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8E3019E5-46AB-F347-83B5-C9D20E387DB6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05B9FD9C-D58D-1E46-B3D1-56F30012B220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E57E0B71-2621-8845-A149-63373D90F256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2575CA20-B3D3-4144-A680-3B91A9EAE37C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67CD9FFA-F138-5B48-8ED2-6DD51BFC71E6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EDCFE034-B832-7D45-8825-AB7450E61CF0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94" name="Shape 294"/>
          <p:cNvSpPr/>
          <p:nvPr/>
        </p:nvSpPr>
        <p:spPr>
          <a:xfrm>
            <a:off x="13031151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96" name="Shape 296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297" name="Shape 297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298" name="Shape 298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299" name="Shape 299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00" name="Shape 300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01" name="Shape 301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2DA250-B392-004F-8A0E-80B895398167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270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1" name="Shape 271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44B43972-5D27-744D-8C5E-A39EEE957BD4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4398E927-974A-7F4D-AF96-7809329B4C9D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1C497C08-6EEB-C549-85D8-F13DE75100E8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B2F6DA3E-8048-5D4A-8E01-A65BB6B55DEC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D8577E71-DF5E-7C4F-A1B6-C3885F7CB5CA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4C26DFCB-F84D-6C42-A198-3983D025D24E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329" name="Shape 329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330" name="Shape 330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331" name="Shape 331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32" name="Shape 332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33" name="Shape 333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34" name="Shape 334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37B8C9A-BFA3-5941-86C5-DFC755D02121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303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4" name="Shape 30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313" name="Shape 313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315" name="Shape 315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21" name="Shape 321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23" name="Shape 323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012989CE-9D23-F048-994D-137C96C7484F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4B10FBD1-7B20-0B45-AA9D-C7E3BF9D2EC7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3D7C64F3-7E9A-2240-9CD9-71ED22A274D1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F4B90040-B593-7D45-8376-4CD5E8F4CB21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808B6971-C48A-F048-A9D6-A9139762FEC3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D499474E-721F-F849-ABC4-A18CA0FF4F46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  <p:sp>
        <p:nvSpPr>
          <p:cNvPr id="327" name="Shape 327"/>
          <p:cNvSpPr/>
          <p:nvPr/>
        </p:nvSpPr>
        <p:spPr>
          <a:xfrm>
            <a:off x="16250539" y="10987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206152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362" name="Shape 362"/>
          <p:cNvSpPr/>
          <p:nvPr/>
        </p:nvSpPr>
        <p:spPr>
          <a:xfrm>
            <a:off x="16303088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[5-10 mins] </a:t>
            </a:r>
          </a:p>
        </p:txBody>
      </p:sp>
      <p:sp>
        <p:nvSpPr>
          <p:cNvPr id="363" name="Shape 363"/>
          <p:cNvSpPr/>
          <p:nvPr/>
        </p:nvSpPr>
        <p:spPr>
          <a:xfrm>
            <a:off x="19156336" y="10291399"/>
            <a:ext cx="4314942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[5-10 mins per</a:t>
            </a:r>
          </a:p>
          <a:p>
            <a: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team member] </a:t>
            </a:r>
          </a:p>
        </p:txBody>
      </p:sp>
      <p:sp>
        <p:nvSpPr>
          <p:cNvPr id="364" name="Shape 364"/>
          <p:cNvSpPr/>
          <p:nvPr/>
        </p:nvSpPr>
        <p:spPr>
          <a:xfrm>
            <a:off x="339892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65" name="Shape 365"/>
          <p:cNvSpPr/>
          <p:nvPr/>
        </p:nvSpPr>
        <p:spPr>
          <a:xfrm>
            <a:off x="6644926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66" name="Shape 366"/>
          <p:cNvSpPr/>
          <p:nvPr/>
        </p:nvSpPr>
        <p:spPr>
          <a:xfrm>
            <a:off x="9864313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sp>
        <p:nvSpPr>
          <p:cNvPr id="367" name="Shape 367"/>
          <p:cNvSpPr/>
          <p:nvPr/>
        </p:nvSpPr>
        <p:spPr>
          <a:xfrm>
            <a:off x="13083700" y="10291399"/>
            <a:ext cx="3582665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[flexible]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649117-8B7A-914F-8C73-01774E3231FD}"/>
              </a:ext>
            </a:extLst>
          </p:cNvPr>
          <p:cNvGrpSpPr/>
          <p:nvPr/>
        </p:nvGrpSpPr>
        <p:grpSpPr>
          <a:xfrm>
            <a:off x="-4784948" y="-3713481"/>
            <a:ext cx="29519087" cy="16974734"/>
            <a:chOff x="-4784948" y="-3713481"/>
            <a:chExt cx="29519087" cy="16974734"/>
          </a:xfrm>
        </p:grpSpPr>
        <p:pic>
          <p:nvPicPr>
            <p:cNvPr id="336" name="pasted-image.tiff"/>
            <p:cNvPicPr>
              <a:picLocks noChangeAspect="1"/>
            </p:cNvPicPr>
            <p:nvPr/>
          </p:nvPicPr>
          <p:blipFill>
            <a:blip r:embed="rId2"/>
            <a:srcRect r="1275" b="40948"/>
            <a:stretch>
              <a:fillRect/>
            </a:stretch>
          </p:blipFill>
          <p:spPr>
            <a:xfrm>
              <a:off x="-4784948" y="-3713481"/>
              <a:ext cx="24191182" cy="96845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7" name="Shape 337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-110395" y="609796"/>
              <a:ext cx="12005529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1334644" y="6636377"/>
              <a:ext cx="21354888" cy="16287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critique design work using three simple lead-in statements. You will practice communicating critique in a respectful and constructive way. Focus on your own design problem, or use the resources on the companion website. </a:t>
              </a:r>
            </a:p>
          </p:txBody>
        </p:sp>
        <p:sp>
          <p:nvSpPr>
            <p:cNvPr id="346" name="Shape 346"/>
            <p:cNvSpPr/>
            <p:nvPr/>
          </p:nvSpPr>
          <p:spPr>
            <a:xfrm>
              <a:off x="18112142" y="3266047"/>
              <a:ext cx="6328532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18942237" y="3304556"/>
              <a:ext cx="5279645" cy="202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rPr>
                  <a:latin typeface="Montserrat Regular"/>
                  <a:ea typeface="Montserrat Regular"/>
                  <a:cs typeface="Montserrat Regular"/>
                  <a:sym typeface="Montserrat Regular"/>
                </a:rPr>
                <a:t>2-10 people,</a:t>
              </a:r>
              <a:r>
                <a:t> 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post-it notes 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(3 colours)</a:t>
              </a:r>
            </a:p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marker</a:t>
              </a:r>
            </a:p>
          </p:txBody>
        </p:sp>
        <p:sp>
          <p:nvSpPr>
            <p:cNvPr id="348" name="Shape 348"/>
            <p:cNvSpPr/>
            <p:nvPr/>
          </p:nvSpPr>
          <p:spPr>
            <a:xfrm>
              <a:off x="-125701" y="3057910"/>
              <a:ext cx="10631907" cy="2321715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9976984" y="3583071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53" name="Shape 353"/>
            <p:cNvSpPr/>
            <p:nvPr/>
          </p:nvSpPr>
          <p:spPr>
            <a:xfrm>
              <a:off x="20794536" y="9195086"/>
              <a:ext cx="1038542" cy="1038541"/>
            </a:xfrm>
            <a:prstGeom prst="ellipse">
              <a:avLst/>
            </a:prstGeom>
            <a:solidFill>
              <a:srgbClr val="DB5C5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54" name="Shape 354"/>
            <p:cNvSpPr/>
            <p:nvPr/>
          </p:nvSpPr>
          <p:spPr>
            <a:xfrm>
              <a:off x="4697601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7916988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11136375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14355762" y="9195086"/>
              <a:ext cx="1038541" cy="1038541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16510444" y="12508777"/>
              <a:ext cx="7354190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Drew,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https://www.flickr.com/ photos/drew-harry/5392135365/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17575150" y="9195086"/>
              <a:ext cx="1038541" cy="1038542"/>
            </a:xfrm>
            <a:prstGeom prst="ellipse">
              <a:avLst/>
            </a:prstGeom>
            <a:solidFill>
              <a:srgbClr val="C0C0C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4" name="Shape 140">
              <a:extLst>
                <a:ext uri="{FF2B5EF4-FFF2-40B4-BE49-F238E27FC236}">
                  <a16:creationId xmlns:a16="http://schemas.microsoft.com/office/drawing/2014/main" id="{D7156ACE-62EF-E84A-9919-C5B40BD2170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" name="Shape 142">
              <a:extLst>
                <a:ext uri="{FF2B5EF4-FFF2-40B4-BE49-F238E27FC236}">
                  <a16:creationId xmlns:a16="http://schemas.microsoft.com/office/drawing/2014/main" id="{6C03E39F-B732-4E40-9299-D5C1925E2A30}"/>
                </a:ext>
              </a:extLst>
            </p:cNvPr>
            <p:cNvSpPr/>
            <p:nvPr/>
          </p:nvSpPr>
          <p:spPr>
            <a:xfrm>
              <a:off x="19483442" y="21785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52</a:t>
              </a:r>
            </a:p>
          </p:txBody>
        </p:sp>
        <p:sp>
          <p:nvSpPr>
            <p:cNvPr id="36" name="Shape 144">
              <a:extLst>
                <a:ext uri="{FF2B5EF4-FFF2-40B4-BE49-F238E27FC236}">
                  <a16:creationId xmlns:a16="http://schemas.microsoft.com/office/drawing/2014/main" id="{FBE51971-9EC3-1045-BB15-2E3EFAC22D17}"/>
                </a:ext>
              </a:extLst>
            </p:cNvPr>
            <p:cNvSpPr/>
            <p:nvPr/>
          </p:nvSpPr>
          <p:spPr>
            <a:xfrm rot="5400000">
              <a:off x="11368800" y="1134957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5">
              <a:extLst>
                <a:ext uri="{FF2B5EF4-FFF2-40B4-BE49-F238E27FC236}">
                  <a16:creationId xmlns:a16="http://schemas.microsoft.com/office/drawing/2014/main" id="{156D90AD-B1F7-6846-BB07-086123468E89}"/>
                </a:ext>
              </a:extLst>
            </p:cNvPr>
            <p:cNvSpPr/>
            <p:nvPr/>
          </p:nvSpPr>
          <p:spPr>
            <a:xfrm>
              <a:off x="385152" y="-312675"/>
              <a:ext cx="9610201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Design</a:t>
              </a:r>
            </a:p>
          </p:txBody>
        </p:sp>
        <p:sp>
          <p:nvSpPr>
            <p:cNvPr id="38" name="Shape 147">
              <a:extLst>
                <a:ext uri="{FF2B5EF4-FFF2-40B4-BE49-F238E27FC236}">
                  <a16:creationId xmlns:a16="http://schemas.microsoft.com/office/drawing/2014/main" id="{A4C96C1B-73A8-564C-8EE9-CE7197A7DCC7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2">
              <a:extLst>
                <a:ext uri="{FF2B5EF4-FFF2-40B4-BE49-F238E27FC236}">
                  <a16:creationId xmlns:a16="http://schemas.microsoft.com/office/drawing/2014/main" id="{2906CC87-E67A-6744-92ED-A59D02C4A604}"/>
                </a:ext>
              </a:extLst>
            </p:cNvPr>
            <p:cNvSpPr/>
            <p:nvPr/>
          </p:nvSpPr>
          <p:spPr>
            <a:xfrm>
              <a:off x="369845" y="2135438"/>
              <a:ext cx="995906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Critique</a:t>
              </a:r>
            </a:p>
          </p:txBody>
        </p:sp>
      </p:grpSp>
      <p:sp>
        <p:nvSpPr>
          <p:cNvPr id="360" name="Shape 360"/>
          <p:cNvSpPr/>
          <p:nvPr/>
        </p:nvSpPr>
        <p:spPr>
          <a:xfrm>
            <a:off x="19469926" y="1136056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1199</Words>
  <Application>Microsoft Macintosh PowerPoint</Application>
  <PresentationFormat>Custom</PresentationFormat>
  <Paragraphs>209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Helvetica</vt:lpstr>
      <vt:lpstr>Montserrat Bold</vt:lpstr>
      <vt:lpstr>Montserrat-BoldItalic</vt:lpstr>
      <vt:lpstr>Helvetica Neue Light</vt:lpstr>
      <vt:lpstr>Montserrat Regular</vt:lpstr>
      <vt:lpstr>Helvetica Neue Medium</vt:lpstr>
      <vt:lpstr>Helvetica Light</vt:lpstr>
      <vt:lpstr>Montserrat Medium</vt:lpstr>
      <vt:lpstr>Tw Cen MT</vt:lpstr>
      <vt:lpstr>Helvetica Neue Thin</vt:lpstr>
      <vt:lpstr>Helvetica Neue</vt:lpstr>
      <vt:lpstr>Montserrat-Italic</vt:lpstr>
      <vt:lpstr>Palatino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15</cp:revision>
  <dcterms:modified xsi:type="dcterms:W3CDTF">2020-01-09T04:27:50Z</dcterms:modified>
</cp:coreProperties>
</file>