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embeddedFontLst>
    <p:embeddedFont>
      <p:font typeface="Montserrat Bold" pitchFamily="2" charset="77"/>
      <p:bold r:id="rId13"/>
      <p:italic r:id="rId14"/>
      <p:boldItalic r:id="rId15"/>
    </p:embeddedFont>
    <p:embeddedFont>
      <p:font typeface="Montserrat Medium" pitchFamily="2" charset="77"/>
      <p:regular r:id="rId16"/>
      <p:italic r:id="rId17"/>
    </p:embeddedFont>
    <p:embeddedFont>
      <p:font typeface="Montserrat-BoldItalic" pitchFamily="2" charset="77"/>
      <p:bold r:id="rId18"/>
      <p:italic r:id="rId19"/>
      <p:boldItalic r:id="rId20"/>
    </p:embeddedFont>
    <p:embeddedFont>
      <p:font typeface="Montserrat-Italic" pitchFamily="2" charset="77"/>
      <p:italic r:id="rId21"/>
    </p:embeddedFont>
    <p:embeddedFont>
      <p:font typeface="Tw Cen MT" panose="020B0602020104020603" pitchFamily="34" charset="77"/>
      <p:regular r:id="rId22"/>
      <p:bold r:id="rId23"/>
      <p:italic r:id="rId24"/>
      <p:boldItalic r:id="rId25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14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thinkmakebreakrepeat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002C9C6-8347-C045-8D9B-FD9D207F7E80}"/>
              </a:ext>
            </a:extLst>
          </p:cNvPr>
          <p:cNvGrpSpPr/>
          <p:nvPr/>
        </p:nvGrpSpPr>
        <p:grpSpPr>
          <a:xfrm>
            <a:off x="-22552" y="-46537"/>
            <a:ext cx="24455848" cy="13307790"/>
            <a:chOff x="-22552" y="-46537"/>
            <a:chExt cx="24455848" cy="13307790"/>
          </a:xfrm>
        </p:grpSpPr>
        <p:pic>
          <p:nvPicPr>
            <p:cNvPr id="119" name="CulturalProbes.jpg"/>
            <p:cNvPicPr>
              <a:picLocks noChangeAspect="1"/>
            </p:cNvPicPr>
            <p:nvPr/>
          </p:nvPicPr>
          <p:blipFill>
            <a:blip r:embed="rId2"/>
            <a:srcRect t="15324" b="15324"/>
            <a:stretch>
              <a:fillRect/>
            </a:stretch>
          </p:blipFill>
          <p:spPr>
            <a:xfrm>
              <a:off x="-22552" y="-12382"/>
              <a:ext cx="24419839" cy="1133688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20" name="Shape 120"/>
            <p:cNvSpPr/>
            <p:nvPr/>
          </p:nvSpPr>
          <p:spPr>
            <a:xfrm>
              <a:off x="585599" y="11962671"/>
              <a:ext cx="6798083" cy="1019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l">
                <a:defRPr sz="57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>
                  <a:solidFill>
                    <a:srgbClr val="EE5150"/>
                  </a:solidFill>
                </a:rPr>
                <a:t>TURN TO: </a:t>
              </a:r>
              <a:r>
                <a:t>Page 46</a:t>
              </a:r>
            </a:p>
          </p:txBody>
        </p:sp>
        <p:sp>
          <p:nvSpPr>
            <p:cNvPr id="121" name="Shape 121"/>
            <p:cNvSpPr/>
            <p:nvPr/>
          </p:nvSpPr>
          <p:spPr>
            <a:xfrm>
              <a:off x="26904" y="-46537"/>
              <a:ext cx="24406392" cy="11221231"/>
            </a:xfrm>
            <a:prstGeom prst="rect">
              <a:avLst/>
            </a:prstGeom>
            <a:solidFill>
              <a:srgbClr val="000000">
                <a:alpha val="39844"/>
              </a:srgbClr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13058" y="11257466"/>
              <a:ext cx="24406392" cy="1"/>
            </a:xfrm>
            <a:prstGeom prst="line">
              <a:avLst/>
            </a:prstGeom>
            <a:ln w="203200">
              <a:solidFill>
                <a:srgbClr val="FF283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10837354" y="12508777"/>
              <a:ext cx="13027280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 Gunnar Bothner-By, CC BY 2.0,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https://www.flickr.com/photos/gcbb/3234180323/ https://www.flickr.com/photos/gcbb/3235030262/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-11907" y="173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5400000">
              <a:off x="15518519" y="225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643885" y="921925"/>
              <a:ext cx="14141028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Cultural</a:t>
              </a:r>
            </a:p>
          </p:txBody>
        </p:sp>
        <p:sp>
          <p:nvSpPr>
            <p:cNvPr id="127" name="Shape 127"/>
            <p:cNvSpPr/>
            <p:nvPr/>
          </p:nvSpPr>
          <p:spPr>
            <a:xfrm>
              <a:off x="1205292" y="7275075"/>
              <a:ext cx="11850732" cy="49688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t>Getting to know your users through</a:t>
              </a:r>
            </a:p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t> playful and provocative tasks </a:t>
              </a:r>
            </a:p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8240" y="4495128"/>
              <a:ext cx="1037242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 rot="5400000">
              <a:off x="9840397" y="5015650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504899" y="3672686"/>
              <a:ext cx="9583713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Probes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248E013-ECFC-2042-850B-A01F8C2988EC}"/>
              </a:ext>
            </a:extLst>
          </p:cNvPr>
          <p:cNvGrpSpPr/>
          <p:nvPr/>
        </p:nvGrpSpPr>
        <p:grpSpPr>
          <a:xfrm>
            <a:off x="-36937" y="720955"/>
            <a:ext cx="24457874" cy="13025113"/>
            <a:chOff x="-36937" y="720955"/>
            <a:chExt cx="24457874" cy="13025113"/>
          </a:xfrm>
        </p:grpSpPr>
        <p:pic>
          <p:nvPicPr>
            <p:cNvPr id="331" name="pasted-image.pdf"/>
            <p:cNvPicPr>
              <a:picLocks noChangeAspect="1"/>
            </p:cNvPicPr>
            <p:nvPr/>
          </p:nvPicPr>
          <p:blipFill>
            <a:blip r:embed="rId2"/>
            <a:srcRect l="27630"/>
            <a:stretch>
              <a:fillRect/>
            </a:stretch>
          </p:blipFill>
          <p:spPr>
            <a:xfrm rot="10800000">
              <a:off x="4304849" y="720955"/>
              <a:ext cx="20114295" cy="130216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32" name="pasted-image.pdf"/>
            <p:cNvPicPr>
              <a:picLocks noChangeAspect="1"/>
            </p:cNvPicPr>
            <p:nvPr/>
          </p:nvPicPr>
          <p:blipFill>
            <a:blip r:embed="rId2"/>
            <a:srcRect t="33454" r="50402"/>
            <a:stretch>
              <a:fillRect/>
            </a:stretch>
          </p:blipFill>
          <p:spPr>
            <a:xfrm rot="10800000">
              <a:off x="-4557" y="6312722"/>
              <a:ext cx="11825051" cy="743334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33" name="Shape 333"/>
            <p:cNvSpPr/>
            <p:nvPr/>
          </p:nvSpPr>
          <p:spPr>
            <a:xfrm>
              <a:off x="-36937" y="12049959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975503" y="891390"/>
              <a:ext cx="3253868" cy="4778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Design.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Think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Make.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Break. 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Repeat.</a:t>
              </a:r>
            </a:p>
          </p:txBody>
        </p:sp>
        <p:sp>
          <p:nvSpPr>
            <p:cNvPr id="335" name="Shape 335"/>
            <p:cNvSpPr/>
            <p:nvPr/>
          </p:nvSpPr>
          <p:spPr>
            <a:xfrm>
              <a:off x="8634748" y="2755150"/>
              <a:ext cx="14424722" cy="2606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This work is licensed under a Creative Commons Attribution-</a:t>
              </a:r>
              <a:r>
                <a:rPr dirty="0" err="1"/>
                <a:t>NonCommercial</a:t>
              </a:r>
              <a:r>
                <a:rPr dirty="0"/>
                <a:t>-</a:t>
              </a:r>
              <a:r>
                <a:rPr dirty="0" err="1"/>
                <a:t>ShareAlike</a:t>
              </a:r>
              <a:r>
                <a:rPr dirty="0"/>
                <a:t> 4.0 International License. Designed by the authors of “Design. Think. Make. Break. Repeat. A Handbook of Methods” (BIS Publishers).</a:t>
              </a:r>
            </a:p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u="sng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www.designthinkmakebreakrepeat.com</a:t>
              </a:r>
            </a:p>
          </p:txBody>
        </p:sp>
        <p:sp>
          <p:nvSpPr>
            <p:cNvPr id="336" name="Shape 336"/>
            <p:cNvSpPr/>
            <p:nvPr/>
          </p:nvSpPr>
          <p:spPr>
            <a:xfrm>
              <a:off x="746861" y="6774665"/>
              <a:ext cx="23078331" cy="4727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How to use these slides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These companion slides for the published book “Design Think Make Break Repeat: A Handbook of Methods”, support facilitation of the published exercises during workshops, tutorials or other guided design sessions. 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endParaRPr/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rPr b="1">
                  <a:latin typeface="Montserrat-BoldItalic"/>
                  <a:ea typeface="Montserrat-BoldItalic"/>
                  <a:cs typeface="Montserrat-BoldItalic"/>
                  <a:sym typeface="Montserrat-BoldItalic"/>
                </a:rPr>
                <a:t>Slide 1: Title.</a:t>
              </a:r>
              <a:r>
                <a:t> Introduce the method, using the description from the book.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2: Examples.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this slide to add your own images/examples of the method in use, or extra information.</a:t>
              </a:r>
              <a:r>
                <a:t>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3+: Steps.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one slide for each step of the method, to track timing and progress. The tip boxes can be used to offer extra guidance for specific steps, where needed.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4: Sharing.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Results of the exercise are shared and discussed, in an appropriate format.</a:t>
              </a:r>
            </a:p>
          </p:txBody>
        </p:sp>
        <p:sp>
          <p:nvSpPr>
            <p:cNvPr id="337" name="Shape 337"/>
            <p:cNvSpPr/>
            <p:nvPr/>
          </p:nvSpPr>
          <p:spPr>
            <a:xfrm>
              <a:off x="16322992" y="12661177"/>
              <a:ext cx="7541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Slide design by: Hamish Henderson, Madeleine Borthwick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FF1036F-6FB0-5546-826B-1214C0B8D194}"/>
              </a:ext>
            </a:extLst>
          </p:cNvPr>
          <p:cNvGrpSpPr/>
          <p:nvPr/>
        </p:nvGrpSpPr>
        <p:grpSpPr>
          <a:xfrm>
            <a:off x="-254236" y="-375470"/>
            <a:ext cx="24118870" cy="13484323"/>
            <a:chOff x="-254236" y="-375470"/>
            <a:chExt cx="24118870" cy="13484323"/>
          </a:xfrm>
        </p:grpSpPr>
        <p:sp>
          <p:nvSpPr>
            <p:cNvPr id="132" name="Shape 132"/>
            <p:cNvSpPr/>
            <p:nvPr/>
          </p:nvSpPr>
          <p:spPr>
            <a:xfrm>
              <a:off x="5037" y="-375470"/>
              <a:ext cx="17058978" cy="5562601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 rot="5400000">
              <a:off x="15628357" y="1429342"/>
              <a:ext cx="5169185" cy="228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-254236" y="108340"/>
              <a:ext cx="15981916" cy="49244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defRPr sz="16000" b="0" spc="-319">
                  <a:solidFill>
                    <a:srgbClr val="EE515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Cultural</a:t>
              </a:r>
              <a:r>
                <a:rPr lang="zh-CN" altLang="en-US" dirty="0"/>
                <a:t> </a:t>
              </a:r>
              <a:r>
                <a:rPr lang="en-AU" altLang="zh-CN" dirty="0"/>
                <a:t>	</a:t>
              </a:r>
              <a:r>
                <a:rPr dirty="0"/>
                <a:t>Probes</a:t>
              </a:r>
            </a:p>
          </p:txBody>
        </p:sp>
        <p:sp>
          <p:nvSpPr>
            <p:cNvPr id="135" name="Shape 135"/>
            <p:cNvSpPr/>
            <p:nvPr/>
          </p:nvSpPr>
          <p:spPr>
            <a:xfrm>
              <a:off x="18745136" y="12661177"/>
              <a:ext cx="5119498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>
                  <a:solidFill>
                    <a:srgbClr val="FFFFFF"/>
                  </a:solidFill>
                </a:rPr>
                <a:t>Image Attribution: Lorum ipsum dolor</a:t>
              </a:r>
              <a:r>
                <a:t> </a:t>
              </a:r>
            </a:p>
          </p:txBody>
        </p:sp>
      </p:grpSp>
      <p:sp>
        <p:nvSpPr>
          <p:cNvPr id="136" name="Shape 136"/>
          <p:cNvSpPr/>
          <p:nvPr/>
        </p:nvSpPr>
        <p:spPr>
          <a:xfrm>
            <a:off x="688027" y="5976336"/>
            <a:ext cx="34192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Example: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945158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153" name="Shape 153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[2-3 hrs] </a:t>
            </a:r>
          </a:p>
        </p:txBody>
      </p:sp>
      <p:sp>
        <p:nvSpPr>
          <p:cNvPr id="154" name="Shape 154"/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[2-4 hrs]</a:t>
            </a:r>
          </a:p>
        </p:txBody>
      </p:sp>
      <p:sp>
        <p:nvSpPr>
          <p:cNvPr id="155" name="Shape 155"/>
          <p:cNvSpPr/>
          <p:nvPr/>
        </p:nvSpPr>
        <p:spPr>
          <a:xfrm>
            <a:off x="153602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56" name="Shape 156"/>
          <p:cNvSpPr/>
          <p:nvPr/>
        </p:nvSpPr>
        <p:spPr>
          <a:xfrm>
            <a:off x="16817260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164" name="Shape 164"/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166" name="Shape 166"/>
          <p:cNvSpPr/>
          <p:nvPr/>
        </p:nvSpPr>
        <p:spPr>
          <a:xfrm>
            <a:off x="12849235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 week]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D7C8D35-DF72-E146-8F4C-E48ADF70C136}"/>
              </a:ext>
            </a:extLst>
          </p:cNvPr>
          <p:cNvGrpSpPr/>
          <p:nvPr/>
        </p:nvGrpSpPr>
        <p:grpSpPr>
          <a:xfrm>
            <a:off x="-11907" y="-269701"/>
            <a:ext cx="24474866" cy="13530954"/>
            <a:chOff x="-11907" y="-269701"/>
            <a:chExt cx="24474866" cy="13530954"/>
          </a:xfrm>
        </p:grpSpPr>
        <p:pic>
          <p:nvPicPr>
            <p:cNvPr id="138" name="CulturalProbes.jpg"/>
            <p:cNvPicPr>
              <a:picLocks noChangeAspect="1"/>
            </p:cNvPicPr>
            <p:nvPr/>
          </p:nvPicPr>
          <p:blipFill>
            <a:blip r:embed="rId2"/>
            <a:srcRect t="27333" b="27333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9212262" y="290075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46</a:t>
              </a:r>
            </a:p>
          </p:txBody>
        </p:sp>
        <p:sp>
          <p:nvSpPr>
            <p:cNvPr id="143" name="Shape 143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create a basic cultural probe kit, deliver it to a small group of participants and interpret the returned probes. Focus on your own design problem, or </a:t>
              </a:r>
            </a:p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follow the ‘Supermarket of the Future’ design brief (p.143). 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8909090" y="3080202"/>
              <a:ext cx="5312792" cy="2962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dirty="0"/>
                <a:t>3–4 people, printed maps,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 small notepads,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envelopes or boxes </a:t>
              </a:r>
              <a:endParaRPr sz="1200" b="1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-11907" y="46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 rot="5400000">
              <a:off x="15518519" y="98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504899" y="-269701"/>
              <a:ext cx="14141028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Cultural</a:t>
              </a:r>
            </a:p>
          </p:txBody>
        </p:sp>
        <p:sp>
          <p:nvSpPr>
            <p:cNvPr id="160" name="Shape 160"/>
            <p:cNvSpPr/>
            <p:nvPr/>
          </p:nvSpPr>
          <p:spPr>
            <a:xfrm>
              <a:off x="8240" y="3225128"/>
              <a:ext cx="1037242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 rot="5400000">
              <a:off x="9840397" y="3745650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504899" y="2428811"/>
              <a:ext cx="9583713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Probes</a:t>
              </a:r>
            </a:p>
          </p:txBody>
        </p:sp>
        <p:sp>
          <p:nvSpPr>
            <p:cNvPr id="163" name="Shape 163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67" name="Shape 167"/>
            <p:cNvSpPr/>
            <p:nvPr/>
          </p:nvSpPr>
          <p:spPr>
            <a:xfrm>
              <a:off x="10837354" y="12508777"/>
              <a:ext cx="13027280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 Gunnar Bothner-By, CC BY 2.0,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https://www.flickr.com/photos/gcbb/3234180323/ https://www.flickr.com/photos/gcbb/3235030262/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945158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184" name="Shape 184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[2-3 hrs] </a:t>
            </a:r>
          </a:p>
        </p:txBody>
      </p:sp>
      <p:sp>
        <p:nvSpPr>
          <p:cNvPr id="185" name="Shape 185"/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[2-4 hrs]</a:t>
            </a:r>
          </a:p>
        </p:txBody>
      </p:sp>
      <p:sp>
        <p:nvSpPr>
          <p:cNvPr id="186" name="Shape 186"/>
          <p:cNvSpPr/>
          <p:nvPr/>
        </p:nvSpPr>
        <p:spPr>
          <a:xfrm>
            <a:off x="4121628" y="10987347"/>
            <a:ext cx="3687763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87" name="Shape 187"/>
          <p:cNvSpPr/>
          <p:nvPr/>
        </p:nvSpPr>
        <p:spPr>
          <a:xfrm>
            <a:off x="16817260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195" name="Shape 195"/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197" name="Shape 197"/>
          <p:cNvSpPr/>
          <p:nvPr/>
        </p:nvSpPr>
        <p:spPr>
          <a:xfrm>
            <a:off x="12849235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 week]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1CB1442-0379-E942-8063-3C1D87BAA63D}"/>
              </a:ext>
            </a:extLst>
          </p:cNvPr>
          <p:cNvGrpSpPr/>
          <p:nvPr/>
        </p:nvGrpSpPr>
        <p:grpSpPr>
          <a:xfrm>
            <a:off x="-11907" y="-269701"/>
            <a:ext cx="24474866" cy="13530954"/>
            <a:chOff x="-11907" y="-269701"/>
            <a:chExt cx="24474866" cy="13530954"/>
          </a:xfrm>
        </p:grpSpPr>
        <p:pic>
          <p:nvPicPr>
            <p:cNvPr id="169" name="CulturalProbes.jpg"/>
            <p:cNvPicPr>
              <a:picLocks noChangeAspect="1"/>
            </p:cNvPicPr>
            <p:nvPr/>
          </p:nvPicPr>
          <p:blipFill>
            <a:blip r:embed="rId2"/>
            <a:srcRect t="27333" b="27333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70" name="Shape 170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create a basic cultural probe kit, deliver it to a small group of participants and interpret the returned probes. Focus on your own design problem, or </a:t>
              </a:r>
            </a:p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follow the ‘Supermarket of the Future’ design brief (p.143). </a:t>
              </a:r>
            </a:p>
          </p:txBody>
        </p:sp>
        <p:sp>
          <p:nvSpPr>
            <p:cNvPr id="176" name="Shape 176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80" name="Shape 180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81" name="Shape 181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82" name="Shape 182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88" name="Shape 188"/>
            <p:cNvSpPr/>
            <p:nvPr/>
          </p:nvSpPr>
          <p:spPr>
            <a:xfrm>
              <a:off x="-11907" y="46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 rot="5400000">
              <a:off x="15518519" y="98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8240" y="3225128"/>
              <a:ext cx="1037242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 rot="5400000">
              <a:off x="9840397" y="3745650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96" name="Shape 196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98" name="Shape 198"/>
            <p:cNvSpPr/>
            <p:nvPr/>
          </p:nvSpPr>
          <p:spPr>
            <a:xfrm>
              <a:off x="10837354" y="12508777"/>
              <a:ext cx="13027280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 Gunnar Bothner-By, CC BY 2.0,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https://www.flickr.com/photos/gcbb/3234180323/ https://www.flickr.com/photos/gcbb/3235030262/</a:t>
              </a:r>
            </a:p>
          </p:txBody>
        </p:sp>
        <p:sp>
          <p:nvSpPr>
            <p:cNvPr id="32" name="Shape 140">
              <a:extLst>
                <a:ext uri="{FF2B5EF4-FFF2-40B4-BE49-F238E27FC236}">
                  <a16:creationId xmlns:a16="http://schemas.microsoft.com/office/drawing/2014/main" id="{86A4BBBB-6F02-A449-852E-3B7687C8342D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42">
              <a:extLst>
                <a:ext uri="{FF2B5EF4-FFF2-40B4-BE49-F238E27FC236}">
                  <a16:creationId xmlns:a16="http://schemas.microsoft.com/office/drawing/2014/main" id="{BBC93E62-C9E8-E64D-976D-C928270F9C8C}"/>
                </a:ext>
              </a:extLst>
            </p:cNvPr>
            <p:cNvSpPr/>
            <p:nvPr/>
          </p:nvSpPr>
          <p:spPr>
            <a:xfrm>
              <a:off x="19212262" y="290075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46</a:t>
              </a:r>
            </a:p>
          </p:txBody>
        </p:sp>
        <p:sp>
          <p:nvSpPr>
            <p:cNvPr id="34" name="Shape 144">
              <a:extLst>
                <a:ext uri="{FF2B5EF4-FFF2-40B4-BE49-F238E27FC236}">
                  <a16:creationId xmlns:a16="http://schemas.microsoft.com/office/drawing/2014/main" id="{B35BC7CA-C79F-B745-A27D-ECFDBBEC8548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" name="Shape 146">
              <a:extLst>
                <a:ext uri="{FF2B5EF4-FFF2-40B4-BE49-F238E27FC236}">
                  <a16:creationId xmlns:a16="http://schemas.microsoft.com/office/drawing/2014/main" id="{0C186F92-7F39-EF4D-A318-C2BDCB3D2F4E}"/>
                </a:ext>
              </a:extLst>
            </p:cNvPr>
            <p:cNvSpPr/>
            <p:nvPr/>
          </p:nvSpPr>
          <p:spPr>
            <a:xfrm>
              <a:off x="18909090" y="3080202"/>
              <a:ext cx="5312792" cy="2962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dirty="0"/>
                <a:t>3–4 people, printed maps,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 small notepads,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envelopes or boxes </a:t>
              </a:r>
              <a:endParaRPr sz="1200" b="1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6" name="Shape 159">
              <a:extLst>
                <a:ext uri="{FF2B5EF4-FFF2-40B4-BE49-F238E27FC236}">
                  <a16:creationId xmlns:a16="http://schemas.microsoft.com/office/drawing/2014/main" id="{2E975D95-87C6-984D-AF57-793EE9F40E93}"/>
                </a:ext>
              </a:extLst>
            </p:cNvPr>
            <p:cNvSpPr/>
            <p:nvPr/>
          </p:nvSpPr>
          <p:spPr>
            <a:xfrm>
              <a:off x="504899" y="-269701"/>
              <a:ext cx="14141028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Cultural</a:t>
              </a:r>
            </a:p>
          </p:txBody>
        </p:sp>
        <p:sp>
          <p:nvSpPr>
            <p:cNvPr id="37" name="Shape 162">
              <a:extLst>
                <a:ext uri="{FF2B5EF4-FFF2-40B4-BE49-F238E27FC236}">
                  <a16:creationId xmlns:a16="http://schemas.microsoft.com/office/drawing/2014/main" id="{83C7775A-1859-9845-842D-C4E379DD370C}"/>
                </a:ext>
              </a:extLst>
            </p:cNvPr>
            <p:cNvSpPr/>
            <p:nvPr/>
          </p:nvSpPr>
          <p:spPr>
            <a:xfrm>
              <a:off x="504899" y="2428811"/>
              <a:ext cx="9583713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Probes</a:t>
              </a:r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945158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215" name="Shape 215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[2-3 hrs] </a:t>
            </a:r>
          </a:p>
        </p:txBody>
      </p:sp>
      <p:sp>
        <p:nvSpPr>
          <p:cNvPr id="216" name="Shape 216"/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[2-4 hrs]</a:t>
            </a:r>
          </a:p>
        </p:txBody>
      </p:sp>
      <p:sp>
        <p:nvSpPr>
          <p:cNvPr id="217" name="Shape 217"/>
          <p:cNvSpPr/>
          <p:nvPr/>
        </p:nvSpPr>
        <p:spPr>
          <a:xfrm>
            <a:off x="16817260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225" name="Shape 225"/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227" name="Shape 227"/>
          <p:cNvSpPr/>
          <p:nvPr/>
        </p:nvSpPr>
        <p:spPr>
          <a:xfrm>
            <a:off x="12849235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 week]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CA8B15E-08C9-6E4C-BC35-7883EE230ADC}"/>
              </a:ext>
            </a:extLst>
          </p:cNvPr>
          <p:cNvGrpSpPr/>
          <p:nvPr/>
        </p:nvGrpSpPr>
        <p:grpSpPr>
          <a:xfrm>
            <a:off x="-11907" y="-269701"/>
            <a:ext cx="24474866" cy="13530954"/>
            <a:chOff x="-11907" y="-269701"/>
            <a:chExt cx="24474866" cy="13530954"/>
          </a:xfrm>
        </p:grpSpPr>
        <p:pic>
          <p:nvPicPr>
            <p:cNvPr id="200" name="CulturalProbes.jpg"/>
            <p:cNvPicPr>
              <a:picLocks noChangeAspect="1"/>
            </p:cNvPicPr>
            <p:nvPr/>
          </p:nvPicPr>
          <p:blipFill>
            <a:blip r:embed="rId2"/>
            <a:srcRect t="27333" b="27333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01" name="Shape 201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create a basic cultural probe kit, deliver it to a small group of participants and interpret the returned probes. Focus on your own design problem, or </a:t>
              </a:r>
            </a:p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follow the ‘Supermarket of the Future’ design brief (p.143). </a:t>
              </a:r>
            </a:p>
          </p:txBody>
        </p:sp>
        <p:sp>
          <p:nvSpPr>
            <p:cNvPr id="207" name="Shape 207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11" name="Shape 211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12" name="Shape 212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13" name="Shape 213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18" name="Shape 218"/>
            <p:cNvSpPr/>
            <p:nvPr/>
          </p:nvSpPr>
          <p:spPr>
            <a:xfrm>
              <a:off x="-11907" y="46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 rot="5400000">
              <a:off x="15518519" y="98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8240" y="3225128"/>
              <a:ext cx="1037242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 rot="5400000">
              <a:off x="9840397" y="3745650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26" name="Shape 226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28" name="Shape 228"/>
            <p:cNvSpPr/>
            <p:nvPr/>
          </p:nvSpPr>
          <p:spPr>
            <a:xfrm>
              <a:off x="10837354" y="12508777"/>
              <a:ext cx="13027280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 Gunnar Bothner-By, CC BY 2.0,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https://www.flickr.com/photos/gcbb/3234180323/ https://www.flickr.com/photos/gcbb/3235030262/</a:t>
              </a:r>
            </a:p>
          </p:txBody>
        </p:sp>
        <p:sp>
          <p:nvSpPr>
            <p:cNvPr id="32" name="Shape 140">
              <a:extLst>
                <a:ext uri="{FF2B5EF4-FFF2-40B4-BE49-F238E27FC236}">
                  <a16:creationId xmlns:a16="http://schemas.microsoft.com/office/drawing/2014/main" id="{F31B4154-ABAA-E147-9AF2-FF61B2410613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42">
              <a:extLst>
                <a:ext uri="{FF2B5EF4-FFF2-40B4-BE49-F238E27FC236}">
                  <a16:creationId xmlns:a16="http://schemas.microsoft.com/office/drawing/2014/main" id="{1FEE9EDD-6AC5-E442-8250-42C9515FBD3E}"/>
                </a:ext>
              </a:extLst>
            </p:cNvPr>
            <p:cNvSpPr/>
            <p:nvPr/>
          </p:nvSpPr>
          <p:spPr>
            <a:xfrm>
              <a:off x="19212262" y="290075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46</a:t>
              </a:r>
            </a:p>
          </p:txBody>
        </p:sp>
        <p:sp>
          <p:nvSpPr>
            <p:cNvPr id="34" name="Shape 144">
              <a:extLst>
                <a:ext uri="{FF2B5EF4-FFF2-40B4-BE49-F238E27FC236}">
                  <a16:creationId xmlns:a16="http://schemas.microsoft.com/office/drawing/2014/main" id="{1598EFA6-6A45-9C4F-8004-F9ABFBF8F1E5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" name="Shape 146">
              <a:extLst>
                <a:ext uri="{FF2B5EF4-FFF2-40B4-BE49-F238E27FC236}">
                  <a16:creationId xmlns:a16="http://schemas.microsoft.com/office/drawing/2014/main" id="{37DB59BE-97D8-3149-80D1-339A91CBA033}"/>
                </a:ext>
              </a:extLst>
            </p:cNvPr>
            <p:cNvSpPr/>
            <p:nvPr/>
          </p:nvSpPr>
          <p:spPr>
            <a:xfrm>
              <a:off x="18909090" y="3080202"/>
              <a:ext cx="5312792" cy="2962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dirty="0"/>
                <a:t>3–4 people, printed maps,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 small notepads,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envelopes or boxes </a:t>
              </a:r>
              <a:endParaRPr sz="1200" b="1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6" name="Shape 159">
              <a:extLst>
                <a:ext uri="{FF2B5EF4-FFF2-40B4-BE49-F238E27FC236}">
                  <a16:creationId xmlns:a16="http://schemas.microsoft.com/office/drawing/2014/main" id="{DB0473C6-9FD1-4E42-AA96-D14209F183AA}"/>
                </a:ext>
              </a:extLst>
            </p:cNvPr>
            <p:cNvSpPr/>
            <p:nvPr/>
          </p:nvSpPr>
          <p:spPr>
            <a:xfrm>
              <a:off x="504899" y="-269701"/>
              <a:ext cx="14141028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Cultural</a:t>
              </a:r>
            </a:p>
          </p:txBody>
        </p:sp>
        <p:sp>
          <p:nvSpPr>
            <p:cNvPr id="37" name="Shape 162">
              <a:extLst>
                <a:ext uri="{FF2B5EF4-FFF2-40B4-BE49-F238E27FC236}">
                  <a16:creationId xmlns:a16="http://schemas.microsoft.com/office/drawing/2014/main" id="{DD8687EC-AF5D-374F-9985-DDDE2877903F}"/>
                </a:ext>
              </a:extLst>
            </p:cNvPr>
            <p:cNvSpPr/>
            <p:nvPr/>
          </p:nvSpPr>
          <p:spPr>
            <a:xfrm>
              <a:off x="504899" y="2428811"/>
              <a:ext cx="9583713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Probes</a:t>
              </a:r>
            </a:p>
          </p:txBody>
        </p:sp>
      </p:grpSp>
      <p:sp>
        <p:nvSpPr>
          <p:cNvPr id="229" name="Shape 229"/>
          <p:cNvSpPr/>
          <p:nvPr/>
        </p:nvSpPr>
        <p:spPr>
          <a:xfrm>
            <a:off x="8089653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/>
        </p:nvSpPr>
        <p:spPr>
          <a:xfrm>
            <a:off x="945158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246" name="Shape 246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[2-3 hrs] </a:t>
            </a:r>
          </a:p>
        </p:txBody>
      </p:sp>
      <p:sp>
        <p:nvSpPr>
          <p:cNvPr id="247" name="Shape 247"/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[2-4 hrs]</a:t>
            </a:r>
          </a:p>
        </p:txBody>
      </p:sp>
      <p:sp>
        <p:nvSpPr>
          <p:cNvPr id="248" name="Shape 248"/>
          <p:cNvSpPr/>
          <p:nvPr/>
        </p:nvSpPr>
        <p:spPr>
          <a:xfrm>
            <a:off x="16817260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256" name="Shape 256"/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258" name="Shape 258"/>
          <p:cNvSpPr/>
          <p:nvPr/>
        </p:nvSpPr>
        <p:spPr>
          <a:xfrm>
            <a:off x="12849235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 week]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34292A-68D4-364A-BF48-BFB183B9EB7B}"/>
              </a:ext>
            </a:extLst>
          </p:cNvPr>
          <p:cNvGrpSpPr/>
          <p:nvPr/>
        </p:nvGrpSpPr>
        <p:grpSpPr>
          <a:xfrm>
            <a:off x="-11907" y="-269701"/>
            <a:ext cx="24474866" cy="13530954"/>
            <a:chOff x="-11907" y="-269701"/>
            <a:chExt cx="24474866" cy="13530954"/>
          </a:xfrm>
        </p:grpSpPr>
        <p:pic>
          <p:nvPicPr>
            <p:cNvPr id="231" name="CulturalProbes.jpg"/>
            <p:cNvPicPr>
              <a:picLocks noChangeAspect="1"/>
            </p:cNvPicPr>
            <p:nvPr/>
          </p:nvPicPr>
          <p:blipFill>
            <a:blip r:embed="rId2"/>
            <a:srcRect t="27333" b="27333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32" name="Shape 232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create a basic cultural probe kit, deliver it to a small group of participants and interpret the returned probes. Focus on your own design problem, or </a:t>
              </a:r>
            </a:p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follow the ‘Supermarket of the Future’ design brief (p.143). </a:t>
              </a:r>
            </a:p>
          </p:txBody>
        </p:sp>
        <p:sp>
          <p:nvSpPr>
            <p:cNvPr id="238" name="Shape 238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42" name="Shape 242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43" name="Shape 243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44" name="Shape 244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49" name="Shape 249"/>
            <p:cNvSpPr/>
            <p:nvPr/>
          </p:nvSpPr>
          <p:spPr>
            <a:xfrm>
              <a:off x="-11907" y="46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 rot="5400000">
              <a:off x="15518519" y="98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8240" y="3225128"/>
              <a:ext cx="1037242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 rot="5400000">
              <a:off x="9840397" y="3745650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57" name="Shape 257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59" name="Shape 259"/>
            <p:cNvSpPr/>
            <p:nvPr/>
          </p:nvSpPr>
          <p:spPr>
            <a:xfrm>
              <a:off x="10837354" y="12508777"/>
              <a:ext cx="13027280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 Gunnar Bothner-By, CC BY 2.0,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https://www.flickr.com/photos/gcbb/3234180323/ https://www.flickr.com/photos/gcbb/3235030262/</a:t>
              </a:r>
            </a:p>
          </p:txBody>
        </p:sp>
        <p:sp>
          <p:nvSpPr>
            <p:cNvPr id="32" name="Shape 140">
              <a:extLst>
                <a:ext uri="{FF2B5EF4-FFF2-40B4-BE49-F238E27FC236}">
                  <a16:creationId xmlns:a16="http://schemas.microsoft.com/office/drawing/2014/main" id="{B9B9A238-6805-A14E-9EFA-9C81A864B1C0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42">
              <a:extLst>
                <a:ext uri="{FF2B5EF4-FFF2-40B4-BE49-F238E27FC236}">
                  <a16:creationId xmlns:a16="http://schemas.microsoft.com/office/drawing/2014/main" id="{686BD54C-D3E7-F24B-842E-1FFCD747B668}"/>
                </a:ext>
              </a:extLst>
            </p:cNvPr>
            <p:cNvSpPr/>
            <p:nvPr/>
          </p:nvSpPr>
          <p:spPr>
            <a:xfrm>
              <a:off x="19212262" y="290075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46</a:t>
              </a:r>
            </a:p>
          </p:txBody>
        </p:sp>
        <p:sp>
          <p:nvSpPr>
            <p:cNvPr id="34" name="Shape 144">
              <a:extLst>
                <a:ext uri="{FF2B5EF4-FFF2-40B4-BE49-F238E27FC236}">
                  <a16:creationId xmlns:a16="http://schemas.microsoft.com/office/drawing/2014/main" id="{FCC5A053-8343-2249-A01A-04825FE3519D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" name="Shape 146">
              <a:extLst>
                <a:ext uri="{FF2B5EF4-FFF2-40B4-BE49-F238E27FC236}">
                  <a16:creationId xmlns:a16="http://schemas.microsoft.com/office/drawing/2014/main" id="{18D8EC05-0543-564D-995F-E23AA5F6AB8E}"/>
                </a:ext>
              </a:extLst>
            </p:cNvPr>
            <p:cNvSpPr/>
            <p:nvPr/>
          </p:nvSpPr>
          <p:spPr>
            <a:xfrm>
              <a:off x="18909090" y="3080202"/>
              <a:ext cx="5312792" cy="2962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dirty="0"/>
                <a:t>3–4 people, printed maps,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 small notepads,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envelopes or boxes </a:t>
              </a:r>
              <a:endParaRPr sz="1200" b="1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6" name="Shape 159">
              <a:extLst>
                <a:ext uri="{FF2B5EF4-FFF2-40B4-BE49-F238E27FC236}">
                  <a16:creationId xmlns:a16="http://schemas.microsoft.com/office/drawing/2014/main" id="{53C1E457-8DEA-4947-84DD-CD528246FB5F}"/>
                </a:ext>
              </a:extLst>
            </p:cNvPr>
            <p:cNvSpPr/>
            <p:nvPr/>
          </p:nvSpPr>
          <p:spPr>
            <a:xfrm>
              <a:off x="504899" y="-269701"/>
              <a:ext cx="14141028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Cultural</a:t>
              </a:r>
            </a:p>
          </p:txBody>
        </p:sp>
        <p:sp>
          <p:nvSpPr>
            <p:cNvPr id="37" name="Shape 162">
              <a:extLst>
                <a:ext uri="{FF2B5EF4-FFF2-40B4-BE49-F238E27FC236}">
                  <a16:creationId xmlns:a16="http://schemas.microsoft.com/office/drawing/2014/main" id="{DE46C0EB-8253-314D-A67E-DDADF72CCF83}"/>
                </a:ext>
              </a:extLst>
            </p:cNvPr>
            <p:cNvSpPr/>
            <p:nvPr/>
          </p:nvSpPr>
          <p:spPr>
            <a:xfrm>
              <a:off x="504899" y="2428811"/>
              <a:ext cx="9583713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Probes</a:t>
              </a:r>
            </a:p>
          </p:txBody>
        </p:sp>
      </p:grpSp>
      <p:sp>
        <p:nvSpPr>
          <p:cNvPr id="260" name="Shape 260"/>
          <p:cNvSpPr/>
          <p:nvPr/>
        </p:nvSpPr>
        <p:spPr>
          <a:xfrm>
            <a:off x="12057678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/>
        </p:nvSpPr>
        <p:spPr>
          <a:xfrm>
            <a:off x="945158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277" name="Shape 277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[2-3 hrs] </a:t>
            </a:r>
          </a:p>
        </p:txBody>
      </p:sp>
      <p:sp>
        <p:nvSpPr>
          <p:cNvPr id="278" name="Shape 278"/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[2-4 hrs]</a:t>
            </a:r>
          </a:p>
        </p:txBody>
      </p:sp>
      <p:sp>
        <p:nvSpPr>
          <p:cNvPr id="279" name="Shape 279"/>
          <p:cNvSpPr/>
          <p:nvPr/>
        </p:nvSpPr>
        <p:spPr>
          <a:xfrm>
            <a:off x="16817260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287" name="Shape 287"/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289" name="Shape 289"/>
          <p:cNvSpPr/>
          <p:nvPr/>
        </p:nvSpPr>
        <p:spPr>
          <a:xfrm>
            <a:off x="12849235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 week]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EBF5E4-F692-3748-8782-37535FAEDA32}"/>
              </a:ext>
            </a:extLst>
          </p:cNvPr>
          <p:cNvGrpSpPr/>
          <p:nvPr/>
        </p:nvGrpSpPr>
        <p:grpSpPr>
          <a:xfrm>
            <a:off x="-11907" y="-269701"/>
            <a:ext cx="24474866" cy="13530954"/>
            <a:chOff x="-11907" y="-269701"/>
            <a:chExt cx="24474866" cy="13530954"/>
          </a:xfrm>
        </p:grpSpPr>
        <p:pic>
          <p:nvPicPr>
            <p:cNvPr id="262" name="CulturalProbes.jpg"/>
            <p:cNvPicPr>
              <a:picLocks noChangeAspect="1"/>
            </p:cNvPicPr>
            <p:nvPr/>
          </p:nvPicPr>
          <p:blipFill>
            <a:blip r:embed="rId2"/>
            <a:srcRect t="27333" b="27333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63" name="Shape 263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create a basic cultural probe kit, deliver it to a small group of participants and interpret the returned probes. Focus on your own design problem, or </a:t>
              </a:r>
            </a:p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follow the ‘Supermarket of the Future’ design brief (p.143). </a:t>
              </a:r>
            </a:p>
          </p:txBody>
        </p:sp>
        <p:sp>
          <p:nvSpPr>
            <p:cNvPr id="269" name="Shape 269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73" name="Shape 273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74" name="Shape 274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75" name="Shape 275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80" name="Shape 280"/>
            <p:cNvSpPr/>
            <p:nvPr/>
          </p:nvSpPr>
          <p:spPr>
            <a:xfrm>
              <a:off x="-11907" y="46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 rot="5400000">
              <a:off x="15518519" y="98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8240" y="3225128"/>
              <a:ext cx="1037242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 rot="5400000">
              <a:off x="9840397" y="3745650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88" name="Shape 288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90" name="Shape 290"/>
            <p:cNvSpPr/>
            <p:nvPr/>
          </p:nvSpPr>
          <p:spPr>
            <a:xfrm>
              <a:off x="10837354" y="12508777"/>
              <a:ext cx="13027280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 Gunnar Bothner-By, CC BY 2.0,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https://www.flickr.com/photos/gcbb/3234180323/ https://www.flickr.com/photos/gcbb/3235030262/</a:t>
              </a:r>
            </a:p>
          </p:txBody>
        </p:sp>
        <p:sp>
          <p:nvSpPr>
            <p:cNvPr id="32" name="Shape 140">
              <a:extLst>
                <a:ext uri="{FF2B5EF4-FFF2-40B4-BE49-F238E27FC236}">
                  <a16:creationId xmlns:a16="http://schemas.microsoft.com/office/drawing/2014/main" id="{B21D7B0D-AF53-9841-9C66-A29F71DD830C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42">
              <a:extLst>
                <a:ext uri="{FF2B5EF4-FFF2-40B4-BE49-F238E27FC236}">
                  <a16:creationId xmlns:a16="http://schemas.microsoft.com/office/drawing/2014/main" id="{7B11DB80-73B2-5345-83B0-75EDB309A599}"/>
                </a:ext>
              </a:extLst>
            </p:cNvPr>
            <p:cNvSpPr/>
            <p:nvPr/>
          </p:nvSpPr>
          <p:spPr>
            <a:xfrm>
              <a:off x="19212262" y="290075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46</a:t>
              </a:r>
            </a:p>
          </p:txBody>
        </p:sp>
        <p:sp>
          <p:nvSpPr>
            <p:cNvPr id="34" name="Shape 144">
              <a:extLst>
                <a:ext uri="{FF2B5EF4-FFF2-40B4-BE49-F238E27FC236}">
                  <a16:creationId xmlns:a16="http://schemas.microsoft.com/office/drawing/2014/main" id="{9B1B0F4B-E82D-1640-97A0-2779F664CAB4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" name="Shape 146">
              <a:extLst>
                <a:ext uri="{FF2B5EF4-FFF2-40B4-BE49-F238E27FC236}">
                  <a16:creationId xmlns:a16="http://schemas.microsoft.com/office/drawing/2014/main" id="{B8625CBF-094C-D649-B474-6AB7A52E832B}"/>
                </a:ext>
              </a:extLst>
            </p:cNvPr>
            <p:cNvSpPr/>
            <p:nvPr/>
          </p:nvSpPr>
          <p:spPr>
            <a:xfrm>
              <a:off x="18909090" y="3080202"/>
              <a:ext cx="5312792" cy="2962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dirty="0"/>
                <a:t>3–4 people, printed maps,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 small notepads,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envelopes or boxes </a:t>
              </a:r>
              <a:endParaRPr sz="1200" b="1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6" name="Shape 159">
              <a:extLst>
                <a:ext uri="{FF2B5EF4-FFF2-40B4-BE49-F238E27FC236}">
                  <a16:creationId xmlns:a16="http://schemas.microsoft.com/office/drawing/2014/main" id="{9F9E45C2-6D1B-EB49-BB56-0039084760B0}"/>
                </a:ext>
              </a:extLst>
            </p:cNvPr>
            <p:cNvSpPr/>
            <p:nvPr/>
          </p:nvSpPr>
          <p:spPr>
            <a:xfrm>
              <a:off x="504899" y="-269701"/>
              <a:ext cx="14141028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Cultural</a:t>
              </a:r>
            </a:p>
          </p:txBody>
        </p:sp>
        <p:sp>
          <p:nvSpPr>
            <p:cNvPr id="37" name="Shape 162">
              <a:extLst>
                <a:ext uri="{FF2B5EF4-FFF2-40B4-BE49-F238E27FC236}">
                  <a16:creationId xmlns:a16="http://schemas.microsoft.com/office/drawing/2014/main" id="{9572A920-BDC8-FC49-9475-9C559978ED98}"/>
                </a:ext>
              </a:extLst>
            </p:cNvPr>
            <p:cNvSpPr/>
            <p:nvPr/>
          </p:nvSpPr>
          <p:spPr>
            <a:xfrm>
              <a:off x="504899" y="2428811"/>
              <a:ext cx="9583713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Probes</a:t>
              </a:r>
            </a:p>
          </p:txBody>
        </p:sp>
      </p:grpSp>
      <p:sp>
        <p:nvSpPr>
          <p:cNvPr id="291" name="Shape 291"/>
          <p:cNvSpPr/>
          <p:nvPr/>
        </p:nvSpPr>
        <p:spPr>
          <a:xfrm>
            <a:off x="16025703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/>
        </p:nvSpPr>
        <p:spPr>
          <a:xfrm>
            <a:off x="945158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308" name="Shape 308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[2-3 hrs] </a:t>
            </a:r>
          </a:p>
        </p:txBody>
      </p:sp>
      <p:sp>
        <p:nvSpPr>
          <p:cNvPr id="309" name="Shape 309"/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[2-4 hrs]</a:t>
            </a:r>
          </a:p>
        </p:txBody>
      </p:sp>
      <p:sp>
        <p:nvSpPr>
          <p:cNvPr id="310" name="Shape 310"/>
          <p:cNvSpPr/>
          <p:nvPr/>
        </p:nvSpPr>
        <p:spPr>
          <a:xfrm>
            <a:off x="16817260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318" name="Shape 318"/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320" name="Shape 320"/>
          <p:cNvSpPr/>
          <p:nvPr/>
        </p:nvSpPr>
        <p:spPr>
          <a:xfrm>
            <a:off x="12849235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 week]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52669E-D17D-884A-ACD9-48B7C234E38A}"/>
              </a:ext>
            </a:extLst>
          </p:cNvPr>
          <p:cNvGrpSpPr/>
          <p:nvPr/>
        </p:nvGrpSpPr>
        <p:grpSpPr>
          <a:xfrm>
            <a:off x="-11907" y="-269701"/>
            <a:ext cx="24474866" cy="13530954"/>
            <a:chOff x="-11907" y="-269701"/>
            <a:chExt cx="24474866" cy="13530954"/>
          </a:xfrm>
        </p:grpSpPr>
        <p:pic>
          <p:nvPicPr>
            <p:cNvPr id="293" name="CulturalProbes.jpg"/>
            <p:cNvPicPr>
              <a:picLocks noChangeAspect="1"/>
            </p:cNvPicPr>
            <p:nvPr/>
          </p:nvPicPr>
          <p:blipFill>
            <a:blip r:embed="rId2"/>
            <a:srcRect t="27333" b="27333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94" name="Shape 294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create a basic cultural probe kit, deliver it to a small group of participants and interpret the returned probes. Focus on your own design problem, or </a:t>
              </a:r>
            </a:p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follow the ‘Supermarket of the Future’ design brief (p.143). </a:t>
              </a:r>
            </a:p>
          </p:txBody>
        </p:sp>
        <p:sp>
          <p:nvSpPr>
            <p:cNvPr id="300" name="Shape 300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304" name="Shape 304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305" name="Shape 305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306" name="Shape 306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11" name="Shape 311"/>
            <p:cNvSpPr/>
            <p:nvPr/>
          </p:nvSpPr>
          <p:spPr>
            <a:xfrm>
              <a:off x="-11907" y="46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 rot="5400000">
              <a:off x="15518519" y="98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8240" y="3225128"/>
              <a:ext cx="1037242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 rot="5400000">
              <a:off x="9840397" y="3745650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19" name="Shape 319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321" name="Shape 321"/>
            <p:cNvSpPr/>
            <p:nvPr/>
          </p:nvSpPr>
          <p:spPr>
            <a:xfrm>
              <a:off x="10837354" y="12508777"/>
              <a:ext cx="13027280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 Gunnar Bothner-By, CC BY 2.0,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https://www.flickr.com/photos/gcbb/3234180323/ https://www.flickr.com/photos/gcbb/3235030262/</a:t>
              </a:r>
            </a:p>
          </p:txBody>
        </p:sp>
        <p:sp>
          <p:nvSpPr>
            <p:cNvPr id="32" name="Shape 140">
              <a:extLst>
                <a:ext uri="{FF2B5EF4-FFF2-40B4-BE49-F238E27FC236}">
                  <a16:creationId xmlns:a16="http://schemas.microsoft.com/office/drawing/2014/main" id="{73643432-A849-A84E-8BEC-A9F9FE3354DA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42">
              <a:extLst>
                <a:ext uri="{FF2B5EF4-FFF2-40B4-BE49-F238E27FC236}">
                  <a16:creationId xmlns:a16="http://schemas.microsoft.com/office/drawing/2014/main" id="{72E3ECF0-2F51-AE48-A6F8-3BEAC2A7265A}"/>
                </a:ext>
              </a:extLst>
            </p:cNvPr>
            <p:cNvSpPr/>
            <p:nvPr/>
          </p:nvSpPr>
          <p:spPr>
            <a:xfrm>
              <a:off x="19212262" y="290075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46</a:t>
              </a:r>
            </a:p>
          </p:txBody>
        </p:sp>
        <p:sp>
          <p:nvSpPr>
            <p:cNvPr id="34" name="Shape 144">
              <a:extLst>
                <a:ext uri="{FF2B5EF4-FFF2-40B4-BE49-F238E27FC236}">
                  <a16:creationId xmlns:a16="http://schemas.microsoft.com/office/drawing/2014/main" id="{E277A359-7AAF-D34D-A7A9-012F853DD73E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" name="Shape 146">
              <a:extLst>
                <a:ext uri="{FF2B5EF4-FFF2-40B4-BE49-F238E27FC236}">
                  <a16:creationId xmlns:a16="http://schemas.microsoft.com/office/drawing/2014/main" id="{8894566E-7BD0-6649-B436-2187958E59F9}"/>
                </a:ext>
              </a:extLst>
            </p:cNvPr>
            <p:cNvSpPr/>
            <p:nvPr/>
          </p:nvSpPr>
          <p:spPr>
            <a:xfrm>
              <a:off x="18909090" y="3080202"/>
              <a:ext cx="5312792" cy="2962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dirty="0"/>
                <a:t>3–4 people, printed maps,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 small notepads,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envelopes or boxes </a:t>
              </a:r>
              <a:endParaRPr sz="1200" b="1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6" name="Shape 159">
              <a:extLst>
                <a:ext uri="{FF2B5EF4-FFF2-40B4-BE49-F238E27FC236}">
                  <a16:creationId xmlns:a16="http://schemas.microsoft.com/office/drawing/2014/main" id="{5E3F07DA-A3F7-AB41-AEBC-F40BDCC7F9EC}"/>
                </a:ext>
              </a:extLst>
            </p:cNvPr>
            <p:cNvSpPr/>
            <p:nvPr/>
          </p:nvSpPr>
          <p:spPr>
            <a:xfrm>
              <a:off x="504899" y="-269701"/>
              <a:ext cx="14141028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Cultural</a:t>
              </a:r>
            </a:p>
          </p:txBody>
        </p:sp>
        <p:sp>
          <p:nvSpPr>
            <p:cNvPr id="37" name="Shape 162">
              <a:extLst>
                <a:ext uri="{FF2B5EF4-FFF2-40B4-BE49-F238E27FC236}">
                  <a16:creationId xmlns:a16="http://schemas.microsoft.com/office/drawing/2014/main" id="{7A48704B-EABD-ED42-BC96-690FD60915E8}"/>
                </a:ext>
              </a:extLst>
            </p:cNvPr>
            <p:cNvSpPr/>
            <p:nvPr/>
          </p:nvSpPr>
          <p:spPr>
            <a:xfrm>
              <a:off x="504899" y="2428811"/>
              <a:ext cx="9583713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Probes</a:t>
              </a:r>
            </a:p>
          </p:txBody>
        </p:sp>
      </p:grpSp>
      <p:sp>
        <p:nvSpPr>
          <p:cNvPr id="322" name="Shape 322"/>
          <p:cNvSpPr/>
          <p:nvPr/>
        </p:nvSpPr>
        <p:spPr>
          <a:xfrm>
            <a:off x="19993729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537C5B-72F3-6249-8E3C-88B4139D6B07}"/>
              </a:ext>
            </a:extLst>
          </p:cNvPr>
          <p:cNvGrpSpPr/>
          <p:nvPr/>
        </p:nvGrpSpPr>
        <p:grpSpPr>
          <a:xfrm>
            <a:off x="-36937" y="-2011"/>
            <a:ext cx="24496471" cy="12569404"/>
            <a:chOff x="-36937" y="-2011"/>
            <a:chExt cx="24496471" cy="12569404"/>
          </a:xfrm>
        </p:grpSpPr>
        <p:pic>
          <p:nvPicPr>
            <p:cNvPr id="324" name="pasted-image.pdf"/>
            <p:cNvPicPr>
              <a:picLocks noChangeAspect="1"/>
            </p:cNvPicPr>
            <p:nvPr/>
          </p:nvPicPr>
          <p:blipFill>
            <a:blip r:embed="rId2"/>
            <a:srcRect l="57245" t="62662" r="8715"/>
            <a:stretch>
              <a:fillRect/>
            </a:stretch>
          </p:blipFill>
          <p:spPr>
            <a:xfrm>
              <a:off x="1587" y="-2011"/>
              <a:ext cx="24457947" cy="125694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25" name="Shape 325"/>
            <p:cNvSpPr/>
            <p:nvPr/>
          </p:nvSpPr>
          <p:spPr>
            <a:xfrm>
              <a:off x="765506" y="1801174"/>
              <a:ext cx="11256646" cy="1692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10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Share your work!</a:t>
              </a:r>
            </a:p>
          </p:txBody>
        </p:sp>
        <p:sp>
          <p:nvSpPr>
            <p:cNvPr id="326" name="Shape 326"/>
            <p:cNvSpPr/>
            <p:nvPr/>
          </p:nvSpPr>
          <p:spPr>
            <a:xfrm>
              <a:off x="-36937" y="3546077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855906" y="4285057"/>
              <a:ext cx="18232196" cy="765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Upload photos of your work:</a:t>
              </a:r>
            </a:p>
          </p:txBody>
        </p:sp>
        <p:sp>
          <p:nvSpPr>
            <p:cNvPr id="328" name="Shape 328"/>
            <p:cNvSpPr/>
            <p:nvPr/>
          </p:nvSpPr>
          <p:spPr>
            <a:xfrm>
              <a:off x="855906" y="5114881"/>
              <a:ext cx="18232196" cy="44989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Go to: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add URL here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Enter the password: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password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Upload a photo and caption of your work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Wait for moderation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View others’ ideas  </a:t>
              </a:r>
            </a:p>
          </p:txBody>
        </p:sp>
        <p:sp>
          <p:nvSpPr>
            <p:cNvPr id="329" name="Shape 329"/>
            <p:cNvSpPr/>
            <p:nvPr/>
          </p:nvSpPr>
          <p:spPr>
            <a:xfrm>
              <a:off x="765719" y="9722610"/>
              <a:ext cx="1823219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A note to facilitators: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Use this slide to give instructions for post-exercise sharing activities. These could take the form of facilitator-guided discussions, mini-presentations, or digital sharing via existing platforms (e.g. padlet) - as described here. Delete this paragraph when ready.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1206</Words>
  <Application>Microsoft Macintosh PowerPoint</Application>
  <PresentationFormat>Custom</PresentationFormat>
  <Paragraphs>173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Montserrat Bold</vt:lpstr>
      <vt:lpstr>Times</vt:lpstr>
      <vt:lpstr>Montserrat-BoldItalic</vt:lpstr>
      <vt:lpstr>Helvetica Neue Light</vt:lpstr>
      <vt:lpstr>Helvetica Neue Medium</vt:lpstr>
      <vt:lpstr>Helvetica Light</vt:lpstr>
      <vt:lpstr>Montserrat Medium</vt:lpstr>
      <vt:lpstr>Tw Cen MT</vt:lpstr>
      <vt:lpstr>Helvetica Neue Thin</vt:lpstr>
      <vt:lpstr>Helvetica Neue</vt:lpstr>
      <vt:lpstr>Montserrat-Italic</vt:lpstr>
      <vt:lpstr>Palatino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Robert Dongas</cp:lastModifiedBy>
  <cp:revision>12</cp:revision>
  <dcterms:modified xsi:type="dcterms:W3CDTF">2020-01-09T04:28:53Z</dcterms:modified>
</cp:coreProperties>
</file>