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4384000" cy="13716000"/>
  <p:notesSz cx="6858000" cy="9144000"/>
  <p:embeddedFontLst>
    <p:embeddedFont>
      <p:font typeface="Montserrat Bold" pitchFamily="2" charset="77"/>
      <p:bold r:id="rId12"/>
      <p:italic r:id="rId13"/>
      <p:boldItalic r:id="rId14"/>
    </p:embeddedFont>
    <p:embeddedFont>
      <p:font typeface="Montserrat Medium" pitchFamily="2" charset="77"/>
      <p:regular r:id="rId15"/>
      <p:italic r:id="rId16"/>
    </p:embeddedFont>
    <p:embeddedFont>
      <p:font typeface="Montserrat-BoldItalic" pitchFamily="2" charset="77"/>
      <p:bold r:id="rId17"/>
      <p:italic r:id="rId18"/>
      <p:boldItalic r:id="rId19"/>
    </p:embeddedFont>
    <p:embeddedFont>
      <p:font typeface="Montserrat-Italic" pitchFamily="2" charset="77"/>
      <p:italic r:id="rId20"/>
    </p:embeddedFont>
    <p:embeddedFont>
      <p:font typeface="Tw Cen MT" panose="020B0602020104020603" pitchFamily="34" charset="77"/>
      <p:regular r:id="rId21"/>
      <p:bold r:id="rId22"/>
      <p:italic r:id="rId23"/>
      <p:boldItalic r:id="rId24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14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thinkmakebreakrepeat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B683B06-C66D-8246-BF84-530FCF5B5077}"/>
              </a:ext>
            </a:extLst>
          </p:cNvPr>
          <p:cNvGrpSpPr/>
          <p:nvPr/>
        </p:nvGrpSpPr>
        <p:grpSpPr>
          <a:xfrm>
            <a:off x="-22552" y="-46537"/>
            <a:ext cx="24442002" cy="13307790"/>
            <a:chOff x="-22552" y="-46537"/>
            <a:chExt cx="24442002" cy="13307790"/>
          </a:xfrm>
        </p:grpSpPr>
        <p:pic>
          <p:nvPicPr>
            <p:cNvPr id="119" name="Contextual Observation.jpg"/>
            <p:cNvPicPr>
              <a:picLocks noChangeAspect="1"/>
            </p:cNvPicPr>
            <p:nvPr/>
          </p:nvPicPr>
          <p:blipFill>
            <a:blip r:embed="rId2"/>
            <a:srcRect t="15050" b="15050"/>
            <a:stretch>
              <a:fillRect/>
            </a:stretch>
          </p:blipFill>
          <p:spPr>
            <a:xfrm>
              <a:off x="-22552" y="-12382"/>
              <a:ext cx="24419839" cy="1133688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0" name="Shape 120"/>
            <p:cNvSpPr/>
            <p:nvPr/>
          </p:nvSpPr>
          <p:spPr>
            <a:xfrm>
              <a:off x="585599" y="11962671"/>
              <a:ext cx="6798083" cy="1019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l">
                <a:defRPr sz="57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>
                  <a:solidFill>
                    <a:srgbClr val="EE5150"/>
                  </a:solidFill>
                </a:rPr>
                <a:t>TURN TO: </a:t>
              </a:r>
              <a:r>
                <a:t>Page 44</a:t>
              </a:r>
            </a:p>
          </p:txBody>
        </p:sp>
        <p:sp>
          <p:nvSpPr>
            <p:cNvPr id="121" name="Shape 121"/>
            <p:cNvSpPr/>
            <p:nvPr/>
          </p:nvSpPr>
          <p:spPr>
            <a:xfrm>
              <a:off x="-11196" y="-46537"/>
              <a:ext cx="24406392" cy="11221231"/>
            </a:xfrm>
            <a:prstGeom prst="rect">
              <a:avLst/>
            </a:prstGeom>
            <a:solidFill>
              <a:srgbClr val="000000">
                <a:alpha val="30000"/>
              </a:srgbClr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13058" y="11257466"/>
              <a:ext cx="24406392" cy="1"/>
            </a:xfrm>
            <a:prstGeom prst="line">
              <a:avLst/>
            </a:prstGeom>
            <a:ln w="203200">
              <a:solidFill>
                <a:srgbClr val="FF283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13702728" y="12508777"/>
              <a:ext cx="10161906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U.S. Fish and Wildlife Service Southeast Region,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https://www.flickr.com/photos/ usfwssoutheast/8077209942/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-11907" y="1730111"/>
              <a:ext cx="17426085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5400000">
              <a:off x="16887600" y="225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643885" y="1000301"/>
              <a:ext cx="16388463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Contextual</a:t>
              </a:r>
            </a:p>
          </p:txBody>
        </p:sp>
        <p:sp>
          <p:nvSpPr>
            <p:cNvPr id="127" name="Shape 127"/>
            <p:cNvSpPr/>
            <p:nvPr/>
          </p:nvSpPr>
          <p:spPr>
            <a:xfrm>
              <a:off x="1205292" y="7275075"/>
              <a:ext cx="9533757" cy="2073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t>Observing how people act in</a:t>
              </a:r>
            </a:p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t>the wild</a:t>
              </a:r>
            </a:p>
          </p:txBody>
        </p:sp>
        <p:sp>
          <p:nvSpPr>
            <p:cNvPr id="128" name="Shape 128"/>
            <p:cNvSpPr/>
            <p:nvPr/>
          </p:nvSpPr>
          <p:spPr>
            <a:xfrm>
              <a:off x="8240" y="4495128"/>
              <a:ext cx="1859845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 rot="5400000">
              <a:off x="18082800" y="5020288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504899" y="3724938"/>
              <a:ext cx="18036448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Observation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FE79712-EAC0-BC4E-8A78-8168B628BA08}"/>
              </a:ext>
            </a:extLst>
          </p:cNvPr>
          <p:cNvGrpSpPr/>
          <p:nvPr/>
        </p:nvGrpSpPr>
        <p:grpSpPr>
          <a:xfrm>
            <a:off x="-254236" y="-375470"/>
            <a:ext cx="24118870" cy="13484323"/>
            <a:chOff x="-254236" y="-375470"/>
            <a:chExt cx="24118870" cy="13484323"/>
          </a:xfrm>
        </p:grpSpPr>
        <p:sp>
          <p:nvSpPr>
            <p:cNvPr id="132" name="Shape 132"/>
            <p:cNvSpPr/>
            <p:nvPr/>
          </p:nvSpPr>
          <p:spPr>
            <a:xfrm>
              <a:off x="5037" y="-375470"/>
              <a:ext cx="17893267" cy="5562601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 rot="5400000">
              <a:off x="16462800" y="1429342"/>
              <a:ext cx="5169185" cy="228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DFFFD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-254236" y="108341"/>
              <a:ext cx="18096576" cy="49244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defRPr sz="15000" b="0" spc="-300">
                  <a:solidFill>
                    <a:srgbClr val="EE515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Contextual</a:t>
              </a:r>
              <a:r>
                <a:rPr lang="zh-CN" altLang="en-US" sz="16000" spc="-319" dirty="0"/>
                <a:t> </a:t>
              </a:r>
              <a:r>
                <a:rPr lang="en-AU" altLang="zh-CN" sz="16000" spc="-319" dirty="0"/>
                <a:t>	</a:t>
              </a:r>
              <a:r>
                <a:rPr sz="16000" spc="-319" dirty="0"/>
                <a:t>Observation</a:t>
              </a:r>
            </a:p>
          </p:txBody>
        </p:sp>
        <p:sp>
          <p:nvSpPr>
            <p:cNvPr id="135" name="Shape 135"/>
            <p:cNvSpPr/>
            <p:nvPr/>
          </p:nvSpPr>
          <p:spPr>
            <a:xfrm>
              <a:off x="18745136" y="12661177"/>
              <a:ext cx="5119498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>
                  <a:solidFill>
                    <a:srgbClr val="FFFFFF"/>
                  </a:solidFill>
                </a:rPr>
                <a:t>Image Attribution: Lorum ipsum dolor</a:t>
              </a:r>
              <a:r>
                <a:t> </a:t>
              </a:r>
            </a:p>
          </p:txBody>
        </p:sp>
      </p:grpSp>
      <p:sp>
        <p:nvSpPr>
          <p:cNvPr id="136" name="Shape 136"/>
          <p:cNvSpPr/>
          <p:nvPr/>
        </p:nvSpPr>
        <p:spPr>
          <a:xfrm>
            <a:off x="688027" y="5976336"/>
            <a:ext cx="34192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Example: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152" name="Shape 152"/>
          <p:cNvSpPr/>
          <p:nvPr/>
        </p:nvSpPr>
        <p:spPr>
          <a:xfrm>
            <a:off x="19369023" y="10470228"/>
            <a:ext cx="493717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</a:t>
            </a:r>
          </a:p>
        </p:txBody>
      </p:sp>
      <p:sp>
        <p:nvSpPr>
          <p:cNvPr id="153" name="Shape 153"/>
          <p:cNvSpPr/>
          <p:nvPr/>
        </p:nvSpPr>
        <p:spPr>
          <a:xfrm>
            <a:off x="153602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62" name="Shape 162"/>
          <p:cNvSpPr/>
          <p:nvPr/>
        </p:nvSpPr>
        <p:spPr>
          <a:xfrm>
            <a:off x="590519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63" name="Shape 163"/>
          <p:cNvSpPr/>
          <p:nvPr/>
        </p:nvSpPr>
        <p:spPr>
          <a:xfrm>
            <a:off x="1086522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64" name="Shape 164"/>
          <p:cNvSpPr/>
          <p:nvPr/>
        </p:nvSpPr>
        <p:spPr>
          <a:xfrm>
            <a:off x="1582525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7B962D3-CC69-CF41-A15F-605A944174A5}"/>
              </a:ext>
            </a:extLst>
          </p:cNvPr>
          <p:cNvGrpSpPr/>
          <p:nvPr/>
        </p:nvGrpSpPr>
        <p:grpSpPr>
          <a:xfrm>
            <a:off x="-347308" y="-101655"/>
            <a:ext cx="24810267" cy="13362908"/>
            <a:chOff x="-347308" y="-101655"/>
            <a:chExt cx="24810267" cy="13362908"/>
          </a:xfrm>
        </p:grpSpPr>
        <p:pic>
          <p:nvPicPr>
            <p:cNvPr id="138" name="Contextual Observation.jpg"/>
            <p:cNvPicPr>
              <a:picLocks noChangeAspect="1"/>
            </p:cNvPicPr>
            <p:nvPr/>
          </p:nvPicPr>
          <p:blipFill>
            <a:blip r:embed="rId2"/>
            <a:srcRect t="27154" b="27154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9212262" y="185575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44</a:t>
              </a:r>
            </a:p>
          </p:txBody>
        </p:sp>
        <p:sp>
          <p:nvSpPr>
            <p:cNvPr id="143" name="Shape 143"/>
            <p:cNvSpPr/>
            <p:nvPr/>
          </p:nvSpPr>
          <p:spPr>
            <a:xfrm>
              <a:off x="1372043" y="6614097"/>
              <a:ext cx="21354888" cy="1133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perform contextual observation by observing a user’s interaction with an existing product. Use the provided template (p.172) to record your observations. 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9672614" y="3446508"/>
              <a:ext cx="4549268" cy="1730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dirty="0"/>
                <a:t>A partner, pen, paper,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 camera </a:t>
              </a:r>
              <a:endParaRPr sz="1200" b="1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16358308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54" name="Shape 154"/>
            <p:cNvSpPr/>
            <p:nvPr/>
          </p:nvSpPr>
          <p:spPr>
            <a:xfrm>
              <a:off x="-6795" y="632249"/>
              <a:ext cx="1546540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 rot="5400000">
              <a:off x="14932590" y="115741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-233723" y="-101655"/>
              <a:ext cx="15385148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Contextual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-39958" y="3219466"/>
              <a:ext cx="14252179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 rot="5400000">
              <a:off x="13662054" y="3750134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-347308" y="2527653"/>
              <a:ext cx="12687606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Observation</a:t>
              </a:r>
            </a:p>
          </p:txBody>
        </p:sp>
        <p:sp>
          <p:nvSpPr>
            <p:cNvPr id="160" name="Shape 160"/>
            <p:cNvSpPr/>
            <p:nvPr/>
          </p:nvSpPr>
          <p:spPr>
            <a:xfrm>
              <a:off x="6438245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61" name="Shape 161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13702728" y="12508777"/>
              <a:ext cx="10161906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U.S. Fish and Wildlife Service Southeast Region,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https://www.flickr.com/photos/ usfwssoutheast/8077209942/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5113634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90" name="Shape 190"/>
          <p:cNvSpPr/>
          <p:nvPr/>
        </p:nvSpPr>
        <p:spPr>
          <a:xfrm>
            <a:off x="19369023" y="10470228"/>
            <a:ext cx="493717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</a:t>
            </a:r>
          </a:p>
        </p:txBody>
      </p:sp>
      <p:sp>
        <p:nvSpPr>
          <p:cNvPr id="191" name="Shape 191"/>
          <p:cNvSpPr/>
          <p:nvPr/>
        </p:nvSpPr>
        <p:spPr>
          <a:xfrm>
            <a:off x="590519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92" name="Shape 192"/>
          <p:cNvSpPr/>
          <p:nvPr/>
        </p:nvSpPr>
        <p:spPr>
          <a:xfrm>
            <a:off x="1086522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93" name="Shape 193"/>
          <p:cNvSpPr/>
          <p:nvPr/>
        </p:nvSpPr>
        <p:spPr>
          <a:xfrm>
            <a:off x="1582525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194" name="Shape 194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D763EF7-1938-124C-BF71-FF8E2D6C7F2D}"/>
              </a:ext>
            </a:extLst>
          </p:cNvPr>
          <p:cNvGrpSpPr/>
          <p:nvPr/>
        </p:nvGrpSpPr>
        <p:grpSpPr>
          <a:xfrm>
            <a:off x="-347308" y="-101655"/>
            <a:ext cx="24810267" cy="13362908"/>
            <a:chOff x="-347308" y="-101655"/>
            <a:chExt cx="24810267" cy="13362908"/>
          </a:xfrm>
        </p:grpSpPr>
        <p:pic>
          <p:nvPicPr>
            <p:cNvPr id="167" name="Contextual Observation.jpg"/>
            <p:cNvPicPr>
              <a:picLocks noChangeAspect="1"/>
            </p:cNvPicPr>
            <p:nvPr/>
          </p:nvPicPr>
          <p:blipFill>
            <a:blip r:embed="rId2"/>
            <a:srcRect t="27154" b="27154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68" name="Shape 168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372043" y="6614097"/>
              <a:ext cx="21354888" cy="1133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perform contextual observation by observing a user’s interaction with an existing product. Use the provided template (p.172) to record your observations. </a:t>
              </a:r>
            </a:p>
          </p:txBody>
        </p:sp>
        <p:sp>
          <p:nvSpPr>
            <p:cNvPr id="174" name="Shape 174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9672614" y="3446508"/>
              <a:ext cx="4549268" cy="1730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A partner, pen, paper,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 camera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79" name="Shape 179"/>
            <p:cNvSpPr/>
            <p:nvPr/>
          </p:nvSpPr>
          <p:spPr>
            <a:xfrm>
              <a:off x="16358308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81" name="Shape 181"/>
            <p:cNvSpPr/>
            <p:nvPr/>
          </p:nvSpPr>
          <p:spPr>
            <a:xfrm>
              <a:off x="-6795" y="632249"/>
              <a:ext cx="1546540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 rot="5400000">
              <a:off x="14932590" y="115741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-39958" y="3219466"/>
              <a:ext cx="14252179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 rot="5400000">
              <a:off x="13662054" y="3750134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6438245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88" name="Shape 188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89" name="Shape 189"/>
            <p:cNvSpPr/>
            <p:nvPr/>
          </p:nvSpPr>
          <p:spPr>
            <a:xfrm>
              <a:off x="13702728" y="12508777"/>
              <a:ext cx="10161906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U.S. Fish and Wildlife Service Southeast Region,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https://www.flickr.com/photos/ usfwssoutheast/8077209942/</a:t>
              </a:r>
            </a:p>
          </p:txBody>
        </p:sp>
        <p:sp>
          <p:nvSpPr>
            <p:cNvPr id="30" name="Shape 140">
              <a:extLst>
                <a:ext uri="{FF2B5EF4-FFF2-40B4-BE49-F238E27FC236}">
                  <a16:creationId xmlns:a16="http://schemas.microsoft.com/office/drawing/2014/main" id="{50CEB38B-4B39-5847-A945-8F5921CE79CB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" name="Shape 142">
              <a:extLst>
                <a:ext uri="{FF2B5EF4-FFF2-40B4-BE49-F238E27FC236}">
                  <a16:creationId xmlns:a16="http://schemas.microsoft.com/office/drawing/2014/main" id="{CAB9BE9C-80D2-9F47-98EE-AF3D02E35014}"/>
                </a:ext>
              </a:extLst>
            </p:cNvPr>
            <p:cNvSpPr/>
            <p:nvPr/>
          </p:nvSpPr>
          <p:spPr>
            <a:xfrm>
              <a:off x="19212262" y="185575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44</a:t>
              </a:r>
            </a:p>
          </p:txBody>
        </p:sp>
        <p:sp>
          <p:nvSpPr>
            <p:cNvPr id="32" name="Shape 144">
              <a:extLst>
                <a:ext uri="{FF2B5EF4-FFF2-40B4-BE49-F238E27FC236}">
                  <a16:creationId xmlns:a16="http://schemas.microsoft.com/office/drawing/2014/main" id="{E93F0E45-1C6E-D744-B18D-009D18D484E1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56">
              <a:extLst>
                <a:ext uri="{FF2B5EF4-FFF2-40B4-BE49-F238E27FC236}">
                  <a16:creationId xmlns:a16="http://schemas.microsoft.com/office/drawing/2014/main" id="{EB45CDDC-AEDD-9048-A855-05D1E1E87981}"/>
                </a:ext>
              </a:extLst>
            </p:cNvPr>
            <p:cNvSpPr/>
            <p:nvPr/>
          </p:nvSpPr>
          <p:spPr>
            <a:xfrm>
              <a:off x="-233723" y="-101655"/>
              <a:ext cx="15385148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Contextual</a:t>
              </a:r>
            </a:p>
          </p:txBody>
        </p:sp>
        <p:sp>
          <p:nvSpPr>
            <p:cNvPr id="34" name="Shape 159">
              <a:extLst>
                <a:ext uri="{FF2B5EF4-FFF2-40B4-BE49-F238E27FC236}">
                  <a16:creationId xmlns:a16="http://schemas.microsoft.com/office/drawing/2014/main" id="{FA950B92-6270-0344-85BE-099851257F0E}"/>
                </a:ext>
              </a:extLst>
            </p:cNvPr>
            <p:cNvSpPr/>
            <p:nvPr/>
          </p:nvSpPr>
          <p:spPr>
            <a:xfrm>
              <a:off x="-347308" y="2527653"/>
              <a:ext cx="12687606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Observation</a:t>
              </a:r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10073665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219" name="Shape 219"/>
          <p:cNvSpPr/>
          <p:nvPr/>
        </p:nvSpPr>
        <p:spPr>
          <a:xfrm>
            <a:off x="19369023" y="10470228"/>
            <a:ext cx="493717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</a:t>
            </a:r>
          </a:p>
        </p:txBody>
      </p:sp>
      <p:sp>
        <p:nvSpPr>
          <p:cNvPr id="220" name="Shape 220"/>
          <p:cNvSpPr/>
          <p:nvPr/>
        </p:nvSpPr>
        <p:spPr>
          <a:xfrm>
            <a:off x="590519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21" name="Shape 221"/>
          <p:cNvSpPr/>
          <p:nvPr/>
        </p:nvSpPr>
        <p:spPr>
          <a:xfrm>
            <a:off x="1086522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22" name="Shape 222"/>
          <p:cNvSpPr/>
          <p:nvPr/>
        </p:nvSpPr>
        <p:spPr>
          <a:xfrm>
            <a:off x="1582525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23" name="Shape 223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8679F7A-73C1-3E41-929E-C14962B85C22}"/>
              </a:ext>
            </a:extLst>
          </p:cNvPr>
          <p:cNvGrpSpPr/>
          <p:nvPr/>
        </p:nvGrpSpPr>
        <p:grpSpPr>
          <a:xfrm>
            <a:off x="-347308" y="-101655"/>
            <a:ext cx="24810267" cy="13362908"/>
            <a:chOff x="-347308" y="-101655"/>
            <a:chExt cx="24810267" cy="13362908"/>
          </a:xfrm>
        </p:grpSpPr>
        <p:pic>
          <p:nvPicPr>
            <p:cNvPr id="196" name="Contextual Observation.jpg"/>
            <p:cNvPicPr>
              <a:picLocks noChangeAspect="1"/>
            </p:cNvPicPr>
            <p:nvPr/>
          </p:nvPicPr>
          <p:blipFill>
            <a:blip r:embed="rId2"/>
            <a:srcRect t="27154" b="27154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97" name="Shape 197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1372043" y="6614097"/>
              <a:ext cx="21354888" cy="1133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perform contextual observation by observing a user’s interaction with an existing product. Use the provided template (p.172) to record your observations. </a:t>
              </a:r>
            </a:p>
          </p:txBody>
        </p:sp>
        <p:sp>
          <p:nvSpPr>
            <p:cNvPr id="203" name="Shape 203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19672614" y="3446508"/>
              <a:ext cx="4549268" cy="1730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A partner, pen, paper,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 camera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07" name="Shape 207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08" name="Shape 208"/>
            <p:cNvSpPr/>
            <p:nvPr/>
          </p:nvSpPr>
          <p:spPr>
            <a:xfrm>
              <a:off x="16358308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10" name="Shape 210"/>
            <p:cNvSpPr/>
            <p:nvPr/>
          </p:nvSpPr>
          <p:spPr>
            <a:xfrm>
              <a:off x="-6795" y="632249"/>
              <a:ext cx="1546540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 rot="5400000">
              <a:off x="14932590" y="115741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-39958" y="3219466"/>
              <a:ext cx="14252179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 rot="5400000">
              <a:off x="13662054" y="3750134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6438245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17" name="Shape 217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18" name="Shape 218"/>
            <p:cNvSpPr/>
            <p:nvPr/>
          </p:nvSpPr>
          <p:spPr>
            <a:xfrm>
              <a:off x="13702728" y="12508777"/>
              <a:ext cx="10161906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U.S. Fish and Wildlife Service Southeast Region,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https://www.flickr.com/photos/ usfwssoutheast/8077209942/</a:t>
              </a:r>
            </a:p>
          </p:txBody>
        </p:sp>
        <p:sp>
          <p:nvSpPr>
            <p:cNvPr id="30" name="Shape 140">
              <a:extLst>
                <a:ext uri="{FF2B5EF4-FFF2-40B4-BE49-F238E27FC236}">
                  <a16:creationId xmlns:a16="http://schemas.microsoft.com/office/drawing/2014/main" id="{3E4B0F72-64D4-F946-878C-5C09BD5A7616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" name="Shape 142">
              <a:extLst>
                <a:ext uri="{FF2B5EF4-FFF2-40B4-BE49-F238E27FC236}">
                  <a16:creationId xmlns:a16="http://schemas.microsoft.com/office/drawing/2014/main" id="{A9AD652B-36AF-994C-8AA3-CD56398E28DD}"/>
                </a:ext>
              </a:extLst>
            </p:cNvPr>
            <p:cNvSpPr/>
            <p:nvPr/>
          </p:nvSpPr>
          <p:spPr>
            <a:xfrm>
              <a:off x="19212262" y="185575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44</a:t>
              </a:r>
            </a:p>
          </p:txBody>
        </p:sp>
        <p:sp>
          <p:nvSpPr>
            <p:cNvPr id="32" name="Shape 144">
              <a:extLst>
                <a:ext uri="{FF2B5EF4-FFF2-40B4-BE49-F238E27FC236}">
                  <a16:creationId xmlns:a16="http://schemas.microsoft.com/office/drawing/2014/main" id="{6AE4A0A5-864D-EC48-AAFC-7B930C7FE427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56">
              <a:extLst>
                <a:ext uri="{FF2B5EF4-FFF2-40B4-BE49-F238E27FC236}">
                  <a16:creationId xmlns:a16="http://schemas.microsoft.com/office/drawing/2014/main" id="{514B3629-2F2D-234E-BA3C-C4D38CBE612F}"/>
                </a:ext>
              </a:extLst>
            </p:cNvPr>
            <p:cNvSpPr/>
            <p:nvPr/>
          </p:nvSpPr>
          <p:spPr>
            <a:xfrm>
              <a:off x="-233723" y="-101655"/>
              <a:ext cx="15385148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Contextual</a:t>
              </a:r>
            </a:p>
          </p:txBody>
        </p:sp>
        <p:sp>
          <p:nvSpPr>
            <p:cNvPr id="34" name="Shape 159">
              <a:extLst>
                <a:ext uri="{FF2B5EF4-FFF2-40B4-BE49-F238E27FC236}">
                  <a16:creationId xmlns:a16="http://schemas.microsoft.com/office/drawing/2014/main" id="{6178C47D-8F6F-264B-813A-41A5F45E1933}"/>
                </a:ext>
              </a:extLst>
            </p:cNvPr>
            <p:cNvSpPr/>
            <p:nvPr/>
          </p:nvSpPr>
          <p:spPr>
            <a:xfrm>
              <a:off x="-347308" y="2527653"/>
              <a:ext cx="12687606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Observation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19369023" y="10470228"/>
            <a:ext cx="493717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</a:t>
            </a:r>
          </a:p>
        </p:txBody>
      </p:sp>
      <p:sp>
        <p:nvSpPr>
          <p:cNvPr id="248" name="Shape 248"/>
          <p:cNvSpPr/>
          <p:nvPr/>
        </p:nvSpPr>
        <p:spPr>
          <a:xfrm>
            <a:off x="590519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49" name="Shape 249"/>
          <p:cNvSpPr/>
          <p:nvPr/>
        </p:nvSpPr>
        <p:spPr>
          <a:xfrm>
            <a:off x="1086522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50" name="Shape 250"/>
          <p:cNvSpPr/>
          <p:nvPr/>
        </p:nvSpPr>
        <p:spPr>
          <a:xfrm>
            <a:off x="1582525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52" name="Shape 252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DE1EEFA-0AD7-1445-AC81-8CC063568B65}"/>
              </a:ext>
            </a:extLst>
          </p:cNvPr>
          <p:cNvGrpSpPr/>
          <p:nvPr/>
        </p:nvGrpSpPr>
        <p:grpSpPr>
          <a:xfrm>
            <a:off x="-347308" y="-101655"/>
            <a:ext cx="24810267" cy="13362908"/>
            <a:chOff x="-347308" y="-101655"/>
            <a:chExt cx="24810267" cy="13362908"/>
          </a:xfrm>
        </p:grpSpPr>
        <p:pic>
          <p:nvPicPr>
            <p:cNvPr id="225" name="Contextual Observation.jpg"/>
            <p:cNvPicPr>
              <a:picLocks noChangeAspect="1"/>
            </p:cNvPicPr>
            <p:nvPr/>
          </p:nvPicPr>
          <p:blipFill>
            <a:blip r:embed="rId2"/>
            <a:srcRect t="27154" b="27154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26" name="Shape 226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1372043" y="6614097"/>
              <a:ext cx="21354888" cy="1133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perform contextual observation by observing a user’s interaction with an existing product. Use the provided template (p.172) to record your observations. </a:t>
              </a:r>
            </a:p>
          </p:txBody>
        </p:sp>
        <p:sp>
          <p:nvSpPr>
            <p:cNvPr id="232" name="Shape 232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19672614" y="3446508"/>
              <a:ext cx="4549268" cy="1730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A partner, pen, paper,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 camera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34" name="Shape 234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36" name="Shape 236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37" name="Shape 237"/>
            <p:cNvSpPr/>
            <p:nvPr/>
          </p:nvSpPr>
          <p:spPr>
            <a:xfrm>
              <a:off x="16358308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38" name="Shape 238"/>
            <p:cNvSpPr/>
            <p:nvPr/>
          </p:nvSpPr>
          <p:spPr>
            <a:xfrm>
              <a:off x="-6795" y="632249"/>
              <a:ext cx="1546540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 rot="5400000">
              <a:off x="14932590" y="115741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-39958" y="3219466"/>
              <a:ext cx="14252179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 rot="5400000">
              <a:off x="13662054" y="3750134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6438245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45" name="Shape 245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46" name="Shape 246"/>
            <p:cNvSpPr/>
            <p:nvPr/>
          </p:nvSpPr>
          <p:spPr>
            <a:xfrm>
              <a:off x="13702728" y="12508777"/>
              <a:ext cx="10161906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U.S. Fish and Wildlife Service Southeast Region,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https://www.flickr.com/photos/ usfwssoutheast/8077209942/</a:t>
              </a:r>
            </a:p>
          </p:txBody>
        </p:sp>
        <p:sp>
          <p:nvSpPr>
            <p:cNvPr id="30" name="Shape 140">
              <a:extLst>
                <a:ext uri="{FF2B5EF4-FFF2-40B4-BE49-F238E27FC236}">
                  <a16:creationId xmlns:a16="http://schemas.microsoft.com/office/drawing/2014/main" id="{8F91AC2A-D559-A743-98A7-06180E28CA42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" name="Shape 142">
              <a:extLst>
                <a:ext uri="{FF2B5EF4-FFF2-40B4-BE49-F238E27FC236}">
                  <a16:creationId xmlns:a16="http://schemas.microsoft.com/office/drawing/2014/main" id="{807D5D1E-E30C-AB43-8BDF-90887DAAED0B}"/>
                </a:ext>
              </a:extLst>
            </p:cNvPr>
            <p:cNvSpPr/>
            <p:nvPr/>
          </p:nvSpPr>
          <p:spPr>
            <a:xfrm>
              <a:off x="19212262" y="185575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44</a:t>
              </a:r>
            </a:p>
          </p:txBody>
        </p:sp>
        <p:sp>
          <p:nvSpPr>
            <p:cNvPr id="32" name="Shape 144">
              <a:extLst>
                <a:ext uri="{FF2B5EF4-FFF2-40B4-BE49-F238E27FC236}">
                  <a16:creationId xmlns:a16="http://schemas.microsoft.com/office/drawing/2014/main" id="{69A297C9-25BF-2947-98EB-D39F84382DB9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56">
              <a:extLst>
                <a:ext uri="{FF2B5EF4-FFF2-40B4-BE49-F238E27FC236}">
                  <a16:creationId xmlns:a16="http://schemas.microsoft.com/office/drawing/2014/main" id="{D081392F-402C-854B-928A-E0DE938B37F1}"/>
                </a:ext>
              </a:extLst>
            </p:cNvPr>
            <p:cNvSpPr/>
            <p:nvPr/>
          </p:nvSpPr>
          <p:spPr>
            <a:xfrm>
              <a:off x="-233723" y="-101655"/>
              <a:ext cx="15385148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Contextual</a:t>
              </a:r>
            </a:p>
          </p:txBody>
        </p:sp>
        <p:sp>
          <p:nvSpPr>
            <p:cNvPr id="34" name="Shape 159">
              <a:extLst>
                <a:ext uri="{FF2B5EF4-FFF2-40B4-BE49-F238E27FC236}">
                  <a16:creationId xmlns:a16="http://schemas.microsoft.com/office/drawing/2014/main" id="{471C2515-3F32-414F-AA90-9D35BDD54A78}"/>
                </a:ext>
              </a:extLst>
            </p:cNvPr>
            <p:cNvSpPr/>
            <p:nvPr/>
          </p:nvSpPr>
          <p:spPr>
            <a:xfrm>
              <a:off x="-347308" y="2527653"/>
              <a:ext cx="12687606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Observation</a:t>
              </a:r>
            </a:p>
          </p:txBody>
        </p:sp>
      </p:grpSp>
      <p:sp>
        <p:nvSpPr>
          <p:cNvPr id="251" name="Shape 251"/>
          <p:cNvSpPr/>
          <p:nvPr/>
        </p:nvSpPr>
        <p:spPr>
          <a:xfrm>
            <a:off x="15033697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/>
        </p:nvSpPr>
        <p:spPr>
          <a:xfrm>
            <a:off x="19369023" y="10470228"/>
            <a:ext cx="493717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</a:t>
            </a:r>
          </a:p>
        </p:txBody>
      </p:sp>
      <p:sp>
        <p:nvSpPr>
          <p:cNvPr id="277" name="Shape 277"/>
          <p:cNvSpPr/>
          <p:nvPr/>
        </p:nvSpPr>
        <p:spPr>
          <a:xfrm>
            <a:off x="590519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78" name="Shape 278"/>
          <p:cNvSpPr/>
          <p:nvPr/>
        </p:nvSpPr>
        <p:spPr>
          <a:xfrm>
            <a:off x="1086522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79" name="Shape 279"/>
          <p:cNvSpPr/>
          <p:nvPr/>
        </p:nvSpPr>
        <p:spPr>
          <a:xfrm>
            <a:off x="1582525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81" name="Shape 281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4DB5EB-788F-0B46-9839-66E9C41312B1}"/>
              </a:ext>
            </a:extLst>
          </p:cNvPr>
          <p:cNvGrpSpPr/>
          <p:nvPr/>
        </p:nvGrpSpPr>
        <p:grpSpPr>
          <a:xfrm>
            <a:off x="-347308" y="-101655"/>
            <a:ext cx="24810267" cy="13362908"/>
            <a:chOff x="-347308" y="-101655"/>
            <a:chExt cx="24810267" cy="13362908"/>
          </a:xfrm>
        </p:grpSpPr>
        <p:pic>
          <p:nvPicPr>
            <p:cNvPr id="254" name="Contextual Observation.jpg"/>
            <p:cNvPicPr>
              <a:picLocks noChangeAspect="1"/>
            </p:cNvPicPr>
            <p:nvPr/>
          </p:nvPicPr>
          <p:blipFill>
            <a:blip r:embed="rId2"/>
            <a:srcRect t="27154" b="27154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55" name="Shape 255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1372043" y="6614097"/>
              <a:ext cx="21354888" cy="1133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perform contextual observation by observing a user’s interaction with an existing product. Use the provided template (p.172) to record your observations. </a:t>
              </a:r>
            </a:p>
          </p:txBody>
        </p:sp>
        <p:sp>
          <p:nvSpPr>
            <p:cNvPr id="261" name="Shape 261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19672614" y="3446508"/>
              <a:ext cx="4549268" cy="1730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A partner, pen, paper,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 camera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65" name="Shape 265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66" name="Shape 266"/>
            <p:cNvSpPr/>
            <p:nvPr/>
          </p:nvSpPr>
          <p:spPr>
            <a:xfrm>
              <a:off x="16358308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67" name="Shape 267"/>
            <p:cNvSpPr/>
            <p:nvPr/>
          </p:nvSpPr>
          <p:spPr>
            <a:xfrm>
              <a:off x="-6795" y="632249"/>
              <a:ext cx="1546540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 rot="5400000">
              <a:off x="14932590" y="115741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-39958" y="3219466"/>
              <a:ext cx="14252179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 rot="5400000">
              <a:off x="13662054" y="3750134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438245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74" name="Shape 274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75" name="Shape 275"/>
            <p:cNvSpPr/>
            <p:nvPr/>
          </p:nvSpPr>
          <p:spPr>
            <a:xfrm>
              <a:off x="13702728" y="12508777"/>
              <a:ext cx="10161906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U.S. Fish and Wildlife Service Southeast Region,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https://www.flickr.com/photos/ usfwssoutheast/8077209942/</a:t>
              </a:r>
            </a:p>
          </p:txBody>
        </p:sp>
        <p:sp>
          <p:nvSpPr>
            <p:cNvPr id="30" name="Shape 140">
              <a:extLst>
                <a:ext uri="{FF2B5EF4-FFF2-40B4-BE49-F238E27FC236}">
                  <a16:creationId xmlns:a16="http://schemas.microsoft.com/office/drawing/2014/main" id="{8439F2F5-E24B-C145-91AA-787ABB7DFB16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" name="Shape 142">
              <a:extLst>
                <a:ext uri="{FF2B5EF4-FFF2-40B4-BE49-F238E27FC236}">
                  <a16:creationId xmlns:a16="http://schemas.microsoft.com/office/drawing/2014/main" id="{C0DC566C-4251-AF49-89DB-7A0CC0755B40}"/>
                </a:ext>
              </a:extLst>
            </p:cNvPr>
            <p:cNvSpPr/>
            <p:nvPr/>
          </p:nvSpPr>
          <p:spPr>
            <a:xfrm>
              <a:off x="19212262" y="185575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44</a:t>
              </a:r>
            </a:p>
          </p:txBody>
        </p:sp>
        <p:sp>
          <p:nvSpPr>
            <p:cNvPr id="32" name="Shape 144">
              <a:extLst>
                <a:ext uri="{FF2B5EF4-FFF2-40B4-BE49-F238E27FC236}">
                  <a16:creationId xmlns:a16="http://schemas.microsoft.com/office/drawing/2014/main" id="{A4D7C319-6B98-5740-9EF9-B28C550FD6A7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56">
              <a:extLst>
                <a:ext uri="{FF2B5EF4-FFF2-40B4-BE49-F238E27FC236}">
                  <a16:creationId xmlns:a16="http://schemas.microsoft.com/office/drawing/2014/main" id="{2C8FF731-956B-C949-A2F7-40D749C3DD2B}"/>
                </a:ext>
              </a:extLst>
            </p:cNvPr>
            <p:cNvSpPr/>
            <p:nvPr/>
          </p:nvSpPr>
          <p:spPr>
            <a:xfrm>
              <a:off x="-233723" y="-101655"/>
              <a:ext cx="15385148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Contextual</a:t>
              </a:r>
            </a:p>
          </p:txBody>
        </p:sp>
        <p:sp>
          <p:nvSpPr>
            <p:cNvPr id="34" name="Shape 159">
              <a:extLst>
                <a:ext uri="{FF2B5EF4-FFF2-40B4-BE49-F238E27FC236}">
                  <a16:creationId xmlns:a16="http://schemas.microsoft.com/office/drawing/2014/main" id="{136BD64A-C3A3-1747-8A1D-6764B2B65C10}"/>
                </a:ext>
              </a:extLst>
            </p:cNvPr>
            <p:cNvSpPr/>
            <p:nvPr/>
          </p:nvSpPr>
          <p:spPr>
            <a:xfrm>
              <a:off x="-347308" y="2527653"/>
              <a:ext cx="12687606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Observation</a:t>
              </a:r>
            </a:p>
          </p:txBody>
        </p:sp>
      </p:grpSp>
      <p:sp>
        <p:nvSpPr>
          <p:cNvPr id="280" name="Shape 280"/>
          <p:cNvSpPr/>
          <p:nvPr/>
        </p:nvSpPr>
        <p:spPr>
          <a:xfrm>
            <a:off x="19993729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0A87805-B67F-AD4D-A8F7-3BDAF3AD432C}"/>
              </a:ext>
            </a:extLst>
          </p:cNvPr>
          <p:cNvGrpSpPr/>
          <p:nvPr/>
        </p:nvGrpSpPr>
        <p:grpSpPr>
          <a:xfrm>
            <a:off x="-36937" y="-2011"/>
            <a:ext cx="24496471" cy="12569404"/>
            <a:chOff x="-36937" y="-2011"/>
            <a:chExt cx="24496471" cy="12569404"/>
          </a:xfrm>
        </p:grpSpPr>
        <p:pic>
          <p:nvPicPr>
            <p:cNvPr id="283" name="pasted-image.pdf"/>
            <p:cNvPicPr>
              <a:picLocks noChangeAspect="1"/>
            </p:cNvPicPr>
            <p:nvPr/>
          </p:nvPicPr>
          <p:blipFill>
            <a:blip r:embed="rId2"/>
            <a:srcRect l="57245" t="62662" r="8715"/>
            <a:stretch>
              <a:fillRect/>
            </a:stretch>
          </p:blipFill>
          <p:spPr>
            <a:xfrm>
              <a:off x="1587" y="-2011"/>
              <a:ext cx="24457947" cy="125694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84" name="Shape 284"/>
            <p:cNvSpPr/>
            <p:nvPr/>
          </p:nvSpPr>
          <p:spPr>
            <a:xfrm>
              <a:off x="765506" y="1801174"/>
              <a:ext cx="11256646" cy="169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10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Share your work!</a:t>
              </a:r>
            </a:p>
          </p:txBody>
        </p:sp>
        <p:sp>
          <p:nvSpPr>
            <p:cNvPr id="285" name="Shape 285"/>
            <p:cNvSpPr/>
            <p:nvPr/>
          </p:nvSpPr>
          <p:spPr>
            <a:xfrm>
              <a:off x="-36937" y="3546077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855906" y="4285057"/>
              <a:ext cx="18232196" cy="765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Upload photos of your work:</a:t>
              </a:r>
            </a:p>
          </p:txBody>
        </p:sp>
        <p:sp>
          <p:nvSpPr>
            <p:cNvPr id="287" name="Shape 287"/>
            <p:cNvSpPr/>
            <p:nvPr/>
          </p:nvSpPr>
          <p:spPr>
            <a:xfrm>
              <a:off x="855906" y="5114881"/>
              <a:ext cx="18232196" cy="44989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Go to: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add URL here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Enter the password: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password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Upload a photo and caption of your work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Wait for moderation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View others’ ideas  </a:t>
              </a:r>
            </a:p>
          </p:txBody>
        </p:sp>
        <p:sp>
          <p:nvSpPr>
            <p:cNvPr id="288" name="Shape 288"/>
            <p:cNvSpPr/>
            <p:nvPr/>
          </p:nvSpPr>
          <p:spPr>
            <a:xfrm>
              <a:off x="765719" y="9722610"/>
              <a:ext cx="1823219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A note to facilitators: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Use this slide to give instructions for post-exercise sharing activities. These could take the form of facilitator-guided discussions, mini-presentations, or digital sharing via existing platforms (e.g. padlet) - as described here. Delete this paragraph when ready.</a:t>
              </a:r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E3ADD6-1FB1-ED48-8119-5DB4057041F7}"/>
              </a:ext>
            </a:extLst>
          </p:cNvPr>
          <p:cNvGrpSpPr/>
          <p:nvPr/>
        </p:nvGrpSpPr>
        <p:grpSpPr>
          <a:xfrm>
            <a:off x="-36937" y="720955"/>
            <a:ext cx="24457874" cy="13025113"/>
            <a:chOff x="-36937" y="720955"/>
            <a:chExt cx="24457874" cy="13025113"/>
          </a:xfrm>
        </p:grpSpPr>
        <p:pic>
          <p:nvPicPr>
            <p:cNvPr id="290" name="pasted-image.pdf"/>
            <p:cNvPicPr>
              <a:picLocks noChangeAspect="1"/>
            </p:cNvPicPr>
            <p:nvPr/>
          </p:nvPicPr>
          <p:blipFill>
            <a:blip r:embed="rId2"/>
            <a:srcRect l="27630"/>
            <a:stretch>
              <a:fillRect/>
            </a:stretch>
          </p:blipFill>
          <p:spPr>
            <a:xfrm rot="10800000">
              <a:off x="4304849" y="720955"/>
              <a:ext cx="20114295" cy="130216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91" name="pasted-image.pdf"/>
            <p:cNvPicPr>
              <a:picLocks noChangeAspect="1"/>
            </p:cNvPicPr>
            <p:nvPr/>
          </p:nvPicPr>
          <p:blipFill>
            <a:blip r:embed="rId2"/>
            <a:srcRect t="33454" r="50402"/>
            <a:stretch>
              <a:fillRect/>
            </a:stretch>
          </p:blipFill>
          <p:spPr>
            <a:xfrm rot="10800000">
              <a:off x="-4557" y="6312722"/>
              <a:ext cx="11825051" cy="743334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92" name="Shape 292"/>
            <p:cNvSpPr/>
            <p:nvPr/>
          </p:nvSpPr>
          <p:spPr>
            <a:xfrm>
              <a:off x="-36937" y="12049959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975503" y="891390"/>
              <a:ext cx="3253868" cy="4778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Design.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Think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Make.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Break. 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Repeat.</a:t>
              </a:r>
            </a:p>
          </p:txBody>
        </p:sp>
        <p:sp>
          <p:nvSpPr>
            <p:cNvPr id="294" name="Shape 294"/>
            <p:cNvSpPr/>
            <p:nvPr/>
          </p:nvSpPr>
          <p:spPr>
            <a:xfrm>
              <a:off x="8634748" y="2755150"/>
              <a:ext cx="14424722" cy="2606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This work is licensed under a Creative Commons Attribution-</a:t>
              </a:r>
              <a:r>
                <a:rPr dirty="0" err="1"/>
                <a:t>NonCommercial</a:t>
              </a:r>
              <a:r>
                <a:rPr dirty="0"/>
                <a:t>-</a:t>
              </a:r>
              <a:r>
                <a:rPr dirty="0" err="1"/>
                <a:t>ShareAlike</a:t>
              </a:r>
              <a:r>
                <a:rPr dirty="0"/>
                <a:t> 4.0 International License. Designed by the authors of “Design. Think. Make. Break. Repeat. A Handbook of Methods” (BIS Publishers).</a:t>
              </a:r>
            </a:p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u="sng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www.designthinkmakebreakrepeat.com</a:t>
              </a:r>
            </a:p>
          </p:txBody>
        </p:sp>
        <p:sp>
          <p:nvSpPr>
            <p:cNvPr id="295" name="Shape 295"/>
            <p:cNvSpPr/>
            <p:nvPr/>
          </p:nvSpPr>
          <p:spPr>
            <a:xfrm>
              <a:off x="746861" y="6774665"/>
              <a:ext cx="23078331" cy="4727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How to use these slides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These companion slides for the published book “Design Think Make Break Repeat: A Handbook of Methods”, support facilitation of the published exercises during workshops, tutorials or other guided design sessions. 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endParaRPr/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rPr b="1">
                  <a:latin typeface="Montserrat-BoldItalic"/>
                  <a:ea typeface="Montserrat-BoldItalic"/>
                  <a:cs typeface="Montserrat-BoldItalic"/>
                  <a:sym typeface="Montserrat-BoldItalic"/>
                </a:rPr>
                <a:t>Slide 1: Title.</a:t>
              </a:r>
              <a:r>
                <a:t> Introduce the method, using the description from the book.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2: Examples.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this slide to add your own images/examples of the method in use, or extra information.</a:t>
              </a:r>
              <a:r>
                <a:t>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3+: Steps.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one slide for each step of the method, to track timing and progress. The tip boxes can be used to offer extra guidance for specific steps, where needed.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4: Sharing.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Results of the exercise are shared and discussed, in an appropriate format.</a:t>
              </a:r>
            </a:p>
          </p:txBody>
        </p:sp>
        <p:sp>
          <p:nvSpPr>
            <p:cNvPr id="296" name="Shape 296"/>
            <p:cNvSpPr/>
            <p:nvPr/>
          </p:nvSpPr>
          <p:spPr>
            <a:xfrm>
              <a:off x="16322992" y="12661177"/>
              <a:ext cx="7541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Slide design by: Hamish Henderson, Madeleine Borthwick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898</Words>
  <Application>Microsoft Macintosh PowerPoint</Application>
  <PresentationFormat>Custom</PresentationFormat>
  <Paragraphs>130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Montserrat Bold</vt:lpstr>
      <vt:lpstr>Times</vt:lpstr>
      <vt:lpstr>Montserrat-BoldItalic</vt:lpstr>
      <vt:lpstr>Helvetica Neue Light</vt:lpstr>
      <vt:lpstr>Helvetica Neue Medium</vt:lpstr>
      <vt:lpstr>Helvetica Light</vt:lpstr>
      <vt:lpstr>Montserrat Medium</vt:lpstr>
      <vt:lpstr>Tw Cen MT</vt:lpstr>
      <vt:lpstr>Helvetica Neue Thin</vt:lpstr>
      <vt:lpstr>Helvetica Neue</vt:lpstr>
      <vt:lpstr>Montserrat-Italic</vt:lpstr>
      <vt:lpstr>Palatino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Robert Dongas</cp:lastModifiedBy>
  <cp:revision>13</cp:revision>
  <dcterms:modified xsi:type="dcterms:W3CDTF">2020-01-09T04:29:14Z</dcterms:modified>
</cp:coreProperties>
</file>