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5" r:id="rId5"/>
    <p:sldId id="266" r:id="rId6"/>
    <p:sldId id="267" r:id="rId7"/>
    <p:sldId id="268" r:id="rId8"/>
    <p:sldId id="263" r:id="rId9"/>
    <p:sldId id="264" r:id="rId10"/>
  </p:sldIdLst>
  <p:sldSz cx="24384000" cy="13716000"/>
  <p:notesSz cx="6858000" cy="9144000"/>
  <p:embeddedFontLst>
    <p:embeddedFont>
      <p:font typeface="Montserrat Bold" pitchFamily="2" charset="77"/>
      <p:bold r:id="rId12"/>
      <p:italic r:id="rId13"/>
      <p:boldItalic r:id="rId14"/>
    </p:embeddedFont>
    <p:embeddedFont>
      <p:font typeface="Montserrat Medium" pitchFamily="2" charset="77"/>
      <p:regular r:id="rId15"/>
      <p:italic r:id="rId16"/>
    </p:embeddedFont>
    <p:embeddedFont>
      <p:font typeface="Montserrat-BoldItalic" pitchFamily="2" charset="77"/>
      <p:bold r:id="rId17"/>
      <p:italic r:id="rId18"/>
      <p:boldItalic r:id="rId19"/>
    </p:embeddedFont>
    <p:embeddedFont>
      <p:font typeface="Montserrat-Italic" pitchFamily="2" charset="77"/>
      <p:italic r:id="rId20"/>
    </p:embeddedFont>
    <p:embeddedFont>
      <p:font typeface="Tw Cen MT" panose="020B0602020104020603" pitchFamily="34" charset="77"/>
      <p:regular r:id="rId21"/>
      <p:bold r:id="rId22"/>
      <p:italic r:id="rId23"/>
      <p:boldItalic r:id="rId24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150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55" d="100"/>
          <a:sy n="55" d="100"/>
        </p:scale>
        <p:origin x="1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9D66342-FB5B-304A-B16B-D2688A4C5D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2" r="22033" b="12287"/>
          <a:stretch/>
        </p:blipFill>
        <p:spPr>
          <a:xfrm>
            <a:off x="0" y="7658"/>
            <a:ext cx="24419450" cy="1122123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B683B06-C66D-8246-BF84-530FCF5B5077}"/>
              </a:ext>
            </a:extLst>
          </p:cNvPr>
          <p:cNvGrpSpPr/>
          <p:nvPr/>
        </p:nvGrpSpPr>
        <p:grpSpPr>
          <a:xfrm>
            <a:off x="-17886" y="-25694"/>
            <a:ext cx="24656591" cy="13013444"/>
            <a:chOff x="8240" y="-30469"/>
            <a:chExt cx="24656591" cy="13013444"/>
          </a:xfrm>
        </p:grpSpPr>
        <p:sp>
          <p:nvSpPr>
            <p:cNvPr id="120" name="Shape 120"/>
            <p:cNvSpPr/>
            <p:nvPr/>
          </p:nvSpPr>
          <p:spPr>
            <a:xfrm>
              <a:off x="585599" y="11961543"/>
              <a:ext cx="7051609" cy="10214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solidFill>
                    <a:srgbClr val="EE5150"/>
                  </a:solidFill>
                </a:rPr>
                <a:t>TURN TO: </a:t>
              </a:r>
              <a:r>
                <a:rPr dirty="0"/>
                <a:t>Page </a:t>
              </a:r>
              <a:r>
                <a:rPr lang="en-AU" dirty="0"/>
                <a:t>28</a:t>
              </a:r>
              <a:endParaRPr dirty="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8240" y="-30469"/>
              <a:ext cx="24656591" cy="11221231"/>
            </a:xfrm>
            <a:prstGeom prst="rect">
              <a:avLst/>
            </a:prstGeom>
            <a:solidFill>
              <a:srgbClr val="000000">
                <a:alpha val="30000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885" y="273045"/>
              <a:ext cx="16388463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16000" spc="-319" dirty="0"/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7275075"/>
              <a:ext cx="10257615" cy="18985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lang="en-AU" dirty="0"/>
                <a:t>Find out how your users feel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lang="en-AU" dirty="0"/>
                <a:t>by drawing the body inside out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92611FA-B1D9-FC4A-922A-559AD11BA2EA}"/>
              </a:ext>
            </a:extLst>
          </p:cNvPr>
          <p:cNvSpPr txBox="1"/>
          <p:nvPr/>
        </p:nvSpPr>
        <p:spPr>
          <a:xfrm>
            <a:off x="26421987" y="6481029"/>
            <a:ext cx="144334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Shape 275">
            <a:extLst>
              <a:ext uri="{FF2B5EF4-FFF2-40B4-BE49-F238E27FC236}">
                <a16:creationId xmlns:a16="http://schemas.microsoft.com/office/drawing/2014/main" id="{47A6E198-26E2-E14A-BD44-084976A69F90}"/>
              </a:ext>
            </a:extLst>
          </p:cNvPr>
          <p:cNvSpPr/>
          <p:nvPr/>
        </p:nvSpPr>
        <p:spPr>
          <a:xfrm>
            <a:off x="17879707" y="12505104"/>
            <a:ext cx="5745226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</a:t>
            </a:r>
            <a:r>
              <a:rPr lang="en-AU" dirty="0"/>
              <a:t>: </a:t>
            </a:r>
            <a:r>
              <a:rPr lang="en-AU" sz="2000" b="0" dirty="0">
                <a:sym typeface="Montserrat Medium"/>
              </a:rPr>
              <a:t>Claudia Nunez-Pacheco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  <p:sp>
        <p:nvSpPr>
          <p:cNvPr id="19" name="Shape 182">
            <a:extLst>
              <a:ext uri="{FF2B5EF4-FFF2-40B4-BE49-F238E27FC236}">
                <a16:creationId xmlns:a16="http://schemas.microsoft.com/office/drawing/2014/main" id="{35D72A52-3B66-1F4D-856F-C43D2A2AFEEB}"/>
              </a:ext>
            </a:extLst>
          </p:cNvPr>
          <p:cNvSpPr/>
          <p:nvPr/>
        </p:nvSpPr>
        <p:spPr>
          <a:xfrm rot="5400000">
            <a:off x="6605872" y="2539929"/>
            <a:ext cx="2321716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0" name="Shape 185">
            <a:extLst>
              <a:ext uri="{FF2B5EF4-FFF2-40B4-BE49-F238E27FC236}">
                <a16:creationId xmlns:a16="http://schemas.microsoft.com/office/drawing/2014/main" id="{172F7D04-B8E4-2E41-B752-B0772535E66A}"/>
              </a:ext>
            </a:extLst>
          </p:cNvPr>
          <p:cNvSpPr/>
          <p:nvPr/>
        </p:nvSpPr>
        <p:spPr>
          <a:xfrm rot="5400000">
            <a:off x="9419673" y="5156903"/>
            <a:ext cx="2321716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hape 184">
            <a:extLst>
              <a:ext uri="{FF2B5EF4-FFF2-40B4-BE49-F238E27FC236}">
                <a16:creationId xmlns:a16="http://schemas.microsoft.com/office/drawing/2014/main" id="{004DCF88-CC40-A74D-9AAE-F186F1BD6C27}"/>
              </a:ext>
            </a:extLst>
          </p:cNvPr>
          <p:cNvSpPr/>
          <p:nvPr/>
        </p:nvSpPr>
        <p:spPr>
          <a:xfrm>
            <a:off x="-33906" y="4649681"/>
            <a:ext cx="9975076" cy="2321716"/>
          </a:xfrm>
          <a:prstGeom prst="rect">
            <a:avLst/>
          </a:prstGeom>
          <a:solidFill>
            <a:srgbClr val="EE51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3" algn="l" defTabSz="642937">
              <a:lnSpc>
                <a:spcPts val="27900"/>
              </a:lnSpc>
              <a:defRPr sz="9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22" name="Shape 184">
            <a:extLst>
              <a:ext uri="{FF2B5EF4-FFF2-40B4-BE49-F238E27FC236}">
                <a16:creationId xmlns:a16="http://schemas.microsoft.com/office/drawing/2014/main" id="{3AB36752-64C9-6B47-B9A6-7F59B463BDEB}"/>
              </a:ext>
            </a:extLst>
          </p:cNvPr>
          <p:cNvSpPr/>
          <p:nvPr/>
        </p:nvSpPr>
        <p:spPr>
          <a:xfrm>
            <a:off x="-17886" y="2018000"/>
            <a:ext cx="7139976" cy="2321716"/>
          </a:xfrm>
          <a:prstGeom prst="rect">
            <a:avLst/>
          </a:prstGeom>
          <a:solidFill>
            <a:srgbClr val="EE51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3" algn="l" defTabSz="642937">
              <a:lnSpc>
                <a:spcPts val="27900"/>
              </a:lnSpc>
              <a:defRPr sz="9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23" name="Shape 156">
            <a:extLst>
              <a:ext uri="{FF2B5EF4-FFF2-40B4-BE49-F238E27FC236}">
                <a16:creationId xmlns:a16="http://schemas.microsoft.com/office/drawing/2014/main" id="{7A61FBF2-BD43-3945-B432-275DAE1D047D}"/>
              </a:ext>
            </a:extLst>
          </p:cNvPr>
          <p:cNvSpPr/>
          <p:nvPr/>
        </p:nvSpPr>
        <p:spPr>
          <a:xfrm>
            <a:off x="-227672" y="411075"/>
            <a:ext cx="15385148" cy="378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3" algn="l" defTabSz="642937">
              <a:lnSpc>
                <a:spcPts val="34400"/>
              </a:lnSpc>
              <a:defRPr sz="15000" b="0" spc="-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AU" dirty="0"/>
              <a:t>Body</a:t>
            </a:r>
            <a:endParaRPr dirty="0"/>
          </a:p>
        </p:txBody>
      </p:sp>
      <p:sp>
        <p:nvSpPr>
          <p:cNvPr id="24" name="Shape 159">
            <a:extLst>
              <a:ext uri="{FF2B5EF4-FFF2-40B4-BE49-F238E27FC236}">
                <a16:creationId xmlns:a16="http://schemas.microsoft.com/office/drawing/2014/main" id="{C2809283-FDA1-1B4F-BDC0-E2EDE2EE41D8}"/>
              </a:ext>
            </a:extLst>
          </p:cNvPr>
          <p:cNvSpPr/>
          <p:nvPr/>
        </p:nvSpPr>
        <p:spPr>
          <a:xfrm>
            <a:off x="-341257" y="3040383"/>
            <a:ext cx="12687606" cy="378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3" algn="l" defTabSz="642937">
              <a:lnSpc>
                <a:spcPts val="34400"/>
              </a:lnSpc>
              <a:defRPr sz="15000" b="0" spc="-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AU" dirty="0"/>
              <a:t>Mapping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E79712-EAC0-BC4E-8A78-8168B628BA08}"/>
              </a:ext>
            </a:extLst>
          </p:cNvPr>
          <p:cNvGrpSpPr/>
          <p:nvPr/>
        </p:nvGrpSpPr>
        <p:grpSpPr>
          <a:xfrm>
            <a:off x="-254236" y="-14040"/>
            <a:ext cx="24118870" cy="13122893"/>
            <a:chOff x="-254236" y="-14040"/>
            <a:chExt cx="24118870" cy="13122893"/>
          </a:xfrm>
        </p:grpSpPr>
        <p:sp>
          <p:nvSpPr>
            <p:cNvPr id="132" name="Shape 132"/>
            <p:cNvSpPr/>
            <p:nvPr/>
          </p:nvSpPr>
          <p:spPr>
            <a:xfrm>
              <a:off x="5037" y="-14040"/>
              <a:ext cx="17893267" cy="520117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6462800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DFFFD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1"/>
              <a:ext cx="180965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5000" b="0" spc="-300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Body </a:t>
              </a:r>
              <a:br>
                <a:rPr lang="en-AU" sz="16000" spc="-319" dirty="0"/>
              </a:br>
              <a:r>
                <a:rPr lang="en-AU" sz="16000" spc="-319" dirty="0"/>
                <a:t>	Mapping</a:t>
              </a:r>
              <a:endParaRPr sz="16000" spc="-319" dirty="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4F71976-5A6F-1047-BE05-F3158EBEE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2" r="22033" b="35188"/>
          <a:stretch/>
        </p:blipFill>
        <p:spPr>
          <a:xfrm>
            <a:off x="-6796" y="-1"/>
            <a:ext cx="19481588" cy="5921357"/>
          </a:xfrm>
          <a:prstGeom prst="rect">
            <a:avLst/>
          </a:prstGeom>
        </p:spPr>
      </p:pic>
      <p:sp>
        <p:nvSpPr>
          <p:cNvPr id="180" name="Shape 180"/>
          <p:cNvSpPr/>
          <p:nvPr/>
        </p:nvSpPr>
        <p:spPr>
          <a:xfrm>
            <a:off x="153602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err="1"/>
              <a:t>Lorum</a:t>
            </a:r>
            <a:r>
              <a:rPr dirty="0"/>
              <a:t> ipsum dolor sit </a:t>
            </a:r>
            <a:r>
              <a:rPr dirty="0" err="1"/>
              <a:t>amet</a:t>
            </a:r>
            <a:endParaRPr dirty="0"/>
          </a:p>
        </p:txBody>
      </p:sp>
      <p:sp>
        <p:nvSpPr>
          <p:cNvPr id="190" name="Shape 190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</a:t>
            </a:r>
          </a:p>
        </p:txBody>
      </p:sp>
      <p:sp>
        <p:nvSpPr>
          <p:cNvPr id="191" name="Shape 191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</a:t>
            </a:r>
            <a:r>
              <a:rPr dirty="0"/>
              <a:t>5 mins] </a:t>
            </a:r>
          </a:p>
        </p:txBody>
      </p:sp>
      <p:sp>
        <p:nvSpPr>
          <p:cNvPr id="192" name="Shape 192"/>
          <p:cNvSpPr/>
          <p:nvPr/>
        </p:nvSpPr>
        <p:spPr>
          <a:xfrm>
            <a:off x="10654207" y="10470228"/>
            <a:ext cx="286700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10-30</a:t>
            </a:r>
            <a:r>
              <a:rPr dirty="0"/>
              <a:t> mins] </a:t>
            </a:r>
          </a:p>
        </p:txBody>
      </p:sp>
      <p:sp>
        <p:nvSpPr>
          <p:cNvPr id="193" name="Shape 193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194" name="Shape 194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35 mins</a:t>
            </a:r>
            <a:r>
              <a:rPr dirty="0"/>
              <a:t>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763EF7-1938-124C-BF71-FF8E2D6C7F2D}"/>
              </a:ext>
            </a:extLst>
          </p:cNvPr>
          <p:cNvGrpSpPr/>
          <p:nvPr/>
        </p:nvGrpSpPr>
        <p:grpSpPr>
          <a:xfrm>
            <a:off x="-341257" y="-831565"/>
            <a:ext cx="24810267" cy="11065192"/>
            <a:chOff x="-347308" y="-831565"/>
            <a:chExt cx="24810267" cy="11065192"/>
          </a:xfrm>
        </p:grpSpPr>
        <p:sp>
          <p:nvSpPr>
            <p:cNvPr id="168" name="Shape 16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372043" y="661409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document your bodily experience on a body map, after interacting with an object or performing a physical activity. Use the template on the companion website. </a:t>
              </a:r>
              <a:br>
                <a:rPr lang="en-AU" dirty="0"/>
              </a:br>
              <a:r>
                <a:rPr lang="en-AU" dirty="0"/>
                <a:t>Focus on your own design problem, or follow the ‘Future Campus’ brief (p.208). See p.203 for an example of a body map.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9972322" y="3547064"/>
              <a:ext cx="4249560" cy="15292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</a:t>
              </a:r>
              <a:br>
                <a:rPr lang="en-AU" dirty="0"/>
              </a:br>
              <a:r>
                <a:rPr lang="en-AU" dirty="0"/>
                <a:t>a partner, coloured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pencils</a:t>
              </a:r>
              <a:endParaRPr sz="1200"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F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1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-39957" y="632249"/>
              <a:ext cx="7184983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82" name="Shape 182"/>
            <p:cNvSpPr/>
            <p:nvPr/>
          </p:nvSpPr>
          <p:spPr>
            <a:xfrm rot="5400000">
              <a:off x="6599821" y="1156606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84" name="Shape 184"/>
            <p:cNvSpPr/>
            <p:nvPr/>
          </p:nvSpPr>
          <p:spPr>
            <a:xfrm>
              <a:off x="-39957" y="3219466"/>
              <a:ext cx="9975076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 rot="5400000">
              <a:off x="9413622" y="3726688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2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50CEB38B-4B39-5847-A945-8F5921CE79CB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CAB9BE9C-80D2-9F47-98EE-AF3D02E35014}"/>
                </a:ext>
              </a:extLst>
            </p:cNvPr>
            <p:cNvSpPr/>
            <p:nvPr/>
          </p:nvSpPr>
          <p:spPr>
            <a:xfrm>
              <a:off x="19212262" y="-571854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28</a:t>
              </a:r>
              <a:endParaRPr dirty="0"/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E93F0E45-1C6E-D744-B18D-009D18D484E1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6">
              <a:extLst>
                <a:ext uri="{FF2B5EF4-FFF2-40B4-BE49-F238E27FC236}">
                  <a16:creationId xmlns:a16="http://schemas.microsoft.com/office/drawing/2014/main" id="{EB45CDDC-AEDD-9048-A855-05D1E1E87981}"/>
                </a:ext>
              </a:extLst>
            </p:cNvPr>
            <p:cNvSpPr/>
            <p:nvPr/>
          </p:nvSpPr>
          <p:spPr>
            <a:xfrm>
              <a:off x="-233723" y="-831565"/>
              <a:ext cx="15385148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Body</a:t>
              </a:r>
              <a:endParaRPr dirty="0"/>
            </a:p>
          </p:txBody>
        </p:sp>
        <p:sp>
          <p:nvSpPr>
            <p:cNvPr id="34" name="Shape 159">
              <a:extLst>
                <a:ext uri="{FF2B5EF4-FFF2-40B4-BE49-F238E27FC236}">
                  <a16:creationId xmlns:a16="http://schemas.microsoft.com/office/drawing/2014/main" id="{FA950B92-6270-0344-85BE-099851257F0E}"/>
                </a:ext>
              </a:extLst>
            </p:cNvPr>
            <p:cNvSpPr/>
            <p:nvPr/>
          </p:nvSpPr>
          <p:spPr>
            <a:xfrm>
              <a:off x="-347308" y="1797743"/>
              <a:ext cx="12687606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Mapping</a:t>
              </a:r>
              <a:endParaRPr dirty="0"/>
            </a:p>
          </p:txBody>
        </p:sp>
      </p:grpSp>
      <p:sp>
        <p:nvSpPr>
          <p:cNvPr id="36" name="Shape 275">
            <a:extLst>
              <a:ext uri="{FF2B5EF4-FFF2-40B4-BE49-F238E27FC236}">
                <a16:creationId xmlns:a16="http://schemas.microsoft.com/office/drawing/2014/main" id="{172157E0-0803-3544-BA1F-FFFDD1296FDB}"/>
              </a:ext>
            </a:extLst>
          </p:cNvPr>
          <p:cNvSpPr/>
          <p:nvPr/>
        </p:nvSpPr>
        <p:spPr>
          <a:xfrm>
            <a:off x="17879707" y="12505104"/>
            <a:ext cx="5745226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</a:t>
            </a:r>
            <a:r>
              <a:rPr lang="en-AU" dirty="0"/>
              <a:t>: </a:t>
            </a:r>
            <a:r>
              <a:rPr lang="en-AU" sz="2000" b="0" dirty="0">
                <a:sym typeface="Montserrat Medium"/>
              </a:rPr>
              <a:t>Claudia Nunez-Pacheco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4F71976-5A6F-1047-BE05-F3158EBEE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2" r="22033" b="35188"/>
          <a:stretch/>
        </p:blipFill>
        <p:spPr>
          <a:xfrm>
            <a:off x="-6796" y="-1"/>
            <a:ext cx="19481588" cy="5921357"/>
          </a:xfrm>
          <a:prstGeom prst="rect">
            <a:avLst/>
          </a:prstGeom>
        </p:spPr>
      </p:pic>
      <p:sp>
        <p:nvSpPr>
          <p:cNvPr id="180" name="Shape 180"/>
          <p:cNvSpPr/>
          <p:nvPr/>
        </p:nvSpPr>
        <p:spPr>
          <a:xfrm>
            <a:off x="5113634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err="1"/>
              <a:t>Lorum</a:t>
            </a:r>
            <a:r>
              <a:rPr dirty="0"/>
              <a:t> ipsum dolor sit </a:t>
            </a:r>
            <a:r>
              <a:rPr dirty="0" err="1"/>
              <a:t>amet</a:t>
            </a:r>
            <a:endParaRPr dirty="0"/>
          </a:p>
        </p:txBody>
      </p:sp>
      <p:sp>
        <p:nvSpPr>
          <p:cNvPr id="190" name="Shape 190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</a:t>
            </a:r>
          </a:p>
        </p:txBody>
      </p:sp>
      <p:sp>
        <p:nvSpPr>
          <p:cNvPr id="191" name="Shape 191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</a:t>
            </a:r>
            <a:r>
              <a:rPr dirty="0"/>
              <a:t>5 mins] </a:t>
            </a:r>
          </a:p>
        </p:txBody>
      </p:sp>
      <p:sp>
        <p:nvSpPr>
          <p:cNvPr id="192" name="Shape 192"/>
          <p:cNvSpPr/>
          <p:nvPr/>
        </p:nvSpPr>
        <p:spPr>
          <a:xfrm>
            <a:off x="10654207" y="10470228"/>
            <a:ext cx="286700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10-30</a:t>
            </a:r>
            <a:r>
              <a:rPr dirty="0"/>
              <a:t> mins] </a:t>
            </a:r>
          </a:p>
        </p:txBody>
      </p:sp>
      <p:sp>
        <p:nvSpPr>
          <p:cNvPr id="193" name="Shape 193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194" name="Shape 194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35 mins</a:t>
            </a:r>
            <a:r>
              <a:rPr dirty="0"/>
              <a:t>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763EF7-1938-124C-BF71-FF8E2D6C7F2D}"/>
              </a:ext>
            </a:extLst>
          </p:cNvPr>
          <p:cNvGrpSpPr/>
          <p:nvPr/>
        </p:nvGrpSpPr>
        <p:grpSpPr>
          <a:xfrm>
            <a:off x="-341257" y="-831565"/>
            <a:ext cx="24810267" cy="11065192"/>
            <a:chOff x="-347308" y="-831565"/>
            <a:chExt cx="24810267" cy="11065192"/>
          </a:xfrm>
        </p:grpSpPr>
        <p:sp>
          <p:nvSpPr>
            <p:cNvPr id="168" name="Shape 16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372043" y="661409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document your bodily experience on a body map, after interacting with an object or performing a physical activity. Use the template on the companion website. </a:t>
              </a:r>
              <a:br>
                <a:rPr lang="en-AU" dirty="0"/>
              </a:br>
              <a:r>
                <a:rPr lang="en-AU" dirty="0"/>
                <a:t>Focus on your own design problem, or follow the ‘Future Campus’ brief (p.208). See p.203 for an example of a body map.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9972322" y="3547064"/>
              <a:ext cx="4249560" cy="15292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</a:t>
              </a:r>
              <a:br>
                <a:rPr lang="en-AU" dirty="0"/>
              </a:br>
              <a:r>
                <a:rPr lang="en-AU" dirty="0"/>
                <a:t>a partner, coloured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pencils</a:t>
              </a:r>
              <a:endParaRPr sz="1200"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1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-39957" y="632249"/>
              <a:ext cx="7184983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82" name="Shape 182"/>
            <p:cNvSpPr/>
            <p:nvPr/>
          </p:nvSpPr>
          <p:spPr>
            <a:xfrm rot="5400000">
              <a:off x="6599821" y="1156606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84" name="Shape 184"/>
            <p:cNvSpPr/>
            <p:nvPr/>
          </p:nvSpPr>
          <p:spPr>
            <a:xfrm>
              <a:off x="-39957" y="3219466"/>
              <a:ext cx="9975076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 rot="5400000">
              <a:off x="9413622" y="3726688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EF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2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50CEB38B-4B39-5847-A945-8F5921CE79CB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CAB9BE9C-80D2-9F47-98EE-AF3D02E35014}"/>
                </a:ext>
              </a:extLst>
            </p:cNvPr>
            <p:cNvSpPr/>
            <p:nvPr/>
          </p:nvSpPr>
          <p:spPr>
            <a:xfrm>
              <a:off x="19212262" y="-571854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28</a:t>
              </a:r>
              <a:endParaRPr dirty="0"/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E93F0E45-1C6E-D744-B18D-009D18D484E1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6">
              <a:extLst>
                <a:ext uri="{FF2B5EF4-FFF2-40B4-BE49-F238E27FC236}">
                  <a16:creationId xmlns:a16="http://schemas.microsoft.com/office/drawing/2014/main" id="{EB45CDDC-AEDD-9048-A855-05D1E1E87981}"/>
                </a:ext>
              </a:extLst>
            </p:cNvPr>
            <p:cNvSpPr/>
            <p:nvPr/>
          </p:nvSpPr>
          <p:spPr>
            <a:xfrm>
              <a:off x="-233723" y="-831565"/>
              <a:ext cx="15385148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Body</a:t>
              </a:r>
              <a:endParaRPr dirty="0"/>
            </a:p>
          </p:txBody>
        </p:sp>
        <p:sp>
          <p:nvSpPr>
            <p:cNvPr id="34" name="Shape 159">
              <a:extLst>
                <a:ext uri="{FF2B5EF4-FFF2-40B4-BE49-F238E27FC236}">
                  <a16:creationId xmlns:a16="http://schemas.microsoft.com/office/drawing/2014/main" id="{FA950B92-6270-0344-85BE-099851257F0E}"/>
                </a:ext>
              </a:extLst>
            </p:cNvPr>
            <p:cNvSpPr/>
            <p:nvPr/>
          </p:nvSpPr>
          <p:spPr>
            <a:xfrm>
              <a:off x="-347308" y="1797743"/>
              <a:ext cx="12687606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Mapping</a:t>
              </a:r>
              <a:endParaRPr dirty="0"/>
            </a:p>
          </p:txBody>
        </p:sp>
      </p:grpSp>
      <p:sp>
        <p:nvSpPr>
          <p:cNvPr id="36" name="Shape 275">
            <a:extLst>
              <a:ext uri="{FF2B5EF4-FFF2-40B4-BE49-F238E27FC236}">
                <a16:creationId xmlns:a16="http://schemas.microsoft.com/office/drawing/2014/main" id="{172157E0-0803-3544-BA1F-FFFDD1296FDB}"/>
              </a:ext>
            </a:extLst>
          </p:cNvPr>
          <p:cNvSpPr/>
          <p:nvPr/>
        </p:nvSpPr>
        <p:spPr>
          <a:xfrm>
            <a:off x="17879707" y="12505104"/>
            <a:ext cx="5745226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</a:t>
            </a:r>
            <a:r>
              <a:rPr lang="en-AU" dirty="0"/>
              <a:t>: </a:t>
            </a:r>
            <a:r>
              <a:rPr lang="en-AU" sz="2000" b="0" dirty="0">
                <a:sym typeface="Montserrat Medium"/>
              </a:rPr>
              <a:t>Claudia Nunez-Pacheco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76234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4F71976-5A6F-1047-BE05-F3158EBEE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2" r="22033" b="35188"/>
          <a:stretch/>
        </p:blipFill>
        <p:spPr>
          <a:xfrm>
            <a:off x="-6796" y="-1"/>
            <a:ext cx="19481588" cy="5921357"/>
          </a:xfrm>
          <a:prstGeom prst="rect">
            <a:avLst/>
          </a:prstGeom>
        </p:spPr>
      </p:pic>
      <p:sp>
        <p:nvSpPr>
          <p:cNvPr id="180" name="Shape 180"/>
          <p:cNvSpPr/>
          <p:nvPr/>
        </p:nvSpPr>
        <p:spPr>
          <a:xfrm>
            <a:off x="10073666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err="1"/>
              <a:t>Lorum</a:t>
            </a:r>
            <a:r>
              <a:rPr dirty="0"/>
              <a:t> ipsum dolor sit </a:t>
            </a:r>
            <a:r>
              <a:rPr dirty="0" err="1"/>
              <a:t>amet</a:t>
            </a:r>
            <a:endParaRPr dirty="0"/>
          </a:p>
        </p:txBody>
      </p:sp>
      <p:sp>
        <p:nvSpPr>
          <p:cNvPr id="190" name="Shape 190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</a:t>
            </a:r>
          </a:p>
        </p:txBody>
      </p:sp>
      <p:sp>
        <p:nvSpPr>
          <p:cNvPr id="191" name="Shape 191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</a:t>
            </a:r>
            <a:r>
              <a:rPr dirty="0"/>
              <a:t>5 mins] </a:t>
            </a:r>
          </a:p>
        </p:txBody>
      </p:sp>
      <p:sp>
        <p:nvSpPr>
          <p:cNvPr id="192" name="Shape 192"/>
          <p:cNvSpPr/>
          <p:nvPr/>
        </p:nvSpPr>
        <p:spPr>
          <a:xfrm>
            <a:off x="10654207" y="10470228"/>
            <a:ext cx="286700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10-30</a:t>
            </a:r>
            <a:r>
              <a:rPr dirty="0"/>
              <a:t> mins] </a:t>
            </a:r>
          </a:p>
        </p:txBody>
      </p:sp>
      <p:sp>
        <p:nvSpPr>
          <p:cNvPr id="193" name="Shape 193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194" name="Shape 194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35 mins</a:t>
            </a:r>
            <a:r>
              <a:rPr dirty="0"/>
              <a:t>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763EF7-1938-124C-BF71-FF8E2D6C7F2D}"/>
              </a:ext>
            </a:extLst>
          </p:cNvPr>
          <p:cNvGrpSpPr/>
          <p:nvPr/>
        </p:nvGrpSpPr>
        <p:grpSpPr>
          <a:xfrm>
            <a:off x="-341257" y="-831565"/>
            <a:ext cx="24810267" cy="11065192"/>
            <a:chOff x="-347308" y="-831565"/>
            <a:chExt cx="24810267" cy="11065192"/>
          </a:xfrm>
        </p:grpSpPr>
        <p:sp>
          <p:nvSpPr>
            <p:cNvPr id="168" name="Shape 16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372043" y="661409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document your bodily experience on a body map, after interacting with an object or performing a physical activity. Use the template on the companion website. </a:t>
              </a:r>
              <a:br>
                <a:rPr lang="en-AU" dirty="0"/>
              </a:br>
              <a:r>
                <a:rPr lang="en-AU" dirty="0"/>
                <a:t>Focus on your own design problem, or follow the ‘Future Campus’ brief (p.208). See p.203 for an example of a body map.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9972322" y="3547064"/>
              <a:ext cx="4249560" cy="15292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</a:t>
              </a:r>
              <a:br>
                <a:rPr lang="en-AU" dirty="0"/>
              </a:br>
              <a:r>
                <a:rPr lang="en-AU" dirty="0"/>
                <a:t>a partner, coloured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pencils</a:t>
              </a:r>
              <a:endParaRPr sz="1200"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1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-39957" y="632249"/>
              <a:ext cx="7184983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82" name="Shape 182"/>
            <p:cNvSpPr/>
            <p:nvPr/>
          </p:nvSpPr>
          <p:spPr>
            <a:xfrm rot="5400000">
              <a:off x="6599821" y="1156606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84" name="Shape 184"/>
            <p:cNvSpPr/>
            <p:nvPr/>
          </p:nvSpPr>
          <p:spPr>
            <a:xfrm>
              <a:off x="-39957" y="3219466"/>
              <a:ext cx="9975076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 rot="5400000">
              <a:off x="9413622" y="3726688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2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EF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50CEB38B-4B39-5847-A945-8F5921CE79CB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CAB9BE9C-80D2-9F47-98EE-AF3D02E35014}"/>
                </a:ext>
              </a:extLst>
            </p:cNvPr>
            <p:cNvSpPr/>
            <p:nvPr/>
          </p:nvSpPr>
          <p:spPr>
            <a:xfrm>
              <a:off x="19212262" y="-571854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28</a:t>
              </a:r>
              <a:endParaRPr dirty="0"/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E93F0E45-1C6E-D744-B18D-009D18D484E1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6">
              <a:extLst>
                <a:ext uri="{FF2B5EF4-FFF2-40B4-BE49-F238E27FC236}">
                  <a16:creationId xmlns:a16="http://schemas.microsoft.com/office/drawing/2014/main" id="{EB45CDDC-AEDD-9048-A855-05D1E1E87981}"/>
                </a:ext>
              </a:extLst>
            </p:cNvPr>
            <p:cNvSpPr/>
            <p:nvPr/>
          </p:nvSpPr>
          <p:spPr>
            <a:xfrm>
              <a:off x="-233723" y="-831565"/>
              <a:ext cx="15385148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Body</a:t>
              </a:r>
              <a:endParaRPr dirty="0"/>
            </a:p>
          </p:txBody>
        </p:sp>
        <p:sp>
          <p:nvSpPr>
            <p:cNvPr id="34" name="Shape 159">
              <a:extLst>
                <a:ext uri="{FF2B5EF4-FFF2-40B4-BE49-F238E27FC236}">
                  <a16:creationId xmlns:a16="http://schemas.microsoft.com/office/drawing/2014/main" id="{FA950B92-6270-0344-85BE-099851257F0E}"/>
                </a:ext>
              </a:extLst>
            </p:cNvPr>
            <p:cNvSpPr/>
            <p:nvPr/>
          </p:nvSpPr>
          <p:spPr>
            <a:xfrm>
              <a:off x="-347308" y="1797743"/>
              <a:ext cx="12687606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Mapping</a:t>
              </a:r>
              <a:endParaRPr dirty="0"/>
            </a:p>
          </p:txBody>
        </p:sp>
      </p:grpSp>
      <p:sp>
        <p:nvSpPr>
          <p:cNvPr id="36" name="Shape 275">
            <a:extLst>
              <a:ext uri="{FF2B5EF4-FFF2-40B4-BE49-F238E27FC236}">
                <a16:creationId xmlns:a16="http://schemas.microsoft.com/office/drawing/2014/main" id="{172157E0-0803-3544-BA1F-FFFDD1296FDB}"/>
              </a:ext>
            </a:extLst>
          </p:cNvPr>
          <p:cNvSpPr/>
          <p:nvPr/>
        </p:nvSpPr>
        <p:spPr>
          <a:xfrm>
            <a:off x="17879707" y="12505104"/>
            <a:ext cx="5745226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</a:t>
            </a:r>
            <a:r>
              <a:rPr lang="en-AU" dirty="0"/>
              <a:t>: </a:t>
            </a:r>
            <a:r>
              <a:rPr lang="en-AU" sz="2000" b="0" dirty="0">
                <a:sym typeface="Montserrat Medium"/>
              </a:rPr>
              <a:t>Claudia Nunez-Pacheco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751947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275">
            <a:extLst>
              <a:ext uri="{FF2B5EF4-FFF2-40B4-BE49-F238E27FC236}">
                <a16:creationId xmlns:a16="http://schemas.microsoft.com/office/drawing/2014/main" id="{172157E0-0803-3544-BA1F-FFFDD1296FDB}"/>
              </a:ext>
            </a:extLst>
          </p:cNvPr>
          <p:cNvSpPr/>
          <p:nvPr/>
        </p:nvSpPr>
        <p:spPr>
          <a:xfrm>
            <a:off x="17879707" y="12505104"/>
            <a:ext cx="5745226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</a:t>
            </a:r>
            <a:r>
              <a:rPr lang="en-AU" dirty="0"/>
              <a:t>: </a:t>
            </a:r>
            <a:r>
              <a:rPr lang="en-AU" sz="2000" b="0" dirty="0">
                <a:sym typeface="Montserrat Medium"/>
              </a:rPr>
              <a:t>Claudia Nunez-Pacheco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  <p:pic>
        <p:nvPicPr>
          <p:cNvPr id="35" name="Picture 3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4F71976-5A6F-1047-BE05-F3158EBEE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2" r="22033" b="35188"/>
          <a:stretch/>
        </p:blipFill>
        <p:spPr>
          <a:xfrm>
            <a:off x="-6796" y="-1"/>
            <a:ext cx="19481588" cy="5921357"/>
          </a:xfrm>
          <a:prstGeom prst="rect">
            <a:avLst/>
          </a:prstGeom>
        </p:spPr>
      </p:pic>
      <p:sp>
        <p:nvSpPr>
          <p:cNvPr id="180" name="Shape 180"/>
          <p:cNvSpPr/>
          <p:nvPr/>
        </p:nvSpPr>
        <p:spPr>
          <a:xfrm>
            <a:off x="15033698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err="1"/>
              <a:t>Lorum</a:t>
            </a:r>
            <a:r>
              <a:rPr dirty="0"/>
              <a:t> ipsum dolor sit </a:t>
            </a:r>
            <a:r>
              <a:rPr dirty="0" err="1"/>
              <a:t>amet</a:t>
            </a:r>
            <a:endParaRPr dirty="0"/>
          </a:p>
        </p:txBody>
      </p:sp>
      <p:sp>
        <p:nvSpPr>
          <p:cNvPr id="190" name="Shape 190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</a:t>
            </a:r>
          </a:p>
        </p:txBody>
      </p:sp>
      <p:sp>
        <p:nvSpPr>
          <p:cNvPr id="191" name="Shape 191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</a:t>
            </a:r>
            <a:r>
              <a:rPr dirty="0"/>
              <a:t>5 mins] </a:t>
            </a:r>
          </a:p>
        </p:txBody>
      </p:sp>
      <p:sp>
        <p:nvSpPr>
          <p:cNvPr id="192" name="Shape 192"/>
          <p:cNvSpPr/>
          <p:nvPr/>
        </p:nvSpPr>
        <p:spPr>
          <a:xfrm>
            <a:off x="10654207" y="10470228"/>
            <a:ext cx="286700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10-30</a:t>
            </a:r>
            <a:r>
              <a:rPr dirty="0"/>
              <a:t> mins] </a:t>
            </a:r>
          </a:p>
        </p:txBody>
      </p:sp>
      <p:sp>
        <p:nvSpPr>
          <p:cNvPr id="193" name="Shape 193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194" name="Shape 194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35 mins</a:t>
            </a:r>
            <a:r>
              <a:rPr dirty="0"/>
              <a:t>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763EF7-1938-124C-BF71-FF8E2D6C7F2D}"/>
              </a:ext>
            </a:extLst>
          </p:cNvPr>
          <p:cNvGrpSpPr/>
          <p:nvPr/>
        </p:nvGrpSpPr>
        <p:grpSpPr>
          <a:xfrm>
            <a:off x="-341257" y="-831565"/>
            <a:ext cx="24810267" cy="11065192"/>
            <a:chOff x="-347308" y="-831565"/>
            <a:chExt cx="24810267" cy="11065192"/>
          </a:xfrm>
        </p:grpSpPr>
        <p:sp>
          <p:nvSpPr>
            <p:cNvPr id="168" name="Shape 16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372043" y="661409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document your bodily experience on a body map, after interacting with an object or performing a physical activity. Use the template on the companion website. </a:t>
              </a:r>
              <a:br>
                <a:rPr lang="en-AU" dirty="0"/>
              </a:br>
              <a:r>
                <a:rPr lang="en-AU" dirty="0"/>
                <a:t>Focus on your own design problem, or follow the ‘Future Campus’ brief (p.208). See p.203 for an example of a body map.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9972322" y="3547064"/>
              <a:ext cx="4249560" cy="15292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</a:t>
              </a:r>
              <a:br>
                <a:rPr lang="en-AU" dirty="0"/>
              </a:br>
              <a:r>
                <a:rPr lang="en-AU" dirty="0"/>
                <a:t>a partner, coloured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pencils</a:t>
              </a:r>
              <a:endParaRPr sz="1200"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1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EF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-39957" y="632249"/>
              <a:ext cx="7184983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82" name="Shape 182"/>
            <p:cNvSpPr/>
            <p:nvPr/>
          </p:nvSpPr>
          <p:spPr>
            <a:xfrm rot="5400000">
              <a:off x="6599821" y="1156606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84" name="Shape 184"/>
            <p:cNvSpPr/>
            <p:nvPr/>
          </p:nvSpPr>
          <p:spPr>
            <a:xfrm>
              <a:off x="-39957" y="3219466"/>
              <a:ext cx="9975076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 rot="5400000">
              <a:off x="9413622" y="3726688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2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50CEB38B-4B39-5847-A945-8F5921CE79CB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CAB9BE9C-80D2-9F47-98EE-AF3D02E35014}"/>
                </a:ext>
              </a:extLst>
            </p:cNvPr>
            <p:cNvSpPr/>
            <p:nvPr/>
          </p:nvSpPr>
          <p:spPr>
            <a:xfrm>
              <a:off x="19212262" y="-571854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28</a:t>
              </a:r>
              <a:endParaRPr dirty="0"/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E93F0E45-1C6E-D744-B18D-009D18D484E1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6">
              <a:extLst>
                <a:ext uri="{FF2B5EF4-FFF2-40B4-BE49-F238E27FC236}">
                  <a16:creationId xmlns:a16="http://schemas.microsoft.com/office/drawing/2014/main" id="{EB45CDDC-AEDD-9048-A855-05D1E1E87981}"/>
                </a:ext>
              </a:extLst>
            </p:cNvPr>
            <p:cNvSpPr/>
            <p:nvPr/>
          </p:nvSpPr>
          <p:spPr>
            <a:xfrm>
              <a:off x="-233723" y="-831565"/>
              <a:ext cx="15385148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Body</a:t>
              </a:r>
              <a:endParaRPr dirty="0"/>
            </a:p>
          </p:txBody>
        </p:sp>
        <p:sp>
          <p:nvSpPr>
            <p:cNvPr id="34" name="Shape 159">
              <a:extLst>
                <a:ext uri="{FF2B5EF4-FFF2-40B4-BE49-F238E27FC236}">
                  <a16:creationId xmlns:a16="http://schemas.microsoft.com/office/drawing/2014/main" id="{FA950B92-6270-0344-85BE-099851257F0E}"/>
                </a:ext>
              </a:extLst>
            </p:cNvPr>
            <p:cNvSpPr/>
            <p:nvPr/>
          </p:nvSpPr>
          <p:spPr>
            <a:xfrm>
              <a:off x="-347308" y="1797743"/>
              <a:ext cx="12687606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Mapping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521534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275">
            <a:extLst>
              <a:ext uri="{FF2B5EF4-FFF2-40B4-BE49-F238E27FC236}">
                <a16:creationId xmlns:a16="http://schemas.microsoft.com/office/drawing/2014/main" id="{172157E0-0803-3544-BA1F-FFFDD1296FDB}"/>
              </a:ext>
            </a:extLst>
          </p:cNvPr>
          <p:cNvSpPr/>
          <p:nvPr/>
        </p:nvSpPr>
        <p:spPr>
          <a:xfrm>
            <a:off x="17879707" y="12505104"/>
            <a:ext cx="5745226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</a:t>
            </a:r>
            <a:r>
              <a:rPr lang="en-AU" dirty="0"/>
              <a:t>: </a:t>
            </a:r>
            <a:r>
              <a:rPr lang="en-AU" sz="2000" b="0" dirty="0">
                <a:sym typeface="Montserrat Medium"/>
              </a:rPr>
              <a:t>Claudia Nunez-Pacheco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  <p:pic>
        <p:nvPicPr>
          <p:cNvPr id="35" name="Picture 3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4F71976-5A6F-1047-BE05-F3158EBEE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2" r="22033" b="35188"/>
          <a:stretch/>
        </p:blipFill>
        <p:spPr>
          <a:xfrm>
            <a:off x="-6796" y="-1"/>
            <a:ext cx="19481588" cy="5921357"/>
          </a:xfrm>
          <a:prstGeom prst="rect">
            <a:avLst/>
          </a:prstGeom>
        </p:spPr>
      </p:pic>
      <p:sp>
        <p:nvSpPr>
          <p:cNvPr id="180" name="Shape 180"/>
          <p:cNvSpPr/>
          <p:nvPr/>
        </p:nvSpPr>
        <p:spPr>
          <a:xfrm>
            <a:off x="19993729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err="1"/>
              <a:t>Lorum</a:t>
            </a:r>
            <a:r>
              <a:rPr dirty="0"/>
              <a:t> ipsum dolor sit </a:t>
            </a:r>
            <a:r>
              <a:rPr dirty="0" err="1"/>
              <a:t>amet</a:t>
            </a:r>
            <a:endParaRPr dirty="0"/>
          </a:p>
        </p:txBody>
      </p:sp>
      <p:sp>
        <p:nvSpPr>
          <p:cNvPr id="190" name="Shape 190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</a:t>
            </a:r>
          </a:p>
        </p:txBody>
      </p:sp>
      <p:sp>
        <p:nvSpPr>
          <p:cNvPr id="191" name="Shape 191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</a:t>
            </a:r>
            <a:r>
              <a:rPr dirty="0"/>
              <a:t>5 mins] </a:t>
            </a:r>
          </a:p>
        </p:txBody>
      </p:sp>
      <p:sp>
        <p:nvSpPr>
          <p:cNvPr id="192" name="Shape 192"/>
          <p:cNvSpPr/>
          <p:nvPr/>
        </p:nvSpPr>
        <p:spPr>
          <a:xfrm>
            <a:off x="10654207" y="10470228"/>
            <a:ext cx="286700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10-30</a:t>
            </a:r>
            <a:r>
              <a:rPr dirty="0"/>
              <a:t> mins] </a:t>
            </a:r>
          </a:p>
        </p:txBody>
      </p:sp>
      <p:sp>
        <p:nvSpPr>
          <p:cNvPr id="193" name="Shape 193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194" name="Shape 194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35 mins</a:t>
            </a:r>
            <a:r>
              <a:rPr dirty="0"/>
              <a:t>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763EF7-1938-124C-BF71-FF8E2D6C7F2D}"/>
              </a:ext>
            </a:extLst>
          </p:cNvPr>
          <p:cNvGrpSpPr/>
          <p:nvPr/>
        </p:nvGrpSpPr>
        <p:grpSpPr>
          <a:xfrm>
            <a:off x="-341257" y="-831565"/>
            <a:ext cx="24810267" cy="11065192"/>
            <a:chOff x="-347308" y="-831565"/>
            <a:chExt cx="24810267" cy="11065192"/>
          </a:xfrm>
        </p:grpSpPr>
        <p:sp>
          <p:nvSpPr>
            <p:cNvPr id="168" name="Shape 16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372043" y="661409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document your bodily experience on a body map, after interacting with an object or performing a physical activity. Use the template on the companion website. </a:t>
              </a:r>
              <a:br>
                <a:rPr lang="en-AU" dirty="0"/>
              </a:br>
              <a:r>
                <a:rPr lang="en-AU" dirty="0"/>
                <a:t>Focus on your own design problem, or follow the ‘Future Campus’ brief (p.208). See p.203 for an example of a body map.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9972322" y="3547064"/>
              <a:ext cx="4249560" cy="15292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</a:t>
              </a:r>
              <a:br>
                <a:rPr lang="en-AU" dirty="0"/>
              </a:br>
              <a:r>
                <a:rPr lang="en-AU" dirty="0"/>
                <a:t>a partner, coloured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pencils</a:t>
              </a:r>
              <a:endParaRPr sz="1200"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1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F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-39957" y="632249"/>
              <a:ext cx="7184983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82" name="Shape 182"/>
            <p:cNvSpPr/>
            <p:nvPr/>
          </p:nvSpPr>
          <p:spPr>
            <a:xfrm rot="5400000">
              <a:off x="6599821" y="1156606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84" name="Shape 184"/>
            <p:cNvSpPr/>
            <p:nvPr/>
          </p:nvSpPr>
          <p:spPr>
            <a:xfrm>
              <a:off x="-39957" y="3219466"/>
              <a:ext cx="9975076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 rot="5400000">
              <a:off x="9413622" y="3726688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2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50CEB38B-4B39-5847-A945-8F5921CE79CB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CAB9BE9C-80D2-9F47-98EE-AF3D02E35014}"/>
                </a:ext>
              </a:extLst>
            </p:cNvPr>
            <p:cNvSpPr/>
            <p:nvPr/>
          </p:nvSpPr>
          <p:spPr>
            <a:xfrm>
              <a:off x="19212262" y="-571854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28</a:t>
              </a:r>
              <a:endParaRPr dirty="0"/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E93F0E45-1C6E-D744-B18D-009D18D484E1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6">
              <a:extLst>
                <a:ext uri="{FF2B5EF4-FFF2-40B4-BE49-F238E27FC236}">
                  <a16:creationId xmlns:a16="http://schemas.microsoft.com/office/drawing/2014/main" id="{EB45CDDC-AEDD-9048-A855-05D1E1E87981}"/>
                </a:ext>
              </a:extLst>
            </p:cNvPr>
            <p:cNvSpPr/>
            <p:nvPr/>
          </p:nvSpPr>
          <p:spPr>
            <a:xfrm>
              <a:off x="-233723" y="-831565"/>
              <a:ext cx="15385148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Body</a:t>
              </a:r>
              <a:endParaRPr dirty="0"/>
            </a:p>
          </p:txBody>
        </p:sp>
        <p:sp>
          <p:nvSpPr>
            <p:cNvPr id="34" name="Shape 159">
              <a:extLst>
                <a:ext uri="{FF2B5EF4-FFF2-40B4-BE49-F238E27FC236}">
                  <a16:creationId xmlns:a16="http://schemas.microsoft.com/office/drawing/2014/main" id="{FA950B92-6270-0344-85BE-099851257F0E}"/>
                </a:ext>
              </a:extLst>
            </p:cNvPr>
            <p:cNvSpPr/>
            <p:nvPr/>
          </p:nvSpPr>
          <p:spPr>
            <a:xfrm>
              <a:off x="-347308" y="1797743"/>
              <a:ext cx="12687606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Mapping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358854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A87805-B67F-AD4D-A8F7-3BDAF3AD432C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283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84" name="Shape 284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E3ADD6-1FB1-ED48-8119-5DB4057041F7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290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91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92" name="Shape 292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892</Words>
  <Application>Microsoft Macintosh PowerPoint</Application>
  <PresentationFormat>Custom</PresentationFormat>
  <Paragraphs>124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Times</vt:lpstr>
      <vt:lpstr>Helvetica Light</vt:lpstr>
      <vt:lpstr>Montserrat Bold</vt:lpstr>
      <vt:lpstr>Helvetica Neue</vt:lpstr>
      <vt:lpstr>Montserrat-BoldItalic</vt:lpstr>
      <vt:lpstr>Tw Cen MT</vt:lpstr>
      <vt:lpstr>Montserrat Medium</vt:lpstr>
      <vt:lpstr>Helvetica Neue Thin</vt:lpstr>
      <vt:lpstr>Helvetica Neue Light</vt:lpstr>
      <vt:lpstr>Palatino</vt:lpstr>
      <vt:lpstr>Montserrat-Italic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Melinda Gaughwin</cp:lastModifiedBy>
  <cp:revision>26</cp:revision>
  <dcterms:modified xsi:type="dcterms:W3CDTF">2021-02-01T06:40:01Z</dcterms:modified>
</cp:coreProperties>
</file>