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5" r:id="rId10"/>
    <p:sldId id="266" r:id="rId11"/>
  </p:sldIdLst>
  <p:sldSz cx="24384000" cy="13716000"/>
  <p:notesSz cx="6858000" cy="9144000"/>
  <p:embeddedFontLst>
    <p:embeddedFont>
      <p:font typeface="Avenir Next" panose="020B0503020202020204" pitchFamily="34" charset="0"/>
      <p:regular r:id="rId13"/>
      <p:bold r:id="rId14"/>
      <p:italic r:id="rId15"/>
      <p:boldItalic r:id="rId16"/>
    </p:embeddedFont>
    <p:embeddedFont>
      <p:font typeface="Montserrat Bold" pitchFamily="2" charset="77"/>
      <p:bold r:id="rId17"/>
      <p:italic r:id="rId18"/>
      <p:boldItalic r:id="rId19"/>
    </p:embeddedFont>
    <p:embeddedFont>
      <p:font typeface="Montserrat Medium" pitchFamily="2" charset="77"/>
      <p:regular r:id="rId20"/>
      <p:italic r:id="rId21"/>
    </p:embeddedFont>
    <p:embeddedFont>
      <p:font typeface="Montserrat-BoldItalic" pitchFamily="2" charset="77"/>
      <p:bold r:id="rId22"/>
      <p:italic r:id="rId23"/>
      <p:boldItalic r:id="rId24"/>
    </p:embeddedFont>
    <p:embeddedFont>
      <p:font typeface="Montserrat-Italic" pitchFamily="2" charset="77"/>
      <p:italic r:id="rId25"/>
    </p:embeddedFont>
    <p:embeddedFont>
      <p:font typeface="Tw Cen MT" panose="020B0602020104020603" pitchFamily="34" charset="77"/>
      <p:regular r:id="rId26"/>
      <p:bold r:id="rId27"/>
      <p:italic r:id="rId28"/>
      <p:boldItalic r:id="rId29"/>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50"/>
    <p:restoredTop sz="94698"/>
  </p:normalViewPr>
  <p:slideViewPr>
    <p:cSldViewPr snapToGrid="0" snapToObjects="1">
      <p:cViewPr varScale="1">
        <p:scale>
          <a:sx n="55" d="100"/>
          <a:sy n="55" d="100"/>
        </p:scale>
        <p:origin x="936"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4833937" y="2303859"/>
            <a:ext cx="14716126" cy="4643438"/>
          </a:xfrm>
          <a:prstGeom prst="rect">
            <a:avLst/>
          </a:prstGeom>
        </p:spPr>
        <p:txBody>
          <a:bodyPr anchor="b"/>
          <a:lstStyle/>
          <a:p>
            <a:r>
              <a:t>Title Text</a:t>
            </a:r>
          </a:p>
        </p:txBody>
      </p:sp>
      <p:sp>
        <p:nvSpPr>
          <p:cNvPr id="12" name="Shape 12"/>
          <p:cNvSpPr>
            <a:spLocks noGrp="1"/>
          </p:cNvSpPr>
          <p:nvPr>
            <p:ph type="body" sz="quarter" idx="1"/>
          </p:nvPr>
        </p:nvSpPr>
        <p:spPr>
          <a:xfrm>
            <a:off x="4833937" y="7090171"/>
            <a:ext cx="14716126" cy="1589486"/>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4833937" y="8947546"/>
            <a:ext cx="14716126" cy="64770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Shape 94"/>
          <p:cNvSpPr>
            <a:spLocks noGrp="1"/>
          </p:cNvSpPr>
          <p:nvPr>
            <p:ph type="body" sz="quarter" idx="14"/>
          </p:nvPr>
        </p:nvSpPr>
        <p:spPr>
          <a:xfrm>
            <a:off x="4833937" y="5997575"/>
            <a:ext cx="14716126" cy="863601"/>
          </a:xfrm>
          <a:prstGeom prst="rect">
            <a:avLst/>
          </a:prstGeom>
        </p:spPr>
        <p:txBody>
          <a:bodyPr>
            <a:spAutoFit/>
          </a:bodyPr>
          <a:lstStyle>
            <a:lvl1pPr marL="0" indent="0" algn="ctr">
              <a:spcBef>
                <a:spcPts val="0"/>
              </a:spcBef>
              <a:buSzTx/>
              <a:buNone/>
              <a:defRPr sz="4600">
                <a:latin typeface="+mn-lt"/>
                <a:ea typeface="+mn-ea"/>
                <a:cs typeface="+mn-cs"/>
                <a:sym typeface="Helvetica Neue Medium"/>
              </a:defRPr>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3047999" y="0"/>
            <a:ext cx="18288001" cy="13716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sz="half" idx="13"/>
          </p:nvPr>
        </p:nvSpPr>
        <p:spPr>
          <a:xfrm>
            <a:off x="5334000" y="946546"/>
            <a:ext cx="13716001" cy="8304611"/>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4833937" y="9447609"/>
            <a:ext cx="14716126" cy="2000251"/>
          </a:xfrm>
          <a:prstGeom prst="rect">
            <a:avLst/>
          </a:prstGeom>
        </p:spPr>
        <p:txBody>
          <a:bodyPr anchor="b"/>
          <a:lstStyle/>
          <a:p>
            <a:r>
              <a:t>Title Text</a:t>
            </a:r>
          </a:p>
        </p:txBody>
      </p:sp>
      <p:sp>
        <p:nvSpPr>
          <p:cNvPr id="22" name="Shape 22"/>
          <p:cNvSpPr>
            <a:spLocks noGrp="1"/>
          </p:cNvSpPr>
          <p:nvPr>
            <p:ph type="body" sz="quarter" idx="1"/>
          </p:nvPr>
        </p:nvSpPr>
        <p:spPr>
          <a:xfrm>
            <a:off x="4833937" y="11465718"/>
            <a:ext cx="14716126" cy="1589486"/>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4833937" y="4536281"/>
            <a:ext cx="14716126" cy="4643438"/>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12495609" y="892968"/>
            <a:ext cx="7500938" cy="11555017"/>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4387453" y="892968"/>
            <a:ext cx="7500938" cy="5607845"/>
          </a:xfrm>
          <a:prstGeom prst="rect">
            <a:avLst/>
          </a:prstGeom>
        </p:spPr>
        <p:txBody>
          <a:bodyPr anchor="b"/>
          <a:lstStyle>
            <a:lvl1pPr>
              <a:defRPr sz="8400"/>
            </a:lvl1pPr>
          </a:lstStyle>
          <a:p>
            <a:r>
              <a:t>Title Text</a:t>
            </a:r>
          </a:p>
        </p:txBody>
      </p:sp>
      <p:sp>
        <p:nvSpPr>
          <p:cNvPr id="40" name="Shape 40"/>
          <p:cNvSpPr>
            <a:spLocks noGrp="1"/>
          </p:cNvSpPr>
          <p:nvPr>
            <p:ph type="body" sz="quarter" idx="1"/>
          </p:nvPr>
        </p:nvSpPr>
        <p:spPr>
          <a:xfrm>
            <a:off x="4387453" y="6643687"/>
            <a:ext cx="7500938" cy="5786438"/>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quarter" idx="13"/>
          </p:nvPr>
        </p:nvSpPr>
        <p:spPr>
          <a:xfrm>
            <a:off x="12495609" y="3643312"/>
            <a:ext cx="7500938" cy="8840392"/>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quarter" idx="1"/>
          </p:nvPr>
        </p:nvSpPr>
        <p:spPr>
          <a:xfrm>
            <a:off x="4387453" y="3643312"/>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xfrm>
            <a:off x="11954103" y="13073062"/>
            <a:ext cx="466269" cy="473076"/>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4387453" y="1785937"/>
            <a:ext cx="15609094" cy="101441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12495609" y="1250156"/>
            <a:ext cx="7500938" cy="5304235"/>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387453" y="357187"/>
            <a:ext cx="15609094" cy="3036095"/>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Title Text</a:t>
            </a:r>
          </a:p>
        </p:txBody>
      </p:sp>
      <p:sp>
        <p:nvSpPr>
          <p:cNvPr id="3" name="Shape 3"/>
          <p:cNvSpPr>
            <a:spLocks noGrp="1"/>
          </p:cNvSpPr>
          <p:nvPr>
            <p:ph type="body" idx="1"/>
          </p:nvPr>
        </p:nvSpPr>
        <p:spPr>
          <a:xfrm>
            <a:off x="4387453" y="3643312"/>
            <a:ext cx="15609094" cy="884039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954103" y="13073062"/>
            <a:ext cx="466269" cy="477671"/>
          </a:xfrm>
          <a:prstGeom prst="rect">
            <a:avLst/>
          </a:prstGeom>
          <a:ln w="12700">
            <a:miter lim="400000"/>
          </a:ln>
        </p:spPr>
        <p:txBody>
          <a:bodyPr wrap="none" lIns="71437" tIns="71437" rIns="71437" bIns="71437">
            <a:spAutoFit/>
          </a:bodyPr>
          <a:lstStyle>
            <a:lvl1pPr>
              <a:defRPr sz="22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11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1pPr>
      <a:lvl2pPr marL="1055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2pPr>
      <a:lvl3pPr marL="1500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3pPr>
      <a:lvl4pPr marL="1944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4pPr>
      <a:lvl5pPr marL="2389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5pPr>
      <a:lvl6pPr marL="2833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6pPr>
      <a:lvl7pPr marL="3278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7pPr>
      <a:lvl8pPr marL="3722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8pPr>
      <a:lvl9pPr marL="4167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1pPr>
      <a:lvl2pPr marL="0" marR="0" indent="2286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2pPr>
      <a:lvl3pPr marL="0" marR="0" indent="4572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3pPr>
      <a:lvl4pPr marL="0" marR="0" indent="6858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4pPr>
      <a:lvl5pPr marL="0" marR="0" indent="9144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5pPr>
      <a:lvl6pPr marL="0" marR="0" indent="11430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6pPr>
      <a:lvl7pPr marL="0" marR="0" indent="13716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7pPr>
      <a:lvl8pPr marL="0" marR="0" indent="16002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8pPr>
      <a:lvl9pPr marL="0" marR="0" indent="18288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esignthinkmakebreakrepeat.com" TargetMode="External"/><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90F0D2-392D-2846-96C4-A8580E6CA8E6}"/>
              </a:ext>
            </a:extLst>
          </p:cNvPr>
          <p:cNvPicPr>
            <a:picLocks noChangeAspect="1"/>
          </p:cNvPicPr>
          <p:nvPr/>
        </p:nvPicPr>
        <p:blipFill>
          <a:blip r:embed="rId2"/>
          <a:stretch>
            <a:fillRect/>
          </a:stretch>
        </p:blipFill>
        <p:spPr>
          <a:xfrm>
            <a:off x="-19200" y="-22860"/>
            <a:ext cx="24438649" cy="11357380"/>
          </a:xfrm>
          <a:prstGeom prst="rect">
            <a:avLst/>
          </a:prstGeom>
        </p:spPr>
      </p:pic>
      <p:grpSp>
        <p:nvGrpSpPr>
          <p:cNvPr id="2" name="Group 1">
            <a:extLst>
              <a:ext uri="{FF2B5EF4-FFF2-40B4-BE49-F238E27FC236}">
                <a16:creationId xmlns:a16="http://schemas.microsoft.com/office/drawing/2014/main" id="{E1941647-D365-5E40-BDEF-EBAA2BBB6CFB}"/>
              </a:ext>
            </a:extLst>
          </p:cNvPr>
          <p:cNvGrpSpPr/>
          <p:nvPr/>
        </p:nvGrpSpPr>
        <p:grpSpPr>
          <a:xfrm>
            <a:off x="-3072" y="-40818"/>
            <a:ext cx="24422522" cy="13151856"/>
            <a:chOff x="-3072" y="-40818"/>
            <a:chExt cx="24422522" cy="13151856"/>
          </a:xfrm>
        </p:grpSpPr>
        <p:sp>
          <p:nvSpPr>
            <p:cNvPr id="120" name="Shape 120"/>
            <p:cNvSpPr/>
            <p:nvPr/>
          </p:nvSpPr>
          <p:spPr>
            <a:xfrm>
              <a:off x="585599" y="11961543"/>
              <a:ext cx="7033976" cy="1021432"/>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l">
                <a:defRPr sz="5700" b="0">
                  <a:latin typeface="Montserrat Bold"/>
                  <a:ea typeface="Montserrat Bold"/>
                  <a:cs typeface="Montserrat Bold"/>
                  <a:sym typeface="Montserrat Bold"/>
                </a:defRPr>
              </a:pPr>
              <a:r>
                <a:rPr dirty="0">
                  <a:solidFill>
                    <a:srgbClr val="EE5150"/>
                  </a:solidFill>
                </a:rPr>
                <a:t>TURN TO: </a:t>
              </a:r>
              <a:r>
                <a:rPr dirty="0"/>
                <a:t>Page </a:t>
              </a:r>
              <a:r>
                <a:rPr lang="en-AU" dirty="0"/>
                <a:t>26</a:t>
              </a:r>
              <a:endParaRPr dirty="0"/>
            </a:p>
          </p:txBody>
        </p:sp>
        <p:sp>
          <p:nvSpPr>
            <p:cNvPr id="121" name="Shape 121"/>
            <p:cNvSpPr/>
            <p:nvPr/>
          </p:nvSpPr>
          <p:spPr>
            <a:xfrm>
              <a:off x="-3072" y="-40818"/>
              <a:ext cx="24406392" cy="11221231"/>
            </a:xfrm>
            <a:prstGeom prst="rect">
              <a:avLst/>
            </a:prstGeom>
            <a:solidFill>
              <a:srgbClr val="000000">
                <a:alpha val="30000"/>
              </a:srgbClr>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dirty="0"/>
            </a:p>
          </p:txBody>
        </p:sp>
        <p:sp>
          <p:nvSpPr>
            <p:cNvPr id="122" name="Shape 122"/>
            <p:cNvSpPr/>
            <p:nvPr/>
          </p:nvSpPr>
          <p:spPr>
            <a:xfrm>
              <a:off x="1208996" y="7419459"/>
              <a:ext cx="11629762" cy="189859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sz="5700" i="1">
                  <a:solidFill>
                    <a:srgbClr val="FFFFFF"/>
                  </a:solidFill>
                  <a:latin typeface="Palatino"/>
                  <a:ea typeface="Palatino"/>
                  <a:cs typeface="Palatino"/>
                  <a:sym typeface="Palatino"/>
                </a:defRPr>
              </a:lvl1pPr>
            </a:lstStyle>
            <a:p>
              <a:r>
                <a:rPr lang="en-AU" dirty="0"/>
                <a:t>Working backwards to</a:t>
              </a:r>
            </a:p>
            <a:p>
              <a:r>
                <a:rPr lang="en-AU" dirty="0"/>
                <a:t>implement a preferred future</a:t>
              </a:r>
            </a:p>
          </p:txBody>
        </p:sp>
        <p:sp>
          <p:nvSpPr>
            <p:cNvPr id="123" name="Shape 123"/>
            <p:cNvSpPr/>
            <p:nvPr/>
          </p:nvSpPr>
          <p:spPr>
            <a:xfrm>
              <a:off x="13058" y="4536284"/>
              <a:ext cx="17115864"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24" name="Shape 124"/>
            <p:cNvSpPr/>
            <p:nvPr/>
          </p:nvSpPr>
          <p:spPr>
            <a:xfrm rot="5400000">
              <a:off x="16603226" y="5061445"/>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25" name="Shape 125"/>
            <p:cNvSpPr/>
            <p:nvPr/>
          </p:nvSpPr>
          <p:spPr>
            <a:xfrm>
              <a:off x="508604" y="2893750"/>
              <a:ext cx="15371115" cy="3931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err="1"/>
                <a:t>Backcasting</a:t>
              </a:r>
              <a:endParaRPr sz="16000" spc="-319" dirty="0"/>
            </a:p>
          </p:txBody>
        </p:sp>
        <p:sp>
          <p:nvSpPr>
            <p:cNvPr id="126" name="Shape 126"/>
            <p:cNvSpPr/>
            <p:nvPr/>
          </p:nvSpPr>
          <p:spPr>
            <a:xfrm>
              <a:off x="13058" y="11257466"/>
              <a:ext cx="24406392" cy="1"/>
            </a:xfrm>
            <a:prstGeom prst="line">
              <a:avLst/>
            </a:prstGeom>
            <a:ln w="203200">
              <a:solidFill>
                <a:srgbClr val="FF283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27" name="Shape 127"/>
            <p:cNvSpPr/>
            <p:nvPr/>
          </p:nvSpPr>
          <p:spPr>
            <a:xfrm>
              <a:off x="19550954" y="12658992"/>
              <a:ext cx="4313680" cy="45204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dirty="0"/>
                <a:t>Image Attribution</a:t>
              </a:r>
              <a:r>
                <a:rPr lang="en-AU" dirty="0"/>
                <a:t>: Clare Cooper</a:t>
              </a:r>
              <a:endParaRPr dirty="0"/>
            </a:p>
          </p:txBody>
        </p: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F625F49-35D4-CA4B-BF0C-9A9FEFB3F030}"/>
              </a:ext>
            </a:extLst>
          </p:cNvPr>
          <p:cNvGrpSpPr/>
          <p:nvPr/>
        </p:nvGrpSpPr>
        <p:grpSpPr>
          <a:xfrm>
            <a:off x="-36937" y="720955"/>
            <a:ext cx="24457874" cy="13025113"/>
            <a:chOff x="-36937" y="720955"/>
            <a:chExt cx="24457874" cy="13025113"/>
          </a:xfrm>
        </p:grpSpPr>
        <p:pic>
          <p:nvPicPr>
            <p:cNvPr id="352" name="pasted-image.pdf"/>
            <p:cNvPicPr>
              <a:picLocks noChangeAspect="1"/>
            </p:cNvPicPr>
            <p:nvPr/>
          </p:nvPicPr>
          <p:blipFill>
            <a:blip r:embed="rId2"/>
            <a:srcRect l="27630"/>
            <a:stretch>
              <a:fillRect/>
            </a:stretch>
          </p:blipFill>
          <p:spPr>
            <a:xfrm rot="10800000">
              <a:off x="4304849" y="720955"/>
              <a:ext cx="20114295" cy="13021637"/>
            </a:xfrm>
            <a:prstGeom prst="rect">
              <a:avLst/>
            </a:prstGeom>
            <a:ln w="12700">
              <a:miter lim="400000"/>
            </a:ln>
          </p:spPr>
        </p:pic>
        <p:pic>
          <p:nvPicPr>
            <p:cNvPr id="353" name="pasted-image.pdf"/>
            <p:cNvPicPr>
              <a:picLocks noChangeAspect="1"/>
            </p:cNvPicPr>
            <p:nvPr/>
          </p:nvPicPr>
          <p:blipFill>
            <a:blip r:embed="rId2"/>
            <a:srcRect t="33454" r="50402"/>
            <a:stretch>
              <a:fillRect/>
            </a:stretch>
          </p:blipFill>
          <p:spPr>
            <a:xfrm rot="10800000">
              <a:off x="-4557" y="6312722"/>
              <a:ext cx="11825051" cy="7433346"/>
            </a:xfrm>
            <a:prstGeom prst="rect">
              <a:avLst/>
            </a:prstGeom>
            <a:ln w="12700">
              <a:miter lim="400000"/>
            </a:ln>
          </p:spPr>
        </p:pic>
        <p:sp>
          <p:nvSpPr>
            <p:cNvPr id="354" name="Shape 354"/>
            <p:cNvSpPr/>
            <p:nvPr/>
          </p:nvSpPr>
          <p:spPr>
            <a:xfrm>
              <a:off x="-36937" y="12049959"/>
              <a:ext cx="24457874" cy="1"/>
            </a:xfrm>
            <a:prstGeom prst="line">
              <a:avLst/>
            </a:prstGeom>
            <a:ln w="2159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55" name="Shape 355"/>
            <p:cNvSpPr/>
            <p:nvPr/>
          </p:nvSpPr>
          <p:spPr>
            <a:xfrm>
              <a:off x="975503" y="891390"/>
              <a:ext cx="3253868" cy="47783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spAutoFit/>
            </a:bodyPr>
            <a:lstStyle/>
            <a:p>
              <a:pPr algn="l">
                <a:defRPr sz="6000" b="0">
                  <a:latin typeface="Montserrat Bold"/>
                  <a:ea typeface="Montserrat Bold"/>
                  <a:cs typeface="Montserrat Bold"/>
                  <a:sym typeface="Montserrat Bold"/>
                </a:defRPr>
              </a:pPr>
              <a:r>
                <a:t>Design.</a:t>
              </a:r>
            </a:p>
            <a:p>
              <a:pPr algn="l">
                <a:defRPr sz="6000" b="0">
                  <a:latin typeface="Montserrat Bold"/>
                  <a:ea typeface="Montserrat Bold"/>
                  <a:cs typeface="Montserrat Bold"/>
                  <a:sym typeface="Montserrat Bold"/>
                </a:defRPr>
              </a:pPr>
              <a:r>
                <a:t>Think</a:t>
              </a:r>
            </a:p>
            <a:p>
              <a:pPr algn="l">
                <a:defRPr sz="6000" b="0">
                  <a:latin typeface="Montserrat Bold"/>
                  <a:ea typeface="Montserrat Bold"/>
                  <a:cs typeface="Montserrat Bold"/>
                  <a:sym typeface="Montserrat Bold"/>
                </a:defRPr>
              </a:pPr>
              <a:r>
                <a:t>Make.</a:t>
              </a:r>
            </a:p>
            <a:p>
              <a:pPr algn="l">
                <a:defRPr sz="6000" b="0">
                  <a:latin typeface="Montserrat Bold"/>
                  <a:ea typeface="Montserrat Bold"/>
                  <a:cs typeface="Montserrat Bold"/>
                  <a:sym typeface="Montserrat Bold"/>
                </a:defRPr>
              </a:pPr>
              <a:r>
                <a:t>Break. </a:t>
              </a:r>
            </a:p>
            <a:p>
              <a:pPr algn="l">
                <a:defRPr sz="6000" b="0">
                  <a:latin typeface="Montserrat Bold"/>
                  <a:ea typeface="Montserrat Bold"/>
                  <a:cs typeface="Montserrat Bold"/>
                  <a:sym typeface="Montserrat Bold"/>
                </a:defRPr>
              </a:pPr>
              <a:r>
                <a:t>Repeat.</a:t>
              </a:r>
            </a:p>
          </p:txBody>
        </p:sp>
        <p:sp>
          <p:nvSpPr>
            <p:cNvPr id="356" name="Shape 356"/>
            <p:cNvSpPr/>
            <p:nvPr/>
          </p:nvSpPr>
          <p:spPr>
            <a:xfrm>
              <a:off x="8634748" y="2755150"/>
              <a:ext cx="14424722" cy="260648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b="0">
                  <a:solidFill>
                    <a:srgbClr val="FFFFFF"/>
                  </a:solidFill>
                  <a:latin typeface="Montserrat Bold"/>
                  <a:ea typeface="Montserrat Bold"/>
                  <a:cs typeface="Montserrat Bold"/>
                  <a:sym typeface="Montserrat Bold"/>
                </a:defRPr>
              </a:pPr>
              <a:r>
                <a:rPr dirty="0"/>
                <a:t>This work is licensed under a Creative Commons Attribution-</a:t>
              </a:r>
              <a:r>
                <a:rPr dirty="0" err="1"/>
                <a:t>NonCommercial</a:t>
              </a:r>
              <a:r>
                <a:rPr dirty="0"/>
                <a:t>-</a:t>
              </a:r>
              <a:r>
                <a:rPr dirty="0" err="1"/>
                <a:t>ShareAlike</a:t>
              </a:r>
              <a:r>
                <a:rPr dirty="0"/>
                <a:t> 4.0 International License. Designed by the authors of “Design. Think. Make. Break. Repeat. A Handbook of Methods” (BIS Publishers).</a:t>
              </a:r>
            </a:p>
            <a:p>
              <a:pPr algn="l" defTabSz="457200">
                <a:defRPr b="0">
                  <a:solidFill>
                    <a:srgbClr val="FFFFFF"/>
                  </a:solidFill>
                  <a:latin typeface="Montserrat Bold"/>
                  <a:ea typeface="Montserrat Bold"/>
                  <a:cs typeface="Montserrat Bold"/>
                  <a:sym typeface="Montserrat Bold"/>
                </a:defRPr>
              </a:pPr>
              <a:r>
                <a:rPr u="sng" dirty="0">
                  <a:solidFill>
                    <a:schemeClr val="bg1"/>
                  </a:solidFill>
                  <a:hlinkClick r:id="rId3">
                    <a:extLst>
                      <a:ext uri="{A12FA001-AC4F-418D-AE19-62706E023703}">
                        <ahyp:hlinkClr xmlns:ahyp="http://schemas.microsoft.com/office/drawing/2018/hyperlinkcolor" val="tx"/>
                      </a:ext>
                    </a:extLst>
                  </a:hlinkClick>
                </a:rPr>
                <a:t>www.designthinkmakebreakrepeat.com</a:t>
              </a:r>
            </a:p>
          </p:txBody>
        </p:sp>
        <p:sp>
          <p:nvSpPr>
            <p:cNvPr id="357" name="Shape 357"/>
            <p:cNvSpPr/>
            <p:nvPr/>
          </p:nvSpPr>
          <p:spPr>
            <a:xfrm>
              <a:off x="746861" y="6774665"/>
              <a:ext cx="23078331" cy="47275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sz="4000" b="0">
                  <a:solidFill>
                    <a:srgbClr val="FFFFFF"/>
                  </a:solidFill>
                  <a:latin typeface="Montserrat Medium"/>
                  <a:ea typeface="Montserrat Medium"/>
                  <a:cs typeface="Montserrat Medium"/>
                  <a:sym typeface="Montserrat Medium"/>
                </a:defRPr>
              </a:pPr>
              <a:r>
                <a:t>How to use these slides</a:t>
              </a:r>
            </a:p>
            <a:p>
              <a:pPr algn="l" defTabSz="457200">
                <a:defRPr b="0" i="1">
                  <a:solidFill>
                    <a:srgbClr val="FFFFFF"/>
                  </a:solidFill>
                  <a:latin typeface="Montserrat-Italic"/>
                  <a:ea typeface="Montserrat-Italic"/>
                  <a:cs typeface="Montserrat-Italic"/>
                  <a:sym typeface="Montserrat-Italic"/>
                </a:defRPr>
              </a:pPr>
              <a:r>
                <a:t>These companion slides for the published book “Design Think Make Break Repeat: A Handbook of Methods”, support facilitation of the published exercises during workshops, tutorials or other guided design sessions. </a:t>
              </a:r>
            </a:p>
            <a:p>
              <a:pPr algn="l" defTabSz="457200">
                <a:defRPr b="0" i="1">
                  <a:solidFill>
                    <a:srgbClr val="FFFFFF"/>
                  </a:solidFill>
                  <a:latin typeface="Montserrat-Italic"/>
                  <a:ea typeface="Montserrat-Italic"/>
                  <a:cs typeface="Montserrat-Italic"/>
                  <a:sym typeface="Montserrat-Italic"/>
                </a:defRPr>
              </a:pPr>
              <a:endParaRPr/>
            </a:p>
            <a:p>
              <a:pPr algn="l" defTabSz="457200">
                <a:defRPr b="0" i="1">
                  <a:solidFill>
                    <a:srgbClr val="FFFFFF"/>
                  </a:solidFill>
                  <a:latin typeface="Montserrat-Italic"/>
                  <a:ea typeface="Montserrat-Italic"/>
                  <a:cs typeface="Montserrat-Italic"/>
                  <a:sym typeface="Montserrat-Italic"/>
                </a:defRPr>
              </a:pPr>
              <a:r>
                <a:rPr b="1">
                  <a:latin typeface="Montserrat-BoldItalic"/>
                  <a:ea typeface="Montserrat-BoldItalic"/>
                  <a:cs typeface="Montserrat-BoldItalic"/>
                  <a:sym typeface="Montserrat-BoldItalic"/>
                </a:rPr>
                <a:t>Slide 1: Title.</a:t>
              </a:r>
              <a:r>
                <a:t> Introduce the method, using the description from the book.</a:t>
              </a:r>
            </a:p>
            <a:p>
              <a:pPr algn="l" defTabSz="457200">
                <a:defRPr i="1">
                  <a:solidFill>
                    <a:srgbClr val="FFFFFF"/>
                  </a:solidFill>
                  <a:latin typeface="Montserrat-BoldItalic"/>
                  <a:ea typeface="Montserrat-BoldItalic"/>
                  <a:cs typeface="Montserrat-BoldItalic"/>
                  <a:sym typeface="Montserrat-BoldItalic"/>
                </a:defRPr>
              </a:pPr>
              <a:r>
                <a:t>Slide 2: Examples. </a:t>
              </a:r>
              <a:r>
                <a:rPr b="0">
                  <a:latin typeface="Montserrat-Italic"/>
                  <a:ea typeface="Montserrat-Italic"/>
                  <a:cs typeface="Montserrat-Italic"/>
                  <a:sym typeface="Montserrat-Italic"/>
                </a:rPr>
                <a:t>Use this slide to add your own images/examples of the method in use, or extra information.</a:t>
              </a:r>
              <a:r>
                <a:t> </a:t>
              </a:r>
            </a:p>
            <a:p>
              <a:pPr algn="l" defTabSz="457200">
                <a:defRPr i="1">
                  <a:solidFill>
                    <a:srgbClr val="FFFFFF"/>
                  </a:solidFill>
                  <a:latin typeface="Montserrat-BoldItalic"/>
                  <a:ea typeface="Montserrat-BoldItalic"/>
                  <a:cs typeface="Montserrat-BoldItalic"/>
                  <a:sym typeface="Montserrat-BoldItalic"/>
                </a:defRPr>
              </a:pPr>
              <a:r>
                <a:t>Slide 3+: Steps. </a:t>
              </a:r>
              <a:r>
                <a:rPr b="0">
                  <a:latin typeface="Montserrat-Italic"/>
                  <a:ea typeface="Montserrat-Italic"/>
                  <a:cs typeface="Montserrat-Italic"/>
                  <a:sym typeface="Montserrat-Italic"/>
                </a:rPr>
                <a:t>Use one slide for each step of the method, to track timing and progress. The tip boxes can be used to offer extra guidance for specific steps, where needed. </a:t>
              </a:r>
            </a:p>
            <a:p>
              <a:pPr algn="l" defTabSz="457200">
                <a:defRPr i="1">
                  <a:solidFill>
                    <a:srgbClr val="FFFFFF"/>
                  </a:solidFill>
                  <a:latin typeface="Montserrat-BoldItalic"/>
                  <a:ea typeface="Montserrat-BoldItalic"/>
                  <a:cs typeface="Montserrat-BoldItalic"/>
                  <a:sym typeface="Montserrat-BoldItalic"/>
                </a:defRPr>
              </a:pPr>
              <a:r>
                <a:t>Slide 4: Sharing. </a:t>
              </a:r>
              <a:r>
                <a:rPr b="0">
                  <a:latin typeface="Montserrat-Italic"/>
                  <a:ea typeface="Montserrat-Italic"/>
                  <a:cs typeface="Montserrat-Italic"/>
                  <a:sym typeface="Montserrat-Italic"/>
                </a:rPr>
                <a:t>Results of the exercise are shared and discussed, in an appropriate format.</a:t>
              </a:r>
            </a:p>
          </p:txBody>
        </p:sp>
        <p:sp>
          <p:nvSpPr>
            <p:cNvPr id="358" name="Shape 358"/>
            <p:cNvSpPr/>
            <p:nvPr/>
          </p:nvSpPr>
          <p:spPr>
            <a:xfrm>
              <a:off x="16322992" y="12661177"/>
              <a:ext cx="7541642" cy="4476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r">
                <a:defRPr sz="2000" b="0">
                  <a:solidFill>
                    <a:srgbClr val="FFFFFF"/>
                  </a:solidFill>
                  <a:latin typeface="Montserrat Medium"/>
                  <a:ea typeface="Montserrat Medium"/>
                  <a:cs typeface="Montserrat Medium"/>
                  <a:sym typeface="Montserrat Medium"/>
                </a:defRPr>
              </a:lvl1pPr>
            </a:lstStyle>
            <a:p>
              <a:r>
                <a:t>Slide design by: Hamish Henderson, Madeleine Borthwick</a:t>
              </a:r>
            </a:p>
          </p:txBody>
        </p: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5150"/>
        </a:solidFill>
        <a:effectLst/>
      </p:bgPr>
    </p:bg>
    <p:spTree>
      <p:nvGrpSpPr>
        <p:cNvPr id="1" name=""/>
        <p:cNvGrpSpPr/>
        <p:nvPr/>
      </p:nvGrpSpPr>
      <p:grpSpPr>
        <a:xfrm>
          <a:off x="0" y="0"/>
          <a:ext cx="0" cy="0"/>
          <a:chOff x="0" y="0"/>
          <a:chExt cx="0" cy="0"/>
        </a:xfrm>
      </p:grpSpPr>
      <p:sp>
        <p:nvSpPr>
          <p:cNvPr id="132" name="Shape 132"/>
          <p:cNvSpPr/>
          <p:nvPr/>
        </p:nvSpPr>
        <p:spPr>
          <a:xfrm>
            <a:off x="688027" y="4106807"/>
            <a:ext cx="3419298" cy="9810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l" defTabSz="457200">
              <a:lnSpc>
                <a:spcPts val="7500"/>
              </a:lnSpc>
              <a:defRPr sz="5400" b="0">
                <a:solidFill>
                  <a:srgbClr val="FFFFFF"/>
                </a:solidFill>
                <a:latin typeface="Montserrat Bold"/>
                <a:ea typeface="Montserrat Bold"/>
                <a:cs typeface="Montserrat Bold"/>
                <a:sym typeface="Montserrat Bold"/>
              </a:defRPr>
            </a:lvl1pPr>
          </a:lstStyle>
          <a:p>
            <a:r>
              <a:t>Example:</a:t>
            </a:r>
          </a:p>
        </p:txBody>
      </p:sp>
      <p:grpSp>
        <p:nvGrpSpPr>
          <p:cNvPr id="2" name="Group 1">
            <a:extLst>
              <a:ext uri="{FF2B5EF4-FFF2-40B4-BE49-F238E27FC236}">
                <a16:creationId xmlns:a16="http://schemas.microsoft.com/office/drawing/2014/main" id="{F76C838A-F31E-6143-8F9E-15D8B34A04AF}"/>
              </a:ext>
            </a:extLst>
          </p:cNvPr>
          <p:cNvGrpSpPr/>
          <p:nvPr/>
        </p:nvGrpSpPr>
        <p:grpSpPr>
          <a:xfrm>
            <a:off x="-35678" y="-708310"/>
            <a:ext cx="23900312" cy="13817163"/>
            <a:chOff x="-35678" y="-708310"/>
            <a:chExt cx="23900312" cy="13817163"/>
          </a:xfrm>
        </p:grpSpPr>
        <p:sp>
          <p:nvSpPr>
            <p:cNvPr id="129" name="Shape 129"/>
            <p:cNvSpPr/>
            <p:nvPr/>
          </p:nvSpPr>
          <p:spPr>
            <a:xfrm>
              <a:off x="-35678" y="-1565"/>
              <a:ext cx="17058978" cy="3315436"/>
            </a:xfrm>
            <a:prstGeom prst="rect">
              <a:avLst/>
            </a:prstGeom>
            <a:solidFill>
              <a:srgbClr val="FFFFFF"/>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30" name="Shape 130"/>
            <p:cNvSpPr/>
            <p:nvPr/>
          </p:nvSpPr>
          <p:spPr>
            <a:xfrm rot="5400000">
              <a:off x="16261354" y="741540"/>
              <a:ext cx="3340385" cy="18292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DFFFD"/>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31" name="Shape 131"/>
            <p:cNvSpPr/>
            <p:nvPr/>
          </p:nvSpPr>
          <p:spPr>
            <a:xfrm>
              <a:off x="-19067" y="-708310"/>
              <a:ext cx="13486209" cy="403956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spc="-300">
                  <a:solidFill>
                    <a:srgbClr val="EE5150"/>
                  </a:solidFill>
                  <a:latin typeface="Avenir Next"/>
                  <a:ea typeface="Avenir Next"/>
                  <a:cs typeface="Avenir Next"/>
                  <a:sym typeface="Avenir Next"/>
                </a:defRPr>
              </a:pPr>
              <a:r>
                <a:rPr lang="en-AU" sz="16000" spc="-319" dirty="0" err="1"/>
                <a:t>Backcasting</a:t>
              </a:r>
              <a:endParaRPr sz="16000" spc="-319" dirty="0"/>
            </a:p>
          </p:txBody>
        </p:sp>
        <p:sp>
          <p:nvSpPr>
            <p:cNvPr id="133" name="Shape 133"/>
            <p:cNvSpPr/>
            <p:nvPr/>
          </p:nvSpPr>
          <p:spPr>
            <a:xfrm>
              <a:off x="18745136" y="12661177"/>
              <a:ext cx="5119498" cy="4476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a:solidFill>
                    <a:srgbClr val="FFFFFF"/>
                  </a:solidFill>
                </a:rPr>
                <a:t>Image Attribution: Lorum ipsum dolor</a:t>
              </a:r>
              <a:r>
                <a:t> </a:t>
              </a:r>
            </a:p>
          </p:txBody>
        </p: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p:nvPr/>
        </p:nvSpPr>
        <p:spPr>
          <a:xfrm>
            <a:off x="945158"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lang="en-AU" dirty="0"/>
              <a:t>[flexible]</a:t>
            </a:r>
            <a:endParaRPr dirty="0"/>
          </a:p>
        </p:txBody>
      </p:sp>
      <p:sp>
        <p:nvSpPr>
          <p:cNvPr id="156" name="Shape 156"/>
          <p:cNvSpPr/>
          <p:nvPr/>
        </p:nvSpPr>
        <p:spPr>
          <a:xfrm>
            <a:off x="4308292"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[15 mins] </a:t>
            </a:r>
          </a:p>
        </p:txBody>
      </p:sp>
      <p:sp>
        <p:nvSpPr>
          <p:cNvPr id="157" name="Shape 157"/>
          <p:cNvSpPr/>
          <p:nvPr/>
        </p:nvSpPr>
        <p:spPr>
          <a:xfrm>
            <a:off x="7634027"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a:t>
            </a:r>
            <a:r>
              <a:rPr dirty="0"/>
              <a:t>5 mins] </a:t>
            </a:r>
          </a:p>
        </p:txBody>
      </p:sp>
      <p:sp>
        <p:nvSpPr>
          <p:cNvPr id="158" name="Shape 158"/>
          <p:cNvSpPr/>
          <p:nvPr/>
        </p:nvSpPr>
        <p:spPr>
          <a:xfrm>
            <a:off x="10959762"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30 </a:t>
            </a:r>
            <a:r>
              <a:rPr dirty="0"/>
              <a:t>mins] </a:t>
            </a:r>
          </a:p>
        </p:txBody>
      </p:sp>
      <p:sp>
        <p:nvSpPr>
          <p:cNvPr id="159" name="Shape 159"/>
          <p:cNvSpPr/>
          <p:nvPr/>
        </p:nvSpPr>
        <p:spPr>
          <a:xfrm>
            <a:off x="14360295"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a:t>
            </a:r>
            <a:r>
              <a:rPr dirty="0"/>
              <a:t> mins] </a:t>
            </a:r>
          </a:p>
        </p:txBody>
      </p:sp>
      <p:sp>
        <p:nvSpPr>
          <p:cNvPr id="160" name="Shape 160"/>
          <p:cNvSpPr/>
          <p:nvPr/>
        </p:nvSpPr>
        <p:spPr>
          <a:xfrm>
            <a:off x="17611233"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[flexible] </a:t>
            </a:r>
          </a:p>
        </p:txBody>
      </p:sp>
      <p:sp>
        <p:nvSpPr>
          <p:cNvPr id="162" name="Shape 162"/>
          <p:cNvSpPr/>
          <p:nvPr/>
        </p:nvSpPr>
        <p:spPr>
          <a:xfrm>
            <a:off x="153602" y="11114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rPr dirty="0" err="1"/>
              <a:t>Lorum</a:t>
            </a:r>
            <a:r>
              <a:rPr dirty="0"/>
              <a:t> ipsum dolor sit </a:t>
            </a:r>
            <a:r>
              <a:rPr dirty="0" err="1"/>
              <a:t>amet</a:t>
            </a:r>
            <a:endParaRPr dirty="0"/>
          </a:p>
        </p:txBody>
      </p:sp>
      <p:pic>
        <p:nvPicPr>
          <p:cNvPr id="30" name="Picture 29">
            <a:extLst>
              <a:ext uri="{FF2B5EF4-FFF2-40B4-BE49-F238E27FC236}">
                <a16:creationId xmlns:a16="http://schemas.microsoft.com/office/drawing/2014/main" id="{5ABCA870-9921-304D-8714-7D65CC396DD3}"/>
              </a:ext>
            </a:extLst>
          </p:cNvPr>
          <p:cNvPicPr>
            <a:picLocks noChangeAspect="1"/>
          </p:cNvPicPr>
          <p:nvPr/>
        </p:nvPicPr>
        <p:blipFill>
          <a:blip r:embed="rId2"/>
          <a:stretch>
            <a:fillRect/>
          </a:stretch>
        </p:blipFill>
        <p:spPr>
          <a:xfrm>
            <a:off x="-19199" y="-22860"/>
            <a:ext cx="19479832" cy="5976185"/>
          </a:xfrm>
          <a:prstGeom prst="rect">
            <a:avLst/>
          </a:prstGeom>
        </p:spPr>
      </p:pic>
      <p:grpSp>
        <p:nvGrpSpPr>
          <p:cNvPr id="2" name="Group 1">
            <a:extLst>
              <a:ext uri="{FF2B5EF4-FFF2-40B4-BE49-F238E27FC236}">
                <a16:creationId xmlns:a16="http://schemas.microsoft.com/office/drawing/2014/main" id="{6ED29D89-E59A-FC4D-94ED-0D2CA10FE376}"/>
              </a:ext>
            </a:extLst>
          </p:cNvPr>
          <p:cNvGrpSpPr/>
          <p:nvPr/>
        </p:nvGrpSpPr>
        <p:grpSpPr>
          <a:xfrm>
            <a:off x="-23403" y="-576935"/>
            <a:ext cx="24486362" cy="10810562"/>
            <a:chOff x="-23403" y="-576935"/>
            <a:chExt cx="24486362" cy="10810562"/>
          </a:xfrm>
        </p:grpSpPr>
        <p:sp>
          <p:nvSpPr>
            <p:cNvPr id="136" name="Shape 136"/>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37" name="Shape 137"/>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38" name="Shape 138"/>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39" name="Shape 139"/>
            <p:cNvSpPr/>
            <p:nvPr/>
          </p:nvSpPr>
          <p:spPr>
            <a:xfrm>
              <a:off x="19212262" y="-576935"/>
              <a:ext cx="5250697" cy="26070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a:t>
              </a:r>
              <a:r>
                <a:rPr lang="en-AU" dirty="0"/>
                <a:t>26</a:t>
              </a:r>
              <a:endParaRPr dirty="0"/>
            </a:p>
          </p:txBody>
        </p:sp>
        <p:sp>
          <p:nvSpPr>
            <p:cNvPr id="140" name="Shape 140"/>
            <p:cNvSpPr/>
            <p:nvPr/>
          </p:nvSpPr>
          <p:spPr>
            <a:xfrm>
              <a:off x="-23403" y="1676596"/>
              <a:ext cx="15631495"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41" name="Shape 141"/>
            <p:cNvSpPr/>
            <p:nvPr/>
          </p:nvSpPr>
          <p:spPr>
            <a:xfrm rot="5400000">
              <a:off x="15080529" y="2201757"/>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2" name="Shape 142"/>
            <p:cNvSpPr/>
            <p:nvPr/>
          </p:nvSpPr>
          <p:spPr>
            <a:xfrm>
              <a:off x="385152" y="34061"/>
              <a:ext cx="15144734" cy="3931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err="1"/>
                <a:t>Backcasting</a:t>
              </a:r>
              <a:endParaRPr lang="en-AU" sz="16000" spc="-319" dirty="0"/>
            </a:p>
          </p:txBody>
        </p:sp>
        <p:sp>
          <p:nvSpPr>
            <p:cNvPr id="143" name="Shape 143"/>
            <p:cNvSpPr/>
            <p:nvPr/>
          </p:nvSpPr>
          <p:spPr>
            <a:xfrm>
              <a:off x="1334644" y="6636377"/>
              <a:ext cx="21354888" cy="21240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apply </a:t>
              </a:r>
              <a:r>
                <a:rPr lang="en-AU" dirty="0" err="1"/>
                <a:t>backcasting</a:t>
              </a:r>
              <a:r>
                <a:rPr lang="en-AU" dirty="0"/>
                <a:t> to a future scenario to determine some of the most important events, policies or processes needed to bring it into being. Focus on your own design problem, or follow the ‘Environmentally Resilient Communities’ brief (p.205). See p.206 for an example of the outcomes from </a:t>
              </a:r>
              <a:r>
                <a:rPr lang="en-AU" dirty="0" err="1"/>
                <a:t>backcasting</a:t>
              </a:r>
              <a:r>
                <a:rPr lang="en-AU" dirty="0"/>
                <a:t>.</a:t>
              </a:r>
            </a:p>
          </p:txBody>
        </p:sp>
        <p:sp>
          <p:nvSpPr>
            <p:cNvPr id="144" name="Shape 144"/>
            <p:cNvSpPr/>
            <p:nvPr/>
          </p:nvSpPr>
          <p:spPr>
            <a:xfrm rot="16200000">
              <a:off x="16498449" y="3733200"/>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5" name="Shape 145"/>
            <p:cNvSpPr/>
            <p:nvPr/>
          </p:nvSpPr>
          <p:spPr>
            <a:xfrm>
              <a:off x="18112142" y="3266047"/>
              <a:ext cx="6294408"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146" name="Shape 146"/>
            <p:cNvSpPr/>
            <p:nvPr/>
          </p:nvSpPr>
          <p:spPr>
            <a:xfrm>
              <a:off x="19528290" y="3547064"/>
              <a:ext cx="4693592" cy="1529264"/>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dirty="0"/>
                <a:t>YOU WILL NEED</a:t>
              </a:r>
              <a:br>
                <a:rPr dirty="0"/>
              </a:br>
              <a:r>
                <a:rPr dirty="0">
                  <a:latin typeface="Montserrat Medium"/>
                  <a:ea typeface="Montserrat Medium"/>
                  <a:cs typeface="Montserrat Medium"/>
                  <a:sym typeface="Montserrat Medium"/>
                </a:rPr>
                <a:t>2+ people, pen, paper</a:t>
              </a:r>
              <a:r>
                <a:rPr lang="en-AU" dirty="0">
                  <a:latin typeface="Montserrat Medium"/>
                  <a:ea typeface="Montserrat Medium"/>
                  <a:cs typeface="Montserrat Medium"/>
                  <a:sym typeface="Montserrat Medium"/>
                </a:rPr>
                <a:t> </a:t>
              </a:r>
              <a:br>
                <a:rPr lang="en-AU" dirty="0">
                  <a:latin typeface="Montserrat Medium"/>
                  <a:ea typeface="Montserrat Medium"/>
                  <a:cs typeface="Montserrat Medium"/>
                  <a:sym typeface="Montserrat Medium"/>
                </a:rPr>
              </a:br>
              <a:r>
                <a:rPr lang="en-AU" dirty="0">
                  <a:latin typeface="Montserrat Medium"/>
                  <a:ea typeface="Montserrat Medium"/>
                  <a:cs typeface="Montserrat Medium"/>
                  <a:sym typeface="Montserrat Medium"/>
                </a:rPr>
                <a:t>and sticky notes</a:t>
              </a:r>
              <a:endParaRPr dirty="0">
                <a:latin typeface="Montserrat Medium"/>
                <a:ea typeface="Montserrat Medium"/>
                <a:cs typeface="Montserrat Medium"/>
                <a:sym typeface="Montserrat Medium"/>
              </a:endParaRPr>
            </a:p>
          </p:txBody>
        </p:sp>
        <p:sp>
          <p:nvSpPr>
            <p:cNvPr id="148" name="Shape 148"/>
            <p:cNvSpPr/>
            <p:nvPr/>
          </p:nvSpPr>
          <p:spPr>
            <a:xfrm flipV="1">
              <a:off x="1478212" y="9714357"/>
              <a:ext cx="17734049" cy="0"/>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9" name="Shape 149"/>
            <p:cNvSpPr/>
            <p:nvPr/>
          </p:nvSpPr>
          <p:spPr>
            <a:xfrm>
              <a:off x="1478213" y="9195086"/>
              <a:ext cx="1038542" cy="1038541"/>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151" name="Shape 151"/>
            <p:cNvSpPr/>
            <p:nvPr/>
          </p:nvSpPr>
          <p:spPr>
            <a:xfrm>
              <a:off x="11530217"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152" name="Shape 152"/>
            <p:cNvSpPr/>
            <p:nvPr/>
          </p:nvSpPr>
          <p:spPr>
            <a:xfrm>
              <a:off x="4841347"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153" name="Shape 153"/>
            <p:cNvSpPr/>
            <p:nvPr/>
          </p:nvSpPr>
          <p:spPr>
            <a:xfrm>
              <a:off x="8167082"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154" name="Shape 154"/>
            <p:cNvSpPr/>
            <p:nvPr/>
          </p:nvSpPr>
          <p:spPr>
            <a:xfrm>
              <a:off x="14893351"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155" name="Shape 155"/>
            <p:cNvSpPr/>
            <p:nvPr/>
          </p:nvSpPr>
          <p:spPr>
            <a:xfrm>
              <a:off x="18219086"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rPr dirty="0"/>
                <a:t>6</a:t>
              </a:r>
            </a:p>
          </p:txBody>
        </p:sp>
      </p:grpSp>
      <p:sp>
        <p:nvSpPr>
          <p:cNvPr id="31" name="Shape 127">
            <a:extLst>
              <a:ext uri="{FF2B5EF4-FFF2-40B4-BE49-F238E27FC236}">
                <a16:creationId xmlns:a16="http://schemas.microsoft.com/office/drawing/2014/main" id="{581747C2-44E6-6F4C-9C6F-0A2D5737E817}"/>
              </a:ext>
            </a:extLst>
          </p:cNvPr>
          <p:cNvSpPr/>
          <p:nvPr/>
        </p:nvSpPr>
        <p:spPr>
          <a:xfrm>
            <a:off x="19550954" y="12658992"/>
            <a:ext cx="4313680" cy="45204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dirty="0"/>
              <a:t>Image Attribution</a:t>
            </a:r>
            <a:r>
              <a:rPr lang="en-AU" dirty="0"/>
              <a:t>: Clare Cooper</a:t>
            </a:r>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p:nvPr/>
        </p:nvSpPr>
        <p:spPr>
          <a:xfrm>
            <a:off x="945158"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flexible</a:t>
            </a:r>
            <a:r>
              <a:rPr dirty="0"/>
              <a:t>] </a:t>
            </a:r>
          </a:p>
        </p:txBody>
      </p:sp>
      <p:sp>
        <p:nvSpPr>
          <p:cNvPr id="186" name="Shape 186"/>
          <p:cNvSpPr/>
          <p:nvPr/>
        </p:nvSpPr>
        <p:spPr>
          <a:xfrm>
            <a:off x="4308292"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[15 mins] </a:t>
            </a:r>
          </a:p>
        </p:txBody>
      </p:sp>
      <p:sp>
        <p:nvSpPr>
          <p:cNvPr id="187" name="Shape 187"/>
          <p:cNvSpPr/>
          <p:nvPr/>
        </p:nvSpPr>
        <p:spPr>
          <a:xfrm>
            <a:off x="7634027"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a:t>
            </a:r>
            <a:r>
              <a:rPr dirty="0"/>
              <a:t>5 mins] </a:t>
            </a:r>
          </a:p>
        </p:txBody>
      </p:sp>
      <p:sp>
        <p:nvSpPr>
          <p:cNvPr id="188" name="Shape 188"/>
          <p:cNvSpPr/>
          <p:nvPr/>
        </p:nvSpPr>
        <p:spPr>
          <a:xfrm>
            <a:off x="10959762"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30</a:t>
            </a:r>
            <a:r>
              <a:rPr dirty="0"/>
              <a:t> mins] </a:t>
            </a:r>
          </a:p>
        </p:txBody>
      </p:sp>
      <p:sp>
        <p:nvSpPr>
          <p:cNvPr id="189" name="Shape 189"/>
          <p:cNvSpPr/>
          <p:nvPr/>
        </p:nvSpPr>
        <p:spPr>
          <a:xfrm>
            <a:off x="14360295"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a:t>
            </a:r>
            <a:r>
              <a:rPr dirty="0"/>
              <a:t> mins] </a:t>
            </a:r>
          </a:p>
        </p:txBody>
      </p:sp>
      <p:sp>
        <p:nvSpPr>
          <p:cNvPr id="190" name="Shape 190"/>
          <p:cNvSpPr/>
          <p:nvPr/>
        </p:nvSpPr>
        <p:spPr>
          <a:xfrm>
            <a:off x="17611233"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[flexible] </a:t>
            </a:r>
          </a:p>
        </p:txBody>
      </p:sp>
      <p:sp>
        <p:nvSpPr>
          <p:cNvPr id="192" name="Shape 192"/>
          <p:cNvSpPr/>
          <p:nvPr/>
        </p:nvSpPr>
        <p:spPr>
          <a:xfrm>
            <a:off x="3516736" y="11114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pic>
        <p:nvPicPr>
          <p:cNvPr id="30" name="Picture 29">
            <a:extLst>
              <a:ext uri="{FF2B5EF4-FFF2-40B4-BE49-F238E27FC236}">
                <a16:creationId xmlns:a16="http://schemas.microsoft.com/office/drawing/2014/main" id="{0972C94A-07F1-7645-9A82-CFAFA73A1655}"/>
              </a:ext>
            </a:extLst>
          </p:cNvPr>
          <p:cNvPicPr>
            <a:picLocks noChangeAspect="1"/>
          </p:cNvPicPr>
          <p:nvPr/>
        </p:nvPicPr>
        <p:blipFill>
          <a:blip r:embed="rId2"/>
          <a:stretch>
            <a:fillRect/>
          </a:stretch>
        </p:blipFill>
        <p:spPr>
          <a:xfrm>
            <a:off x="3661" y="-22860"/>
            <a:ext cx="19479832" cy="5976185"/>
          </a:xfrm>
          <a:prstGeom prst="rect">
            <a:avLst/>
          </a:prstGeom>
        </p:spPr>
      </p:pic>
      <p:grpSp>
        <p:nvGrpSpPr>
          <p:cNvPr id="2" name="Group 1">
            <a:extLst>
              <a:ext uri="{FF2B5EF4-FFF2-40B4-BE49-F238E27FC236}">
                <a16:creationId xmlns:a16="http://schemas.microsoft.com/office/drawing/2014/main" id="{AAA922AA-13DD-3145-8873-D2582E211364}"/>
              </a:ext>
            </a:extLst>
          </p:cNvPr>
          <p:cNvGrpSpPr/>
          <p:nvPr/>
        </p:nvGrpSpPr>
        <p:grpSpPr>
          <a:xfrm>
            <a:off x="-23403" y="-75167"/>
            <a:ext cx="24486362" cy="10308794"/>
            <a:chOff x="-23403" y="-75167"/>
            <a:chExt cx="24486362" cy="10308794"/>
          </a:xfrm>
        </p:grpSpPr>
        <p:sp>
          <p:nvSpPr>
            <p:cNvPr id="166" name="Shape 166"/>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67" name="Shape 167"/>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68" name="Shape 168"/>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69" name="Shape 169"/>
            <p:cNvSpPr/>
            <p:nvPr/>
          </p:nvSpPr>
          <p:spPr>
            <a:xfrm>
              <a:off x="19212262" y="180000"/>
              <a:ext cx="5250697" cy="10922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20</a:t>
              </a:r>
            </a:p>
          </p:txBody>
        </p:sp>
        <p:sp>
          <p:nvSpPr>
            <p:cNvPr id="170" name="Shape 170"/>
            <p:cNvSpPr/>
            <p:nvPr/>
          </p:nvSpPr>
          <p:spPr>
            <a:xfrm>
              <a:off x="-23403" y="1676596"/>
              <a:ext cx="15631495"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71" name="Shape 171"/>
            <p:cNvSpPr/>
            <p:nvPr/>
          </p:nvSpPr>
          <p:spPr>
            <a:xfrm rot="5400000">
              <a:off x="15080529" y="2201757"/>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72" name="Shape 172"/>
            <p:cNvSpPr/>
            <p:nvPr/>
          </p:nvSpPr>
          <p:spPr>
            <a:xfrm>
              <a:off x="385152" y="32344"/>
              <a:ext cx="15144734" cy="3931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err="1"/>
                <a:t>Backcasting</a:t>
              </a:r>
              <a:endParaRPr lang="en-AU" sz="16000" spc="-319" dirty="0"/>
            </a:p>
          </p:txBody>
        </p:sp>
        <p:sp>
          <p:nvSpPr>
            <p:cNvPr id="173" name="Shape 173"/>
            <p:cNvSpPr/>
            <p:nvPr/>
          </p:nvSpPr>
          <p:spPr>
            <a:xfrm>
              <a:off x="1334644" y="6636377"/>
              <a:ext cx="21354888" cy="21240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apply </a:t>
              </a:r>
              <a:r>
                <a:rPr lang="en-AU" dirty="0" err="1"/>
                <a:t>backcasting</a:t>
              </a:r>
              <a:r>
                <a:rPr lang="en-AU" dirty="0"/>
                <a:t> to a future scenario to determine some of the most important events, policies or processes needed to bring it into being. Focus on your own design problem, or follow the ‘Environmentally Resilient Communities’ brief (p.205). See p.206 for an example of the outcomes from </a:t>
              </a:r>
              <a:r>
                <a:rPr lang="en-AU" dirty="0" err="1"/>
                <a:t>backcasting</a:t>
              </a:r>
              <a:r>
                <a:rPr lang="en-AU" dirty="0"/>
                <a:t>.</a:t>
              </a:r>
            </a:p>
          </p:txBody>
        </p:sp>
        <p:sp>
          <p:nvSpPr>
            <p:cNvPr id="174" name="Shape 174"/>
            <p:cNvSpPr/>
            <p:nvPr/>
          </p:nvSpPr>
          <p:spPr>
            <a:xfrm rot="16200000">
              <a:off x="16498449" y="3733200"/>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75" name="Shape 175"/>
            <p:cNvSpPr/>
            <p:nvPr/>
          </p:nvSpPr>
          <p:spPr>
            <a:xfrm>
              <a:off x="18112142" y="3266047"/>
              <a:ext cx="6294408"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176" name="Shape 176"/>
            <p:cNvSpPr/>
            <p:nvPr/>
          </p:nvSpPr>
          <p:spPr>
            <a:xfrm>
              <a:off x="19528290" y="3547064"/>
              <a:ext cx="4693592" cy="1529264"/>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dirty="0"/>
                <a:t>YOU WILL NEED</a:t>
              </a:r>
              <a:br>
                <a:rPr dirty="0"/>
              </a:br>
              <a:r>
                <a:rPr lang="en-AU" dirty="0">
                  <a:latin typeface="Montserrat Medium"/>
                  <a:ea typeface="Montserrat Medium"/>
                  <a:cs typeface="Montserrat Medium"/>
                  <a:sym typeface="Montserrat Medium"/>
                </a:rPr>
                <a:t>2+ people, pen, paper </a:t>
              </a:r>
              <a:br>
                <a:rPr lang="en-AU" dirty="0">
                  <a:latin typeface="Montserrat Medium"/>
                  <a:ea typeface="Montserrat Medium"/>
                  <a:cs typeface="Montserrat Medium"/>
                  <a:sym typeface="Montserrat Medium"/>
                </a:rPr>
              </a:br>
              <a:r>
                <a:rPr lang="en-AU" dirty="0">
                  <a:latin typeface="Montserrat Medium"/>
                  <a:ea typeface="Montserrat Medium"/>
                  <a:cs typeface="Montserrat Medium"/>
                  <a:sym typeface="Montserrat Medium"/>
                </a:rPr>
                <a:t>and sticky notes</a:t>
              </a:r>
              <a:endParaRPr dirty="0">
                <a:latin typeface="Montserrat Medium"/>
                <a:ea typeface="Montserrat Medium"/>
                <a:cs typeface="Montserrat Medium"/>
                <a:sym typeface="Montserrat Medium"/>
              </a:endParaRPr>
            </a:p>
          </p:txBody>
        </p:sp>
        <p:sp>
          <p:nvSpPr>
            <p:cNvPr id="178" name="Shape 178"/>
            <p:cNvSpPr/>
            <p:nvPr/>
          </p:nvSpPr>
          <p:spPr>
            <a:xfrm>
              <a:off x="2479707" y="9714357"/>
              <a:ext cx="16614389" cy="0"/>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79" name="Shape 179"/>
            <p:cNvSpPr/>
            <p:nvPr/>
          </p:nvSpPr>
          <p:spPr>
            <a:xfrm>
              <a:off x="1478213"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181" name="Shape 181"/>
            <p:cNvSpPr/>
            <p:nvPr/>
          </p:nvSpPr>
          <p:spPr>
            <a:xfrm>
              <a:off x="11530217"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182" name="Shape 182"/>
            <p:cNvSpPr/>
            <p:nvPr/>
          </p:nvSpPr>
          <p:spPr>
            <a:xfrm>
              <a:off x="4841347" y="9195086"/>
              <a:ext cx="1038542" cy="1038541"/>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183" name="Shape 183"/>
            <p:cNvSpPr/>
            <p:nvPr/>
          </p:nvSpPr>
          <p:spPr>
            <a:xfrm>
              <a:off x="8167082"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184" name="Shape 184"/>
            <p:cNvSpPr/>
            <p:nvPr/>
          </p:nvSpPr>
          <p:spPr>
            <a:xfrm>
              <a:off x="14893351"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185" name="Shape 185"/>
            <p:cNvSpPr/>
            <p:nvPr/>
          </p:nvSpPr>
          <p:spPr>
            <a:xfrm>
              <a:off x="18219086"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grpSp>
      <p:sp>
        <p:nvSpPr>
          <p:cNvPr id="31" name="Shape 127">
            <a:extLst>
              <a:ext uri="{FF2B5EF4-FFF2-40B4-BE49-F238E27FC236}">
                <a16:creationId xmlns:a16="http://schemas.microsoft.com/office/drawing/2014/main" id="{4AB85502-BCF6-8946-9081-39B756742A70}"/>
              </a:ext>
            </a:extLst>
          </p:cNvPr>
          <p:cNvSpPr/>
          <p:nvPr/>
        </p:nvSpPr>
        <p:spPr>
          <a:xfrm>
            <a:off x="19550954" y="12658992"/>
            <a:ext cx="4313680" cy="45204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dirty="0"/>
              <a:t>Image Attribution</a:t>
            </a:r>
            <a:r>
              <a:rPr lang="en-AU" dirty="0"/>
              <a:t>: Clare Cooper</a:t>
            </a:r>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p:nvPr/>
        </p:nvSpPr>
        <p:spPr>
          <a:xfrm>
            <a:off x="945158"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flexible</a:t>
            </a:r>
            <a:r>
              <a:rPr dirty="0"/>
              <a:t>] </a:t>
            </a:r>
          </a:p>
        </p:txBody>
      </p:sp>
      <p:sp>
        <p:nvSpPr>
          <p:cNvPr id="216" name="Shape 216"/>
          <p:cNvSpPr/>
          <p:nvPr/>
        </p:nvSpPr>
        <p:spPr>
          <a:xfrm>
            <a:off x="4308292"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[15 mins] </a:t>
            </a:r>
          </a:p>
        </p:txBody>
      </p:sp>
      <p:sp>
        <p:nvSpPr>
          <p:cNvPr id="217" name="Shape 217"/>
          <p:cNvSpPr/>
          <p:nvPr/>
        </p:nvSpPr>
        <p:spPr>
          <a:xfrm>
            <a:off x="7634027"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a:t>
            </a:r>
            <a:r>
              <a:rPr dirty="0"/>
              <a:t>5 mins] </a:t>
            </a:r>
          </a:p>
        </p:txBody>
      </p:sp>
      <p:sp>
        <p:nvSpPr>
          <p:cNvPr id="218" name="Shape 218"/>
          <p:cNvSpPr/>
          <p:nvPr/>
        </p:nvSpPr>
        <p:spPr>
          <a:xfrm>
            <a:off x="10959762"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lang="en-AU" dirty="0"/>
              <a:t>[30 </a:t>
            </a:r>
            <a:r>
              <a:rPr dirty="0"/>
              <a:t>mins] </a:t>
            </a:r>
          </a:p>
        </p:txBody>
      </p:sp>
      <p:sp>
        <p:nvSpPr>
          <p:cNvPr id="219" name="Shape 219"/>
          <p:cNvSpPr/>
          <p:nvPr/>
        </p:nvSpPr>
        <p:spPr>
          <a:xfrm>
            <a:off x="14360295"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a:t>15 </a:t>
            </a:r>
            <a:r>
              <a:t>mins</a:t>
            </a:r>
            <a:r>
              <a:rPr dirty="0"/>
              <a:t>] </a:t>
            </a:r>
          </a:p>
        </p:txBody>
      </p:sp>
      <p:sp>
        <p:nvSpPr>
          <p:cNvPr id="220" name="Shape 220"/>
          <p:cNvSpPr/>
          <p:nvPr/>
        </p:nvSpPr>
        <p:spPr>
          <a:xfrm>
            <a:off x="17611233"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[flexible] </a:t>
            </a:r>
          </a:p>
        </p:txBody>
      </p:sp>
      <p:sp>
        <p:nvSpPr>
          <p:cNvPr id="222" name="Shape 222"/>
          <p:cNvSpPr/>
          <p:nvPr/>
        </p:nvSpPr>
        <p:spPr>
          <a:xfrm>
            <a:off x="6842471" y="11114347"/>
            <a:ext cx="3687763"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pic>
        <p:nvPicPr>
          <p:cNvPr id="30" name="Picture 29">
            <a:extLst>
              <a:ext uri="{FF2B5EF4-FFF2-40B4-BE49-F238E27FC236}">
                <a16:creationId xmlns:a16="http://schemas.microsoft.com/office/drawing/2014/main" id="{F36F0306-C2DB-864B-8D15-17F1A8333BE9}"/>
              </a:ext>
            </a:extLst>
          </p:cNvPr>
          <p:cNvPicPr>
            <a:picLocks noChangeAspect="1"/>
          </p:cNvPicPr>
          <p:nvPr/>
        </p:nvPicPr>
        <p:blipFill>
          <a:blip r:embed="rId2"/>
          <a:stretch>
            <a:fillRect/>
          </a:stretch>
        </p:blipFill>
        <p:spPr>
          <a:xfrm>
            <a:off x="-19199" y="-22860"/>
            <a:ext cx="19479832" cy="5976185"/>
          </a:xfrm>
          <a:prstGeom prst="rect">
            <a:avLst/>
          </a:prstGeom>
        </p:spPr>
      </p:pic>
      <p:grpSp>
        <p:nvGrpSpPr>
          <p:cNvPr id="2" name="Group 1">
            <a:extLst>
              <a:ext uri="{FF2B5EF4-FFF2-40B4-BE49-F238E27FC236}">
                <a16:creationId xmlns:a16="http://schemas.microsoft.com/office/drawing/2014/main" id="{07B171F5-26D2-4B47-AAC0-1713E2CF3B7F}"/>
              </a:ext>
            </a:extLst>
          </p:cNvPr>
          <p:cNvGrpSpPr/>
          <p:nvPr/>
        </p:nvGrpSpPr>
        <p:grpSpPr>
          <a:xfrm>
            <a:off x="-23403" y="-577429"/>
            <a:ext cx="24486362" cy="10811056"/>
            <a:chOff x="-23403" y="-577429"/>
            <a:chExt cx="24486362" cy="10811056"/>
          </a:xfrm>
        </p:grpSpPr>
        <p:sp>
          <p:nvSpPr>
            <p:cNvPr id="196" name="Shape 196"/>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97" name="Shape 197"/>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98" name="Shape 198"/>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99" name="Shape 199"/>
            <p:cNvSpPr/>
            <p:nvPr/>
          </p:nvSpPr>
          <p:spPr>
            <a:xfrm>
              <a:off x="19212262" y="-577429"/>
              <a:ext cx="5250697" cy="26070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a:t>
              </a:r>
              <a:r>
                <a:rPr lang="en-AU" dirty="0"/>
                <a:t>26</a:t>
              </a:r>
              <a:endParaRPr dirty="0"/>
            </a:p>
          </p:txBody>
        </p:sp>
        <p:sp>
          <p:nvSpPr>
            <p:cNvPr id="200" name="Shape 200"/>
            <p:cNvSpPr/>
            <p:nvPr/>
          </p:nvSpPr>
          <p:spPr>
            <a:xfrm>
              <a:off x="-23403" y="1676596"/>
              <a:ext cx="15631495"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201" name="Shape 201"/>
            <p:cNvSpPr/>
            <p:nvPr/>
          </p:nvSpPr>
          <p:spPr>
            <a:xfrm rot="5400000">
              <a:off x="15080529" y="2201757"/>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02" name="Shape 202"/>
            <p:cNvSpPr/>
            <p:nvPr/>
          </p:nvSpPr>
          <p:spPr>
            <a:xfrm>
              <a:off x="385152" y="32344"/>
              <a:ext cx="15144734" cy="3931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err="1"/>
                <a:t>Backcasting</a:t>
              </a:r>
              <a:endParaRPr lang="en-AU" sz="16000" spc="-319" dirty="0"/>
            </a:p>
          </p:txBody>
        </p:sp>
        <p:sp>
          <p:nvSpPr>
            <p:cNvPr id="203" name="Shape 203"/>
            <p:cNvSpPr/>
            <p:nvPr/>
          </p:nvSpPr>
          <p:spPr>
            <a:xfrm>
              <a:off x="1334644" y="6636377"/>
              <a:ext cx="21354888" cy="21240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apply </a:t>
              </a:r>
              <a:r>
                <a:rPr lang="en-AU" dirty="0" err="1"/>
                <a:t>backcasting</a:t>
              </a:r>
              <a:r>
                <a:rPr lang="en-AU" dirty="0"/>
                <a:t> to a future scenario to determine some of the most important events, policies or processes needed to bring it into being. Focus on your own design problem, or follow the ‘Environmentally Resilient Communities’ brief (p.205). See p.206 for an example of the outcomes from </a:t>
              </a:r>
              <a:r>
                <a:rPr lang="en-AU" dirty="0" err="1"/>
                <a:t>backcasting</a:t>
              </a:r>
              <a:r>
                <a:rPr lang="en-AU" dirty="0"/>
                <a:t>.</a:t>
              </a:r>
            </a:p>
          </p:txBody>
        </p:sp>
        <p:sp>
          <p:nvSpPr>
            <p:cNvPr id="204" name="Shape 204"/>
            <p:cNvSpPr/>
            <p:nvPr/>
          </p:nvSpPr>
          <p:spPr>
            <a:xfrm rot="16200000">
              <a:off x="16498449" y="3733200"/>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05" name="Shape 205"/>
            <p:cNvSpPr/>
            <p:nvPr/>
          </p:nvSpPr>
          <p:spPr>
            <a:xfrm>
              <a:off x="18112142" y="3266047"/>
              <a:ext cx="6294408"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206" name="Shape 206"/>
            <p:cNvSpPr/>
            <p:nvPr/>
          </p:nvSpPr>
          <p:spPr>
            <a:xfrm>
              <a:off x="19528290" y="3547064"/>
              <a:ext cx="4693592" cy="1529264"/>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dirty="0"/>
                <a:t>YOU WILL NEED</a:t>
              </a:r>
              <a:br>
                <a:rPr dirty="0"/>
              </a:br>
              <a:r>
                <a:rPr lang="en-AU" dirty="0">
                  <a:latin typeface="Montserrat Medium"/>
                  <a:ea typeface="Montserrat Medium"/>
                  <a:cs typeface="Montserrat Medium"/>
                  <a:sym typeface="Montserrat Medium"/>
                </a:rPr>
                <a:t>2+ people, pen, paper </a:t>
              </a:r>
              <a:br>
                <a:rPr lang="en-AU" dirty="0">
                  <a:latin typeface="Montserrat Medium"/>
                  <a:ea typeface="Montserrat Medium"/>
                  <a:cs typeface="Montserrat Medium"/>
                  <a:sym typeface="Montserrat Medium"/>
                </a:rPr>
              </a:br>
              <a:r>
                <a:rPr lang="en-AU" dirty="0">
                  <a:latin typeface="Montserrat Medium"/>
                  <a:ea typeface="Montserrat Medium"/>
                  <a:cs typeface="Montserrat Medium"/>
                  <a:sym typeface="Montserrat Medium"/>
                </a:rPr>
                <a:t>and sticky notes</a:t>
              </a:r>
              <a:endParaRPr dirty="0">
                <a:latin typeface="Montserrat Medium"/>
                <a:ea typeface="Montserrat Medium"/>
                <a:cs typeface="Montserrat Medium"/>
                <a:sym typeface="Montserrat Medium"/>
              </a:endParaRPr>
            </a:p>
          </p:txBody>
        </p:sp>
        <p:sp>
          <p:nvSpPr>
            <p:cNvPr id="208" name="Shape 208"/>
            <p:cNvSpPr/>
            <p:nvPr/>
          </p:nvSpPr>
          <p:spPr>
            <a:xfrm>
              <a:off x="2479707" y="9714357"/>
              <a:ext cx="16614389" cy="0"/>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09" name="Shape 209"/>
            <p:cNvSpPr/>
            <p:nvPr/>
          </p:nvSpPr>
          <p:spPr>
            <a:xfrm>
              <a:off x="1478213"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211" name="Shape 211"/>
            <p:cNvSpPr/>
            <p:nvPr/>
          </p:nvSpPr>
          <p:spPr>
            <a:xfrm>
              <a:off x="11530217"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212" name="Shape 212"/>
            <p:cNvSpPr/>
            <p:nvPr/>
          </p:nvSpPr>
          <p:spPr>
            <a:xfrm>
              <a:off x="4841347"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213" name="Shape 213"/>
            <p:cNvSpPr/>
            <p:nvPr/>
          </p:nvSpPr>
          <p:spPr>
            <a:xfrm>
              <a:off x="8167082" y="9195086"/>
              <a:ext cx="1038542" cy="1038541"/>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214" name="Shape 214"/>
            <p:cNvSpPr/>
            <p:nvPr/>
          </p:nvSpPr>
          <p:spPr>
            <a:xfrm>
              <a:off x="14893351"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215" name="Shape 215"/>
            <p:cNvSpPr/>
            <p:nvPr/>
          </p:nvSpPr>
          <p:spPr>
            <a:xfrm>
              <a:off x="18219086"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gr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hape 147">
            <a:extLst>
              <a:ext uri="{FF2B5EF4-FFF2-40B4-BE49-F238E27FC236}">
                <a16:creationId xmlns:a16="http://schemas.microsoft.com/office/drawing/2014/main" id="{BC415D8A-14EF-E644-97AB-F2D09901C91C}"/>
              </a:ext>
            </a:extLst>
          </p:cNvPr>
          <p:cNvSpPr/>
          <p:nvPr/>
        </p:nvSpPr>
        <p:spPr>
          <a:xfrm>
            <a:off x="960398" y="1046260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lang="en-AU" dirty="0"/>
              <a:t>[flexible]</a:t>
            </a:r>
            <a:endParaRPr dirty="0"/>
          </a:p>
        </p:txBody>
      </p:sp>
      <p:sp>
        <p:nvSpPr>
          <p:cNvPr id="34" name="Shape 156">
            <a:extLst>
              <a:ext uri="{FF2B5EF4-FFF2-40B4-BE49-F238E27FC236}">
                <a16:creationId xmlns:a16="http://schemas.microsoft.com/office/drawing/2014/main" id="{EB2C6EFF-E22A-C640-8750-D8696CF2DF36}"/>
              </a:ext>
            </a:extLst>
          </p:cNvPr>
          <p:cNvSpPr/>
          <p:nvPr/>
        </p:nvSpPr>
        <p:spPr>
          <a:xfrm>
            <a:off x="4323532" y="1046260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[15 mins] </a:t>
            </a:r>
          </a:p>
        </p:txBody>
      </p:sp>
      <p:sp>
        <p:nvSpPr>
          <p:cNvPr id="35" name="Shape 157">
            <a:extLst>
              <a:ext uri="{FF2B5EF4-FFF2-40B4-BE49-F238E27FC236}">
                <a16:creationId xmlns:a16="http://schemas.microsoft.com/office/drawing/2014/main" id="{51741796-41F7-4D49-B775-1EB1CD1A7340}"/>
              </a:ext>
            </a:extLst>
          </p:cNvPr>
          <p:cNvSpPr/>
          <p:nvPr/>
        </p:nvSpPr>
        <p:spPr>
          <a:xfrm>
            <a:off x="7649267" y="1046260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a:t>
            </a:r>
            <a:r>
              <a:rPr dirty="0"/>
              <a:t>5 mins] </a:t>
            </a:r>
          </a:p>
        </p:txBody>
      </p:sp>
      <p:sp>
        <p:nvSpPr>
          <p:cNvPr id="36" name="Shape 158">
            <a:extLst>
              <a:ext uri="{FF2B5EF4-FFF2-40B4-BE49-F238E27FC236}">
                <a16:creationId xmlns:a16="http://schemas.microsoft.com/office/drawing/2014/main" id="{88D7E4DD-E203-7144-9AA5-376C468B7066}"/>
              </a:ext>
            </a:extLst>
          </p:cNvPr>
          <p:cNvSpPr/>
          <p:nvPr/>
        </p:nvSpPr>
        <p:spPr>
          <a:xfrm>
            <a:off x="10975002" y="1046260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30 </a:t>
            </a:r>
            <a:r>
              <a:rPr dirty="0"/>
              <a:t>mins] </a:t>
            </a:r>
          </a:p>
        </p:txBody>
      </p:sp>
      <p:sp>
        <p:nvSpPr>
          <p:cNvPr id="37" name="Shape 159">
            <a:extLst>
              <a:ext uri="{FF2B5EF4-FFF2-40B4-BE49-F238E27FC236}">
                <a16:creationId xmlns:a16="http://schemas.microsoft.com/office/drawing/2014/main" id="{94E35316-CEEC-2744-B208-AD42B2FDD605}"/>
              </a:ext>
            </a:extLst>
          </p:cNvPr>
          <p:cNvSpPr/>
          <p:nvPr/>
        </p:nvSpPr>
        <p:spPr>
          <a:xfrm>
            <a:off x="14375535" y="1046260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a:t>
            </a:r>
            <a:r>
              <a:rPr dirty="0"/>
              <a:t> mins] </a:t>
            </a:r>
          </a:p>
        </p:txBody>
      </p:sp>
      <p:sp>
        <p:nvSpPr>
          <p:cNvPr id="38" name="Shape 160">
            <a:extLst>
              <a:ext uri="{FF2B5EF4-FFF2-40B4-BE49-F238E27FC236}">
                <a16:creationId xmlns:a16="http://schemas.microsoft.com/office/drawing/2014/main" id="{315D04B6-7C6B-D64F-8B5F-0C48CA882D23}"/>
              </a:ext>
            </a:extLst>
          </p:cNvPr>
          <p:cNvSpPr/>
          <p:nvPr/>
        </p:nvSpPr>
        <p:spPr>
          <a:xfrm>
            <a:off x="17626473" y="1046260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[flexible] </a:t>
            </a:r>
          </a:p>
        </p:txBody>
      </p:sp>
      <p:sp>
        <p:nvSpPr>
          <p:cNvPr id="252" name="Shape 252"/>
          <p:cNvSpPr/>
          <p:nvPr/>
        </p:nvSpPr>
        <p:spPr>
          <a:xfrm>
            <a:off x="10168207" y="11114347"/>
            <a:ext cx="3687763"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pic>
        <p:nvPicPr>
          <p:cNvPr id="32" name="Picture 31">
            <a:extLst>
              <a:ext uri="{FF2B5EF4-FFF2-40B4-BE49-F238E27FC236}">
                <a16:creationId xmlns:a16="http://schemas.microsoft.com/office/drawing/2014/main" id="{EC90C5E2-814A-7A4F-A85A-23F7F3E06D3D}"/>
              </a:ext>
            </a:extLst>
          </p:cNvPr>
          <p:cNvPicPr>
            <a:picLocks noChangeAspect="1"/>
          </p:cNvPicPr>
          <p:nvPr/>
        </p:nvPicPr>
        <p:blipFill>
          <a:blip r:embed="rId2"/>
          <a:stretch>
            <a:fillRect/>
          </a:stretch>
        </p:blipFill>
        <p:spPr>
          <a:xfrm>
            <a:off x="-19199" y="-22860"/>
            <a:ext cx="19479832" cy="5976185"/>
          </a:xfrm>
          <a:prstGeom prst="rect">
            <a:avLst/>
          </a:prstGeom>
        </p:spPr>
      </p:pic>
      <p:grpSp>
        <p:nvGrpSpPr>
          <p:cNvPr id="2" name="Group 1">
            <a:extLst>
              <a:ext uri="{FF2B5EF4-FFF2-40B4-BE49-F238E27FC236}">
                <a16:creationId xmlns:a16="http://schemas.microsoft.com/office/drawing/2014/main" id="{6925CF39-56B1-C14F-AEA9-3BBC50412A63}"/>
              </a:ext>
            </a:extLst>
          </p:cNvPr>
          <p:cNvGrpSpPr/>
          <p:nvPr/>
        </p:nvGrpSpPr>
        <p:grpSpPr>
          <a:xfrm>
            <a:off x="-23403" y="-577429"/>
            <a:ext cx="24486362" cy="10811056"/>
            <a:chOff x="-23403" y="-577429"/>
            <a:chExt cx="24486362" cy="10811056"/>
          </a:xfrm>
        </p:grpSpPr>
        <p:sp>
          <p:nvSpPr>
            <p:cNvPr id="226" name="Shape 226"/>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27" name="Shape 227"/>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28" name="Shape 228"/>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29" name="Shape 229"/>
            <p:cNvSpPr/>
            <p:nvPr/>
          </p:nvSpPr>
          <p:spPr>
            <a:xfrm>
              <a:off x="19212262" y="-577429"/>
              <a:ext cx="5250697" cy="26070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a:t>
              </a:r>
              <a:r>
                <a:rPr lang="en-AU" dirty="0"/>
                <a:t>26</a:t>
              </a:r>
              <a:endParaRPr dirty="0"/>
            </a:p>
          </p:txBody>
        </p:sp>
        <p:sp>
          <p:nvSpPr>
            <p:cNvPr id="230" name="Shape 230"/>
            <p:cNvSpPr/>
            <p:nvPr/>
          </p:nvSpPr>
          <p:spPr>
            <a:xfrm>
              <a:off x="-23403" y="1676596"/>
              <a:ext cx="15631495"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231" name="Shape 231"/>
            <p:cNvSpPr/>
            <p:nvPr/>
          </p:nvSpPr>
          <p:spPr>
            <a:xfrm rot="5400000">
              <a:off x="15080529" y="2201757"/>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32" name="Shape 232"/>
            <p:cNvSpPr/>
            <p:nvPr/>
          </p:nvSpPr>
          <p:spPr>
            <a:xfrm>
              <a:off x="385152" y="32344"/>
              <a:ext cx="15144734" cy="3931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err="1"/>
                <a:t>Backcasting</a:t>
              </a:r>
              <a:endParaRPr lang="en-AU" sz="16000" spc="-319" dirty="0"/>
            </a:p>
          </p:txBody>
        </p:sp>
        <p:sp>
          <p:nvSpPr>
            <p:cNvPr id="233" name="Shape 233"/>
            <p:cNvSpPr/>
            <p:nvPr/>
          </p:nvSpPr>
          <p:spPr>
            <a:xfrm>
              <a:off x="1334644" y="6636377"/>
              <a:ext cx="21354888" cy="21240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apply </a:t>
              </a:r>
              <a:r>
                <a:rPr lang="en-AU" dirty="0" err="1"/>
                <a:t>backcasting</a:t>
              </a:r>
              <a:r>
                <a:rPr lang="en-AU" dirty="0"/>
                <a:t> to a future scenario to determine some of the most important events, policies or processes needed to bring it into being. Focus on your own design problem, or follow the ‘Environmentally Resilient Communities’ brief (p.205). See p.206 for an example of the outcomes from </a:t>
              </a:r>
              <a:r>
                <a:rPr lang="en-AU" dirty="0" err="1"/>
                <a:t>backcasting</a:t>
              </a:r>
              <a:r>
                <a:rPr lang="en-AU" dirty="0"/>
                <a:t>.</a:t>
              </a:r>
            </a:p>
          </p:txBody>
        </p:sp>
        <p:sp>
          <p:nvSpPr>
            <p:cNvPr id="234" name="Shape 234"/>
            <p:cNvSpPr/>
            <p:nvPr/>
          </p:nvSpPr>
          <p:spPr>
            <a:xfrm rot="16200000">
              <a:off x="16498449" y="3733200"/>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35" name="Shape 235"/>
            <p:cNvSpPr/>
            <p:nvPr/>
          </p:nvSpPr>
          <p:spPr>
            <a:xfrm>
              <a:off x="18112142" y="3266047"/>
              <a:ext cx="6294408"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236" name="Shape 236"/>
            <p:cNvSpPr/>
            <p:nvPr/>
          </p:nvSpPr>
          <p:spPr>
            <a:xfrm>
              <a:off x="19528290" y="3547064"/>
              <a:ext cx="4693592" cy="1529264"/>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dirty="0"/>
                <a:t>YOU WILL NEED</a:t>
              </a:r>
              <a:br>
                <a:rPr dirty="0"/>
              </a:br>
              <a:r>
                <a:rPr lang="en-AU" dirty="0">
                  <a:latin typeface="Montserrat Medium"/>
                  <a:ea typeface="Montserrat Medium"/>
                  <a:cs typeface="Montserrat Medium"/>
                  <a:sym typeface="Montserrat Medium"/>
                </a:rPr>
                <a:t>2+ people, pen, paper </a:t>
              </a:r>
              <a:br>
                <a:rPr lang="en-AU" dirty="0">
                  <a:latin typeface="Montserrat Medium"/>
                  <a:ea typeface="Montserrat Medium"/>
                  <a:cs typeface="Montserrat Medium"/>
                  <a:sym typeface="Montserrat Medium"/>
                </a:rPr>
              </a:br>
              <a:r>
                <a:rPr lang="en-AU" dirty="0">
                  <a:latin typeface="Montserrat Medium"/>
                  <a:ea typeface="Montserrat Medium"/>
                  <a:cs typeface="Montserrat Medium"/>
                  <a:sym typeface="Montserrat Medium"/>
                </a:rPr>
                <a:t>and sticky notes</a:t>
              </a:r>
              <a:endParaRPr dirty="0">
                <a:latin typeface="Montserrat Medium"/>
                <a:ea typeface="Montserrat Medium"/>
                <a:cs typeface="Montserrat Medium"/>
                <a:sym typeface="Montserrat Medium"/>
              </a:endParaRPr>
            </a:p>
          </p:txBody>
        </p:sp>
        <p:sp>
          <p:nvSpPr>
            <p:cNvPr id="238" name="Shape 238"/>
            <p:cNvSpPr/>
            <p:nvPr/>
          </p:nvSpPr>
          <p:spPr>
            <a:xfrm>
              <a:off x="2479707" y="9714357"/>
              <a:ext cx="16732555" cy="0"/>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39" name="Shape 239"/>
            <p:cNvSpPr/>
            <p:nvPr/>
          </p:nvSpPr>
          <p:spPr>
            <a:xfrm>
              <a:off x="1478213"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241" name="Shape 241"/>
            <p:cNvSpPr/>
            <p:nvPr/>
          </p:nvSpPr>
          <p:spPr>
            <a:xfrm>
              <a:off x="11530217" y="9195086"/>
              <a:ext cx="1038541" cy="1038541"/>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242" name="Shape 242"/>
            <p:cNvSpPr/>
            <p:nvPr/>
          </p:nvSpPr>
          <p:spPr>
            <a:xfrm>
              <a:off x="4841347"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243" name="Shape 243"/>
            <p:cNvSpPr/>
            <p:nvPr/>
          </p:nvSpPr>
          <p:spPr>
            <a:xfrm>
              <a:off x="8167082"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244" name="Shape 244"/>
            <p:cNvSpPr/>
            <p:nvPr/>
          </p:nvSpPr>
          <p:spPr>
            <a:xfrm>
              <a:off x="14893351"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245" name="Shape 245"/>
            <p:cNvSpPr/>
            <p:nvPr/>
          </p:nvSpPr>
          <p:spPr>
            <a:xfrm>
              <a:off x="18219086"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grpSp>
      <p:sp>
        <p:nvSpPr>
          <p:cNvPr id="39" name="Shape 127">
            <a:extLst>
              <a:ext uri="{FF2B5EF4-FFF2-40B4-BE49-F238E27FC236}">
                <a16:creationId xmlns:a16="http://schemas.microsoft.com/office/drawing/2014/main" id="{C4012D72-875F-EB43-A93B-3AA3D55D4D5E}"/>
              </a:ext>
            </a:extLst>
          </p:cNvPr>
          <p:cNvSpPr/>
          <p:nvPr/>
        </p:nvSpPr>
        <p:spPr>
          <a:xfrm>
            <a:off x="19550954" y="12658992"/>
            <a:ext cx="4313680" cy="45204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dirty="0"/>
              <a:t>Image Attribution</a:t>
            </a:r>
            <a:r>
              <a:rPr lang="en-AU" dirty="0"/>
              <a:t>: Clare Cooper</a:t>
            </a:r>
            <a:endParaRPr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15777D2E-330B-C44A-94DB-EFD74DE00A93}"/>
              </a:ext>
            </a:extLst>
          </p:cNvPr>
          <p:cNvPicPr>
            <a:picLocks noChangeAspect="1"/>
          </p:cNvPicPr>
          <p:nvPr/>
        </p:nvPicPr>
        <p:blipFill>
          <a:blip r:embed="rId2"/>
          <a:stretch>
            <a:fillRect/>
          </a:stretch>
        </p:blipFill>
        <p:spPr>
          <a:xfrm>
            <a:off x="-19199" y="-22860"/>
            <a:ext cx="19479832" cy="5976185"/>
          </a:xfrm>
          <a:prstGeom prst="rect">
            <a:avLst/>
          </a:prstGeom>
        </p:spPr>
      </p:pic>
      <p:sp>
        <p:nvSpPr>
          <p:cNvPr id="268" name="Shape 268"/>
          <p:cNvSpPr/>
          <p:nvPr/>
        </p:nvSpPr>
        <p:spPr>
          <a:xfrm>
            <a:off x="945158"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flexible</a:t>
            </a:r>
            <a:r>
              <a:rPr dirty="0"/>
              <a:t>] </a:t>
            </a:r>
          </a:p>
        </p:txBody>
      </p:sp>
      <p:grpSp>
        <p:nvGrpSpPr>
          <p:cNvPr id="2" name="Group 1">
            <a:extLst>
              <a:ext uri="{FF2B5EF4-FFF2-40B4-BE49-F238E27FC236}">
                <a16:creationId xmlns:a16="http://schemas.microsoft.com/office/drawing/2014/main" id="{24E96082-C423-5546-88CF-E5031C4B3A81}"/>
              </a:ext>
            </a:extLst>
          </p:cNvPr>
          <p:cNvGrpSpPr/>
          <p:nvPr/>
        </p:nvGrpSpPr>
        <p:grpSpPr>
          <a:xfrm>
            <a:off x="-23403" y="-577429"/>
            <a:ext cx="24486362" cy="10811056"/>
            <a:chOff x="-23403" y="-577429"/>
            <a:chExt cx="24486362" cy="10811056"/>
          </a:xfrm>
        </p:grpSpPr>
        <p:sp>
          <p:nvSpPr>
            <p:cNvPr id="257" name="Shape 257"/>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58" name="Shape 258"/>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59" name="Shape 259"/>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60" name="Shape 260"/>
            <p:cNvSpPr/>
            <p:nvPr/>
          </p:nvSpPr>
          <p:spPr>
            <a:xfrm>
              <a:off x="19212262" y="-577429"/>
              <a:ext cx="5250697" cy="26070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lang="en-AU" dirty="0"/>
                <a:t>PAGE 26</a:t>
              </a:r>
            </a:p>
          </p:txBody>
        </p:sp>
        <p:sp>
          <p:nvSpPr>
            <p:cNvPr id="261" name="Shape 261"/>
            <p:cNvSpPr/>
            <p:nvPr/>
          </p:nvSpPr>
          <p:spPr>
            <a:xfrm>
              <a:off x="-23403" y="1676596"/>
              <a:ext cx="15631495"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262" name="Shape 262"/>
            <p:cNvSpPr/>
            <p:nvPr/>
          </p:nvSpPr>
          <p:spPr>
            <a:xfrm rot="5400000">
              <a:off x="15080529" y="2201757"/>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63" name="Shape 263"/>
            <p:cNvSpPr/>
            <p:nvPr/>
          </p:nvSpPr>
          <p:spPr>
            <a:xfrm>
              <a:off x="385152" y="32344"/>
              <a:ext cx="15144734" cy="3931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err="1"/>
                <a:t>Backcasting</a:t>
              </a:r>
              <a:endParaRPr lang="en-AU" sz="16000" spc="-319" dirty="0"/>
            </a:p>
          </p:txBody>
        </p:sp>
        <p:sp>
          <p:nvSpPr>
            <p:cNvPr id="264" name="Shape 264"/>
            <p:cNvSpPr/>
            <p:nvPr/>
          </p:nvSpPr>
          <p:spPr>
            <a:xfrm>
              <a:off x="1334644" y="6636377"/>
              <a:ext cx="21354888" cy="21240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apply </a:t>
              </a:r>
              <a:r>
                <a:rPr lang="en-AU" dirty="0" err="1"/>
                <a:t>backcasting</a:t>
              </a:r>
              <a:r>
                <a:rPr lang="en-AU" dirty="0"/>
                <a:t> to a future scenario to determine some of the most important events, policies or processes needed to bring it into being. Focus on your own design problem, or follow the ‘Environmentally Resilient Communities’ brief (p.205). See p.206 for an example of the outcomes from </a:t>
              </a:r>
              <a:r>
                <a:rPr lang="en-AU" dirty="0" err="1"/>
                <a:t>backcasting</a:t>
              </a:r>
              <a:r>
                <a:rPr lang="en-AU" dirty="0"/>
                <a:t>.</a:t>
              </a:r>
            </a:p>
          </p:txBody>
        </p:sp>
        <p:sp>
          <p:nvSpPr>
            <p:cNvPr id="265" name="Shape 265"/>
            <p:cNvSpPr/>
            <p:nvPr/>
          </p:nvSpPr>
          <p:spPr>
            <a:xfrm rot="16200000">
              <a:off x="16498449" y="3733200"/>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66" name="Shape 266"/>
            <p:cNvSpPr/>
            <p:nvPr/>
          </p:nvSpPr>
          <p:spPr>
            <a:xfrm>
              <a:off x="18112142" y="3266047"/>
              <a:ext cx="6294408"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267" name="Shape 267"/>
            <p:cNvSpPr/>
            <p:nvPr/>
          </p:nvSpPr>
          <p:spPr>
            <a:xfrm>
              <a:off x="19528290" y="3547064"/>
              <a:ext cx="4693592" cy="1529264"/>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dirty="0"/>
                <a:t>YOU WILL NEED</a:t>
              </a:r>
              <a:br>
                <a:rPr dirty="0"/>
              </a:br>
              <a:r>
                <a:rPr lang="en-AU" dirty="0">
                  <a:latin typeface="Montserrat Medium"/>
                  <a:ea typeface="Montserrat Medium"/>
                  <a:cs typeface="Montserrat Medium"/>
                  <a:sym typeface="Montserrat Medium"/>
                </a:rPr>
                <a:t>2+ people, pen, paper </a:t>
              </a:r>
              <a:br>
                <a:rPr lang="en-AU" dirty="0">
                  <a:latin typeface="Montserrat Medium"/>
                  <a:ea typeface="Montserrat Medium"/>
                  <a:cs typeface="Montserrat Medium"/>
                  <a:sym typeface="Montserrat Medium"/>
                </a:rPr>
              </a:br>
              <a:r>
                <a:rPr lang="en-AU" dirty="0">
                  <a:latin typeface="Montserrat Medium"/>
                  <a:ea typeface="Montserrat Medium"/>
                  <a:cs typeface="Montserrat Medium"/>
                  <a:sym typeface="Montserrat Medium"/>
                </a:rPr>
                <a:t>and sticky notes</a:t>
              </a:r>
              <a:endParaRPr dirty="0">
                <a:latin typeface="Montserrat Medium"/>
                <a:ea typeface="Montserrat Medium"/>
                <a:cs typeface="Montserrat Medium"/>
                <a:sym typeface="Montserrat Medium"/>
              </a:endParaRPr>
            </a:p>
          </p:txBody>
        </p:sp>
        <p:sp>
          <p:nvSpPr>
            <p:cNvPr id="269" name="Shape 269"/>
            <p:cNvSpPr/>
            <p:nvPr/>
          </p:nvSpPr>
          <p:spPr>
            <a:xfrm>
              <a:off x="2479707" y="9714357"/>
              <a:ext cx="16614389" cy="0"/>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70" name="Shape 270"/>
            <p:cNvSpPr/>
            <p:nvPr/>
          </p:nvSpPr>
          <p:spPr>
            <a:xfrm>
              <a:off x="1478213"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272" name="Shape 272"/>
            <p:cNvSpPr/>
            <p:nvPr/>
          </p:nvSpPr>
          <p:spPr>
            <a:xfrm>
              <a:off x="11530217"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273" name="Shape 273"/>
            <p:cNvSpPr/>
            <p:nvPr/>
          </p:nvSpPr>
          <p:spPr>
            <a:xfrm>
              <a:off x="4841347"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274" name="Shape 274"/>
            <p:cNvSpPr/>
            <p:nvPr/>
          </p:nvSpPr>
          <p:spPr>
            <a:xfrm>
              <a:off x="8167082"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275" name="Shape 275"/>
            <p:cNvSpPr/>
            <p:nvPr/>
          </p:nvSpPr>
          <p:spPr>
            <a:xfrm>
              <a:off x="14893351" y="9195086"/>
              <a:ext cx="1038541" cy="1038541"/>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276" name="Shape 276"/>
            <p:cNvSpPr/>
            <p:nvPr/>
          </p:nvSpPr>
          <p:spPr>
            <a:xfrm>
              <a:off x="18219086"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grpSp>
      <p:sp>
        <p:nvSpPr>
          <p:cNvPr id="277" name="Shape 277"/>
          <p:cNvSpPr/>
          <p:nvPr/>
        </p:nvSpPr>
        <p:spPr>
          <a:xfrm>
            <a:off x="4308292"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[15 mins] </a:t>
            </a:r>
          </a:p>
        </p:txBody>
      </p:sp>
      <p:sp>
        <p:nvSpPr>
          <p:cNvPr id="278" name="Shape 278"/>
          <p:cNvSpPr/>
          <p:nvPr/>
        </p:nvSpPr>
        <p:spPr>
          <a:xfrm>
            <a:off x="7634027"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a:t>
            </a:r>
            <a:r>
              <a:rPr dirty="0"/>
              <a:t>5 mins] </a:t>
            </a:r>
          </a:p>
        </p:txBody>
      </p:sp>
      <p:sp>
        <p:nvSpPr>
          <p:cNvPr id="279" name="Shape 279"/>
          <p:cNvSpPr/>
          <p:nvPr/>
        </p:nvSpPr>
        <p:spPr>
          <a:xfrm>
            <a:off x="10959762"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30</a:t>
            </a:r>
            <a:r>
              <a:rPr dirty="0"/>
              <a:t> mins] </a:t>
            </a:r>
          </a:p>
        </p:txBody>
      </p:sp>
      <p:sp>
        <p:nvSpPr>
          <p:cNvPr id="280" name="Shape 280"/>
          <p:cNvSpPr/>
          <p:nvPr/>
        </p:nvSpPr>
        <p:spPr>
          <a:xfrm>
            <a:off x="14360295"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a:t>
            </a:r>
            <a:r>
              <a:rPr dirty="0"/>
              <a:t> mins] </a:t>
            </a:r>
          </a:p>
        </p:txBody>
      </p:sp>
      <p:sp>
        <p:nvSpPr>
          <p:cNvPr id="281" name="Shape 281"/>
          <p:cNvSpPr/>
          <p:nvPr/>
        </p:nvSpPr>
        <p:spPr>
          <a:xfrm>
            <a:off x="17611233"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[flexible] </a:t>
            </a:r>
          </a:p>
        </p:txBody>
      </p:sp>
      <p:sp>
        <p:nvSpPr>
          <p:cNvPr id="283" name="Shape 283"/>
          <p:cNvSpPr/>
          <p:nvPr/>
        </p:nvSpPr>
        <p:spPr>
          <a:xfrm>
            <a:off x="13523923" y="11114347"/>
            <a:ext cx="3687763"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sp>
        <p:nvSpPr>
          <p:cNvPr id="33" name="Shape 127">
            <a:extLst>
              <a:ext uri="{FF2B5EF4-FFF2-40B4-BE49-F238E27FC236}">
                <a16:creationId xmlns:a16="http://schemas.microsoft.com/office/drawing/2014/main" id="{E4ECE481-764A-7048-B2EF-7CEA201605A6}"/>
              </a:ext>
            </a:extLst>
          </p:cNvPr>
          <p:cNvSpPr/>
          <p:nvPr/>
        </p:nvSpPr>
        <p:spPr>
          <a:xfrm>
            <a:off x="19550954" y="12658992"/>
            <a:ext cx="4313680" cy="45204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dirty="0"/>
              <a:t>Image Attribution</a:t>
            </a:r>
            <a:r>
              <a:rPr lang="en-AU" dirty="0"/>
              <a:t>: Clare Cooper</a:t>
            </a:r>
            <a:endParaRPr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147">
            <a:extLst>
              <a:ext uri="{FF2B5EF4-FFF2-40B4-BE49-F238E27FC236}">
                <a16:creationId xmlns:a16="http://schemas.microsoft.com/office/drawing/2014/main" id="{21EA3907-B04E-1941-B6A1-2CF160CF3277}"/>
              </a:ext>
            </a:extLst>
          </p:cNvPr>
          <p:cNvSpPr/>
          <p:nvPr/>
        </p:nvSpPr>
        <p:spPr>
          <a:xfrm>
            <a:off x="960398" y="1046260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lang="en-AU" dirty="0"/>
              <a:t>[flexible]</a:t>
            </a:r>
            <a:endParaRPr dirty="0"/>
          </a:p>
        </p:txBody>
      </p:sp>
      <p:sp>
        <p:nvSpPr>
          <p:cNvPr id="35" name="Shape 156">
            <a:extLst>
              <a:ext uri="{FF2B5EF4-FFF2-40B4-BE49-F238E27FC236}">
                <a16:creationId xmlns:a16="http://schemas.microsoft.com/office/drawing/2014/main" id="{B7ED9879-6BA2-B543-867A-27104DE4F985}"/>
              </a:ext>
            </a:extLst>
          </p:cNvPr>
          <p:cNvSpPr/>
          <p:nvPr/>
        </p:nvSpPr>
        <p:spPr>
          <a:xfrm>
            <a:off x="4323532" y="1046260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[15 mins] </a:t>
            </a:r>
          </a:p>
        </p:txBody>
      </p:sp>
      <p:sp>
        <p:nvSpPr>
          <p:cNvPr id="36" name="Shape 157">
            <a:extLst>
              <a:ext uri="{FF2B5EF4-FFF2-40B4-BE49-F238E27FC236}">
                <a16:creationId xmlns:a16="http://schemas.microsoft.com/office/drawing/2014/main" id="{BE49F433-EAC9-564D-8370-69637970650D}"/>
              </a:ext>
            </a:extLst>
          </p:cNvPr>
          <p:cNvSpPr/>
          <p:nvPr/>
        </p:nvSpPr>
        <p:spPr>
          <a:xfrm>
            <a:off x="7649267" y="1046260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a:t>
            </a:r>
            <a:r>
              <a:rPr dirty="0"/>
              <a:t>5 mins] </a:t>
            </a:r>
          </a:p>
        </p:txBody>
      </p:sp>
      <p:sp>
        <p:nvSpPr>
          <p:cNvPr id="37" name="Shape 158">
            <a:extLst>
              <a:ext uri="{FF2B5EF4-FFF2-40B4-BE49-F238E27FC236}">
                <a16:creationId xmlns:a16="http://schemas.microsoft.com/office/drawing/2014/main" id="{C9E44A12-AD60-D949-95EB-91ED89BC7BC4}"/>
              </a:ext>
            </a:extLst>
          </p:cNvPr>
          <p:cNvSpPr/>
          <p:nvPr/>
        </p:nvSpPr>
        <p:spPr>
          <a:xfrm>
            <a:off x="10975002" y="1046260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30 </a:t>
            </a:r>
            <a:r>
              <a:rPr dirty="0"/>
              <a:t>mins] </a:t>
            </a:r>
          </a:p>
        </p:txBody>
      </p:sp>
      <p:sp>
        <p:nvSpPr>
          <p:cNvPr id="38" name="Shape 159">
            <a:extLst>
              <a:ext uri="{FF2B5EF4-FFF2-40B4-BE49-F238E27FC236}">
                <a16:creationId xmlns:a16="http://schemas.microsoft.com/office/drawing/2014/main" id="{24D732F2-F5AB-964D-8EF5-23376A09A250}"/>
              </a:ext>
            </a:extLst>
          </p:cNvPr>
          <p:cNvSpPr/>
          <p:nvPr/>
        </p:nvSpPr>
        <p:spPr>
          <a:xfrm>
            <a:off x="14375535" y="1046260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15</a:t>
            </a:r>
            <a:r>
              <a:rPr dirty="0"/>
              <a:t> mins] </a:t>
            </a:r>
          </a:p>
        </p:txBody>
      </p:sp>
      <p:sp>
        <p:nvSpPr>
          <p:cNvPr id="39" name="Shape 160">
            <a:extLst>
              <a:ext uri="{FF2B5EF4-FFF2-40B4-BE49-F238E27FC236}">
                <a16:creationId xmlns:a16="http://schemas.microsoft.com/office/drawing/2014/main" id="{44E58F20-65D2-E245-BCC8-711E8997E582}"/>
              </a:ext>
            </a:extLst>
          </p:cNvPr>
          <p:cNvSpPr/>
          <p:nvPr/>
        </p:nvSpPr>
        <p:spPr>
          <a:xfrm>
            <a:off x="17626473" y="1046260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[flexible] </a:t>
            </a:r>
          </a:p>
        </p:txBody>
      </p:sp>
      <p:pic>
        <p:nvPicPr>
          <p:cNvPr id="32" name="Picture 31">
            <a:extLst>
              <a:ext uri="{FF2B5EF4-FFF2-40B4-BE49-F238E27FC236}">
                <a16:creationId xmlns:a16="http://schemas.microsoft.com/office/drawing/2014/main" id="{78689624-E98C-AC48-970E-44BE98912606}"/>
              </a:ext>
            </a:extLst>
          </p:cNvPr>
          <p:cNvPicPr>
            <a:picLocks noChangeAspect="1"/>
          </p:cNvPicPr>
          <p:nvPr/>
        </p:nvPicPr>
        <p:blipFill>
          <a:blip r:embed="rId2"/>
          <a:stretch>
            <a:fillRect/>
          </a:stretch>
        </p:blipFill>
        <p:spPr>
          <a:xfrm>
            <a:off x="-19199" y="-22860"/>
            <a:ext cx="19479832" cy="5976185"/>
          </a:xfrm>
          <a:prstGeom prst="rect">
            <a:avLst/>
          </a:prstGeom>
        </p:spPr>
      </p:pic>
      <p:grpSp>
        <p:nvGrpSpPr>
          <p:cNvPr id="2" name="Group 1">
            <a:extLst>
              <a:ext uri="{FF2B5EF4-FFF2-40B4-BE49-F238E27FC236}">
                <a16:creationId xmlns:a16="http://schemas.microsoft.com/office/drawing/2014/main" id="{94D37623-C11C-3A4D-ADB2-C490FAB86343}"/>
              </a:ext>
            </a:extLst>
          </p:cNvPr>
          <p:cNvGrpSpPr/>
          <p:nvPr/>
        </p:nvGrpSpPr>
        <p:grpSpPr>
          <a:xfrm>
            <a:off x="-23403" y="-577429"/>
            <a:ext cx="24486362" cy="10811056"/>
            <a:chOff x="-23403" y="-577429"/>
            <a:chExt cx="24486362" cy="10811056"/>
          </a:xfrm>
        </p:grpSpPr>
        <p:sp>
          <p:nvSpPr>
            <p:cNvPr id="287" name="Shape 287"/>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88" name="Shape 288"/>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89" name="Shape 289"/>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90" name="Shape 290"/>
            <p:cNvSpPr/>
            <p:nvPr/>
          </p:nvSpPr>
          <p:spPr>
            <a:xfrm>
              <a:off x="19212262" y="-577429"/>
              <a:ext cx="5250697" cy="26070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lang="en-AU" dirty="0"/>
                <a:t>PAGE 26</a:t>
              </a:r>
            </a:p>
          </p:txBody>
        </p:sp>
        <p:sp>
          <p:nvSpPr>
            <p:cNvPr id="291" name="Shape 291"/>
            <p:cNvSpPr/>
            <p:nvPr/>
          </p:nvSpPr>
          <p:spPr>
            <a:xfrm>
              <a:off x="-23403" y="1676596"/>
              <a:ext cx="15631495"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292" name="Shape 292"/>
            <p:cNvSpPr/>
            <p:nvPr/>
          </p:nvSpPr>
          <p:spPr>
            <a:xfrm rot="5400000">
              <a:off x="15080529" y="2201757"/>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93" name="Shape 293"/>
            <p:cNvSpPr/>
            <p:nvPr/>
          </p:nvSpPr>
          <p:spPr>
            <a:xfrm>
              <a:off x="385152" y="32344"/>
              <a:ext cx="15144734" cy="3931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err="1"/>
                <a:t>Backcasting</a:t>
              </a:r>
              <a:endParaRPr lang="en-AU" sz="16000" spc="-319" dirty="0"/>
            </a:p>
          </p:txBody>
        </p:sp>
        <p:sp>
          <p:nvSpPr>
            <p:cNvPr id="294" name="Shape 294"/>
            <p:cNvSpPr/>
            <p:nvPr/>
          </p:nvSpPr>
          <p:spPr>
            <a:xfrm>
              <a:off x="1334644" y="6636377"/>
              <a:ext cx="21354888" cy="21240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apply </a:t>
              </a:r>
              <a:r>
                <a:rPr lang="en-AU" dirty="0" err="1"/>
                <a:t>backcasting</a:t>
              </a:r>
              <a:r>
                <a:rPr lang="en-AU" dirty="0"/>
                <a:t> to a future scenario to determine some of the most important events, policies or processes needed to bring it into being. Focus on your own design problem, or follow the ‘Environmentally Resilient Communities’ brief (p.205). See p.206 for an example of the outcomes from </a:t>
              </a:r>
              <a:r>
                <a:rPr lang="en-AU" dirty="0" err="1"/>
                <a:t>backcasting</a:t>
              </a:r>
              <a:r>
                <a:rPr lang="en-AU" dirty="0"/>
                <a:t>.</a:t>
              </a:r>
            </a:p>
          </p:txBody>
        </p:sp>
        <p:sp>
          <p:nvSpPr>
            <p:cNvPr id="295" name="Shape 295"/>
            <p:cNvSpPr/>
            <p:nvPr/>
          </p:nvSpPr>
          <p:spPr>
            <a:xfrm rot="16200000">
              <a:off x="16498449" y="3733200"/>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96" name="Shape 296"/>
            <p:cNvSpPr/>
            <p:nvPr/>
          </p:nvSpPr>
          <p:spPr>
            <a:xfrm>
              <a:off x="18112142" y="3266047"/>
              <a:ext cx="6294408"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297" name="Shape 297"/>
            <p:cNvSpPr/>
            <p:nvPr/>
          </p:nvSpPr>
          <p:spPr>
            <a:xfrm>
              <a:off x="19528290" y="3547064"/>
              <a:ext cx="4693592" cy="1529264"/>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dirty="0"/>
                <a:t>YOU WILL NEED</a:t>
              </a:r>
              <a:br>
                <a:rPr dirty="0"/>
              </a:br>
              <a:r>
                <a:rPr lang="en-AU" dirty="0">
                  <a:latin typeface="Montserrat Medium"/>
                  <a:ea typeface="Montserrat Medium"/>
                  <a:cs typeface="Montserrat Medium"/>
                  <a:sym typeface="Montserrat Medium"/>
                </a:rPr>
                <a:t>2+ people, pen, paper </a:t>
              </a:r>
              <a:br>
                <a:rPr lang="en-AU" dirty="0">
                  <a:latin typeface="Montserrat Medium"/>
                  <a:ea typeface="Montserrat Medium"/>
                  <a:cs typeface="Montserrat Medium"/>
                  <a:sym typeface="Montserrat Medium"/>
                </a:rPr>
              </a:br>
              <a:r>
                <a:rPr lang="en-AU" dirty="0">
                  <a:latin typeface="Montserrat Medium"/>
                  <a:ea typeface="Montserrat Medium"/>
                  <a:cs typeface="Montserrat Medium"/>
                  <a:sym typeface="Montserrat Medium"/>
                </a:rPr>
                <a:t>and sticky notes</a:t>
              </a:r>
              <a:endParaRPr dirty="0">
                <a:latin typeface="Montserrat Medium"/>
                <a:ea typeface="Montserrat Medium"/>
                <a:cs typeface="Montserrat Medium"/>
                <a:sym typeface="Montserrat Medium"/>
              </a:endParaRPr>
            </a:p>
          </p:txBody>
        </p:sp>
        <p:sp>
          <p:nvSpPr>
            <p:cNvPr id="299" name="Shape 299"/>
            <p:cNvSpPr/>
            <p:nvPr/>
          </p:nvSpPr>
          <p:spPr>
            <a:xfrm>
              <a:off x="2479707" y="9714357"/>
              <a:ext cx="16732555" cy="0"/>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00" name="Shape 300"/>
            <p:cNvSpPr/>
            <p:nvPr/>
          </p:nvSpPr>
          <p:spPr>
            <a:xfrm>
              <a:off x="1478213"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302" name="Shape 302"/>
            <p:cNvSpPr/>
            <p:nvPr/>
          </p:nvSpPr>
          <p:spPr>
            <a:xfrm>
              <a:off x="11530217"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303" name="Shape 303"/>
            <p:cNvSpPr/>
            <p:nvPr/>
          </p:nvSpPr>
          <p:spPr>
            <a:xfrm>
              <a:off x="4841347"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304" name="Shape 304"/>
            <p:cNvSpPr/>
            <p:nvPr/>
          </p:nvSpPr>
          <p:spPr>
            <a:xfrm>
              <a:off x="8167082"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305" name="Shape 305"/>
            <p:cNvSpPr/>
            <p:nvPr/>
          </p:nvSpPr>
          <p:spPr>
            <a:xfrm>
              <a:off x="14893351"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306" name="Shape 306"/>
            <p:cNvSpPr/>
            <p:nvPr/>
          </p:nvSpPr>
          <p:spPr>
            <a:xfrm>
              <a:off x="18219086" y="9195086"/>
              <a:ext cx="1038541" cy="1038541"/>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grpSp>
      <p:sp>
        <p:nvSpPr>
          <p:cNvPr id="40" name="Shape 127">
            <a:extLst>
              <a:ext uri="{FF2B5EF4-FFF2-40B4-BE49-F238E27FC236}">
                <a16:creationId xmlns:a16="http://schemas.microsoft.com/office/drawing/2014/main" id="{8A841D4F-9A2E-2042-A781-6C6116CBEBF0}"/>
              </a:ext>
            </a:extLst>
          </p:cNvPr>
          <p:cNvSpPr/>
          <p:nvPr/>
        </p:nvSpPr>
        <p:spPr>
          <a:xfrm>
            <a:off x="19550954" y="12658992"/>
            <a:ext cx="4313680" cy="45204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dirty="0"/>
              <a:t>Image Attribution</a:t>
            </a:r>
            <a:r>
              <a:rPr lang="en-AU" dirty="0"/>
              <a:t>: Clare Cooper</a:t>
            </a:r>
            <a:endParaRPr dirty="0"/>
          </a:p>
        </p:txBody>
      </p:sp>
      <p:sp>
        <p:nvSpPr>
          <p:cNvPr id="313" name="Shape 313"/>
          <p:cNvSpPr/>
          <p:nvPr/>
        </p:nvSpPr>
        <p:spPr>
          <a:xfrm>
            <a:off x="16894475" y="11114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66769FF-C600-D047-933B-7D1ACC19FB98}"/>
              </a:ext>
            </a:extLst>
          </p:cNvPr>
          <p:cNvGrpSpPr/>
          <p:nvPr/>
        </p:nvGrpSpPr>
        <p:grpSpPr>
          <a:xfrm>
            <a:off x="-36937" y="-2011"/>
            <a:ext cx="24496471" cy="12569404"/>
            <a:chOff x="-36937" y="-2011"/>
            <a:chExt cx="24496471" cy="12569404"/>
          </a:xfrm>
        </p:grpSpPr>
        <p:pic>
          <p:nvPicPr>
            <p:cNvPr id="345" name="pasted-image.pdf"/>
            <p:cNvPicPr>
              <a:picLocks noChangeAspect="1"/>
            </p:cNvPicPr>
            <p:nvPr/>
          </p:nvPicPr>
          <p:blipFill>
            <a:blip r:embed="rId2"/>
            <a:srcRect l="57245" t="62662" r="8715"/>
            <a:stretch>
              <a:fillRect/>
            </a:stretch>
          </p:blipFill>
          <p:spPr>
            <a:xfrm>
              <a:off x="1587" y="-2011"/>
              <a:ext cx="24457947" cy="12569404"/>
            </a:xfrm>
            <a:prstGeom prst="rect">
              <a:avLst/>
            </a:prstGeom>
            <a:ln w="12700">
              <a:miter lim="400000"/>
            </a:ln>
          </p:spPr>
        </p:pic>
        <p:sp>
          <p:nvSpPr>
            <p:cNvPr id="346" name="Shape 346"/>
            <p:cNvSpPr/>
            <p:nvPr/>
          </p:nvSpPr>
          <p:spPr>
            <a:xfrm>
              <a:off x="765506" y="1801174"/>
              <a:ext cx="11256646" cy="16922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spAutoFit/>
            </a:bodyPr>
            <a:lstStyle>
              <a:lvl1pPr algn="l">
                <a:defRPr sz="10000" b="0">
                  <a:solidFill>
                    <a:srgbClr val="FFFFFF"/>
                  </a:solidFill>
                  <a:latin typeface="Montserrat Bold"/>
                  <a:ea typeface="Montserrat Bold"/>
                  <a:cs typeface="Montserrat Bold"/>
                  <a:sym typeface="Montserrat Bold"/>
                </a:defRPr>
              </a:lvl1pPr>
            </a:lstStyle>
            <a:p>
              <a:r>
                <a:t>Share your work!</a:t>
              </a:r>
            </a:p>
          </p:txBody>
        </p:sp>
        <p:sp>
          <p:nvSpPr>
            <p:cNvPr id="347" name="Shape 347"/>
            <p:cNvSpPr/>
            <p:nvPr/>
          </p:nvSpPr>
          <p:spPr>
            <a:xfrm>
              <a:off x="-36937" y="3546077"/>
              <a:ext cx="24457874" cy="1"/>
            </a:xfrm>
            <a:prstGeom prst="line">
              <a:avLst/>
            </a:prstGeom>
            <a:ln w="2159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48" name="Shape 348"/>
            <p:cNvSpPr/>
            <p:nvPr/>
          </p:nvSpPr>
          <p:spPr>
            <a:xfrm>
              <a:off x="855906" y="4285057"/>
              <a:ext cx="18232196" cy="765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lgn="l" defTabSz="457200">
                <a:defRPr sz="4000" b="0">
                  <a:solidFill>
                    <a:srgbClr val="FFFFFF"/>
                  </a:solidFill>
                  <a:latin typeface="Montserrat Bold"/>
                  <a:ea typeface="Montserrat Bold"/>
                  <a:cs typeface="Montserrat Bold"/>
                  <a:sym typeface="Montserrat Bold"/>
                </a:defRPr>
              </a:lvl1pPr>
            </a:lstStyle>
            <a:p>
              <a:r>
                <a:t>Upload photos of your work:</a:t>
              </a:r>
            </a:p>
          </p:txBody>
        </p:sp>
        <p:sp>
          <p:nvSpPr>
            <p:cNvPr id="349" name="Shape 349"/>
            <p:cNvSpPr/>
            <p:nvPr/>
          </p:nvSpPr>
          <p:spPr>
            <a:xfrm>
              <a:off x="855906" y="5114881"/>
              <a:ext cx="18232196" cy="44989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sz="4000" b="0">
                  <a:solidFill>
                    <a:srgbClr val="FFFFFF"/>
                  </a:solidFill>
                  <a:latin typeface="Montserrat Bold"/>
                  <a:ea typeface="Montserrat Bold"/>
                  <a:cs typeface="Montserrat Bold"/>
                  <a:sym typeface="Montserrat Bold"/>
                </a:defRPr>
              </a:pPr>
              <a:endParaRP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Go to: </a:t>
              </a:r>
              <a:r>
                <a:rPr i="1">
                  <a:latin typeface="Montserrat-Italic"/>
                  <a:ea typeface="Montserrat-Italic"/>
                  <a:cs typeface="Montserrat-Italic"/>
                  <a:sym typeface="Montserrat-Italic"/>
                </a:rPr>
                <a:t>add URL here</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Enter the password: </a:t>
              </a:r>
              <a:r>
                <a:rPr i="1">
                  <a:latin typeface="Montserrat-Italic"/>
                  <a:ea typeface="Montserrat-Italic"/>
                  <a:cs typeface="Montserrat-Italic"/>
                  <a:sym typeface="Montserrat-Italic"/>
                </a:rPr>
                <a:t>password</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Upload a photo and caption of your work</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Wait for moderation</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View others’ ideas  </a:t>
              </a:r>
            </a:p>
          </p:txBody>
        </p:sp>
        <p:sp>
          <p:nvSpPr>
            <p:cNvPr id="350" name="Shape 350"/>
            <p:cNvSpPr/>
            <p:nvPr/>
          </p:nvSpPr>
          <p:spPr>
            <a:xfrm>
              <a:off x="765719" y="9722610"/>
              <a:ext cx="18232198" cy="21240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b="0" i="1">
                  <a:solidFill>
                    <a:srgbClr val="FFFFFF"/>
                  </a:solidFill>
                  <a:latin typeface="Montserrat-Italic"/>
                  <a:ea typeface="Montserrat-Italic"/>
                  <a:cs typeface="Montserrat-Italic"/>
                  <a:sym typeface="Montserrat-Italic"/>
                </a:defRPr>
              </a:pPr>
              <a:r>
                <a:t>A note to facilitators:</a:t>
              </a:r>
            </a:p>
            <a:p>
              <a:pPr algn="l" defTabSz="457200">
                <a:defRPr b="0" i="1">
                  <a:solidFill>
                    <a:srgbClr val="FFFFFF"/>
                  </a:solidFill>
                  <a:latin typeface="Montserrat-Italic"/>
                  <a:ea typeface="Montserrat-Italic"/>
                  <a:cs typeface="Montserrat-Italic"/>
                  <a:sym typeface="Montserrat-Italic"/>
                </a:defRPr>
              </a:pPr>
              <a:r>
                <a:t>Use this slide to give instructions for post-exercise sharing activities. These could take the form of facilitator-guided discussions, mini-presentations, or digital sharing via existing platforms (e.g. padlet) - as described here. Delete this paragraph when ready.</a:t>
              </a:r>
            </a:p>
          </p:txBody>
        </p:sp>
      </p:gr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124</TotalTime>
  <Words>1040</Words>
  <Application>Microsoft Macintosh PowerPoint</Application>
  <PresentationFormat>Custom</PresentationFormat>
  <Paragraphs>140</Paragraphs>
  <Slides>10</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10</vt:i4>
      </vt:variant>
    </vt:vector>
  </HeadingPairs>
  <TitlesOfParts>
    <vt:vector size="23" baseType="lpstr">
      <vt:lpstr>Helvetica Light</vt:lpstr>
      <vt:lpstr>Montserrat Bold</vt:lpstr>
      <vt:lpstr>Helvetica Neue</vt:lpstr>
      <vt:lpstr>Avenir Next</vt:lpstr>
      <vt:lpstr>Montserrat-BoldItalic</vt:lpstr>
      <vt:lpstr>Tw Cen MT</vt:lpstr>
      <vt:lpstr>Montserrat Medium</vt:lpstr>
      <vt:lpstr>Helvetica Neue Thin</vt:lpstr>
      <vt:lpstr>Helvetica Neue Light</vt:lpstr>
      <vt:lpstr>Palatino</vt:lpstr>
      <vt:lpstr>Montserrat-Italic</vt:lpstr>
      <vt:lpstr>Helvetica Neue Medium</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Melinda Gaughwin</cp:lastModifiedBy>
  <cp:revision>34</cp:revision>
  <dcterms:modified xsi:type="dcterms:W3CDTF">2021-02-01T09:26:12Z</dcterms:modified>
</cp:coreProperties>
</file>