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Avenir Next" panose="020B0503020202020204" pitchFamily="34" charset="0"/>
      <p:regular r:id="rId14"/>
      <p:bold r:id="rId15"/>
      <p:italic r:id="rId16"/>
      <p:boldItalic r:id="rId17"/>
    </p:embeddedFont>
    <p:embeddedFont>
      <p:font typeface="Montserrat Bold" pitchFamily="2" charset="77"/>
      <p:bold r:id="rId18"/>
      <p:italic r:id="rId19"/>
      <p:boldItalic r:id="rId20"/>
    </p:embeddedFont>
    <p:embeddedFont>
      <p:font typeface="Montserrat Medium" pitchFamily="2" charset="77"/>
      <p:regular r:id="rId21"/>
      <p:italic r:id="rId22"/>
    </p:embeddedFont>
    <p:embeddedFont>
      <p:font typeface="Montserrat-BoldItalic" pitchFamily="2" charset="77"/>
      <p:bold r:id="rId23"/>
      <p:italic r:id="rId24"/>
      <p:boldItalic r:id="rId25"/>
    </p:embeddedFont>
    <p:embeddedFont>
      <p:font typeface="Montserrat-Italic" pitchFamily="2" charset="77"/>
      <p:italic r:id="rId26"/>
    </p:embeddedFont>
    <p:embeddedFont>
      <p:font typeface="Tw Cen MT" panose="020B0602020104020603" pitchFamily="34" charset="77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1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941647-D365-5E40-BDEF-EBAA2BBB6CFB}"/>
              </a:ext>
            </a:extLst>
          </p:cNvPr>
          <p:cNvGrpSpPr/>
          <p:nvPr/>
        </p:nvGrpSpPr>
        <p:grpSpPr>
          <a:xfrm>
            <a:off x="-19199" y="4166"/>
            <a:ext cx="24438649" cy="13257087"/>
            <a:chOff x="-19199" y="4166"/>
            <a:chExt cx="24438649" cy="13257087"/>
          </a:xfrm>
        </p:grpSpPr>
        <p:pic>
          <p:nvPicPr>
            <p:cNvPr id="119" name="ABTesting.jpg"/>
            <p:cNvPicPr>
              <a:picLocks noChangeAspect="1"/>
            </p:cNvPicPr>
            <p:nvPr/>
          </p:nvPicPr>
          <p:blipFill>
            <a:blip r:embed="rId2"/>
            <a:srcRect t="16839" b="16839"/>
            <a:stretch>
              <a:fillRect/>
            </a:stretch>
          </p:blipFill>
          <p:spPr>
            <a:xfrm>
              <a:off x="13096" y="4166"/>
              <a:ext cx="24384192" cy="113203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20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29525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176739" y="5636739"/>
              <a:ext cx="11629762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dirty="0"/>
                <a:t>A is better than B … or is it?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5400000">
              <a:off x="16570969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76347" y="1838286"/>
              <a:ext cx="1537111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6769FF-C600-D047-933B-7D1ACC19FB98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45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6" name="Shape 346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25F49-35D4-CA4B-BF0C-9A9FEFB3F030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52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3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4" name="Shape 354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8027" y="4106807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6C838A-F31E-6143-8F9E-15D8B34A04AF}"/>
              </a:ext>
            </a:extLst>
          </p:cNvPr>
          <p:cNvGrpSpPr/>
          <p:nvPr/>
        </p:nvGrpSpPr>
        <p:grpSpPr>
          <a:xfrm>
            <a:off x="-35678" y="-531137"/>
            <a:ext cx="23900312" cy="13639990"/>
            <a:chOff x="-35678" y="-531137"/>
            <a:chExt cx="23900312" cy="13639990"/>
          </a:xfrm>
        </p:grpSpPr>
        <p:sp>
          <p:nvSpPr>
            <p:cNvPr id="129" name="Shape 129"/>
            <p:cNvSpPr/>
            <p:nvPr/>
          </p:nvSpPr>
          <p:spPr>
            <a:xfrm>
              <a:off x="-35678" y="-1565"/>
              <a:ext cx="17058978" cy="3315436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6261354" y="741540"/>
              <a:ext cx="3340385" cy="182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91947" y="-531137"/>
              <a:ext cx="13486209" cy="2781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spc="-300">
                  <a:solidFill>
                    <a:srgbClr val="EE515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6" name="Shape 156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9" name="Shape 159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61" name="Shape 161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D29D89-E59A-FC4D-94ED-0D2CA10FE376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pic>
          <p:nvPicPr>
            <p:cNvPr id="135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85152" y="761317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6" name="Shape 186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8" name="Shape 188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9" name="Shape 189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90" name="Shape 190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91" name="Shape 191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3516736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A922AA-13DD-3145-8873-D2582E211364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pic>
          <p:nvPicPr>
            <p:cNvPr id="165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6" name="Shape 16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174" name="Shape 174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6" name="Shape 216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17" name="Shape 217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8" name="Shape 218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9" name="Shape 219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20" name="Shape 220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21" name="Shape 221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22" name="Shape 222"/>
          <p:cNvSpPr/>
          <p:nvPr/>
        </p:nvSpPr>
        <p:spPr>
          <a:xfrm>
            <a:off x="6842471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B171F5-26D2-4B47-AAC0-1713E2CF3B7F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pic>
          <p:nvPicPr>
            <p:cNvPr id="195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6" name="Shape 19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204" name="Shape 204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 CC BY 2.0, </a:t>
              </a:r>
              <a:r>
                <a:rPr dirty="0" err="1"/>
                <a:t>www.flickr.com</a:t>
              </a:r>
              <a:r>
                <a:rPr dirty="0"/>
                <a:t>/ photos/29233640@N07/12596035923/ 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6" name="Shape 246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47" name="Shape 247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8" name="Shape 248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9" name="Shape 249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50" name="Shape 250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1" name="Shape 251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52" name="Shape 252"/>
          <p:cNvSpPr/>
          <p:nvPr/>
        </p:nvSpPr>
        <p:spPr>
          <a:xfrm>
            <a:off x="10168207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25CF39-56B1-C14F-AEA9-3BBC50412A63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pic>
          <p:nvPicPr>
            <p:cNvPr id="225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234" name="Shape 234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E96082-C423-5546-88CF-E5031C4B3A81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sp>
          <p:nvSpPr>
            <p:cNvPr id="255" name="Shape 255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  <p:pic>
          <p:nvPicPr>
            <p:cNvPr id="256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7" name="Shape 25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265" name="Shape 265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77" name="Shape 27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78" name="Shape 27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9" name="Shape 27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80" name="Shape 28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81" name="Shape 28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82" name="Shape 28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283" name="Shape 283"/>
          <p:cNvSpPr/>
          <p:nvPr/>
        </p:nvSpPr>
        <p:spPr>
          <a:xfrm>
            <a:off x="13523923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D37623-C11C-3A4D-ADB2-C490FAB86343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sp>
          <p:nvSpPr>
            <p:cNvPr id="285" name="Shape 285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  <p:pic>
          <p:nvPicPr>
            <p:cNvPr id="286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7" name="Shape 28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295" name="Shape 295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07" name="Shape 30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308" name="Shape 30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9" name="Shape 30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10" name="Shape 31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11" name="Shape 31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12" name="Shape 31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13" name="Shape 313"/>
          <p:cNvSpPr/>
          <p:nvPr/>
        </p:nvSpPr>
        <p:spPr>
          <a:xfrm>
            <a:off x="1689447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569987-370A-A147-AA26-41B2E97428AC}"/>
              </a:ext>
            </a:extLst>
          </p:cNvPr>
          <p:cNvGrpSpPr/>
          <p:nvPr/>
        </p:nvGrpSpPr>
        <p:grpSpPr>
          <a:xfrm>
            <a:off x="-23403" y="-75167"/>
            <a:ext cx="24486362" cy="13336420"/>
            <a:chOff x="-23403" y="-75167"/>
            <a:chExt cx="24486362" cy="13336420"/>
          </a:xfrm>
        </p:grpSpPr>
        <p:sp>
          <p:nvSpPr>
            <p:cNvPr id="315" name="Shape 315"/>
            <p:cNvSpPr/>
            <p:nvPr/>
          </p:nvSpPr>
          <p:spPr>
            <a:xfrm>
              <a:off x="15160180" y="12508777"/>
              <a:ext cx="870445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Robert Couse-Baker,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 CC BY 2.0, www.flickr.com/ photos/29233640@N07/12596035923/ </a:t>
              </a:r>
            </a:p>
          </p:txBody>
        </p:sp>
        <p:pic>
          <p:nvPicPr>
            <p:cNvPr id="316" name="ABTesting.jpg"/>
            <p:cNvPicPr>
              <a:picLocks noChangeAspect="1"/>
            </p:cNvPicPr>
            <p:nvPr/>
          </p:nvPicPr>
          <p:blipFill>
            <a:blip r:embed="rId2"/>
            <a:srcRect t="28323" b="28323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7" name="Shape 31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9212262" y="1800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20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385152" y="759600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A/B Testing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perform A/B testing using a pair of low-fidelity prototypes. The prototypes should only differ by a single variable, such as the size or location of a button. Focus on your own concepts, or use the resources on the companion website. </a:t>
              </a:r>
            </a:p>
          </p:txBody>
        </p:sp>
        <p:sp>
          <p:nvSpPr>
            <p:cNvPr id="325" name="Shape 325"/>
            <p:cNvSpPr/>
            <p:nvPr/>
          </p:nvSpPr>
          <p:spPr>
            <a:xfrm rot="16200000">
              <a:off x="16498449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9782342" y="3535408"/>
              <a:ext cx="4439540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2+ people, stopwatch,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37" name="Shape 33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338" name="Shape 33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39" name="Shape 33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40" name="Shape 34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41" name="Shape 34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42" name="Shape 34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 </a:t>
            </a:r>
          </a:p>
        </p:txBody>
      </p:sp>
      <p:sp>
        <p:nvSpPr>
          <p:cNvPr id="343" name="Shape 343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1278</Words>
  <Application>Microsoft Macintosh PowerPoint</Application>
  <PresentationFormat>Custom</PresentationFormat>
  <Paragraphs>187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Avenir Next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26</cp:revision>
  <dcterms:modified xsi:type="dcterms:W3CDTF">2020-01-09T04:39:57Z</dcterms:modified>
</cp:coreProperties>
</file>