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24384000" cy="13716000"/>
  <p:notesSz cx="6858000" cy="9144000"/>
  <p:embeddedFontLst>
    <p:embeddedFont>
      <p:font typeface="Avenir Next" panose="020B0503020202020204" pitchFamily="34" charset="0"/>
      <p:regular r:id="rId15"/>
      <p:bold r:id="rId16"/>
      <p:italic r:id="rId17"/>
      <p:boldItalic r:id="rId18"/>
    </p:embeddedFont>
    <p:embeddedFont>
      <p:font typeface="Montserrat Bold" pitchFamily="2" charset="77"/>
      <p:bold r:id="rId19"/>
      <p:italic r:id="rId20"/>
      <p:boldItalic r:id="rId21"/>
    </p:embeddedFont>
    <p:embeddedFont>
      <p:font typeface="Montserrat Medium" pitchFamily="2" charset="77"/>
      <p:regular r:id="rId22"/>
      <p:italic r:id="rId23"/>
    </p:embeddedFont>
    <p:embeddedFont>
      <p:font typeface="Montserrat-BoldItalic" pitchFamily="2" charset="77"/>
      <p:bold r:id="rId24"/>
      <p:italic r:id="rId25"/>
      <p:boldItalic r:id="rId26"/>
    </p:embeddedFont>
    <p:embeddedFont>
      <p:font typeface="Montserrat-Italic" pitchFamily="2" charset="77"/>
      <p:italic r:id="rId27"/>
    </p:embeddedFont>
    <p:embeddedFont>
      <p:font typeface="Tw Cen MT" panose="020B0602020104020603" pitchFamily="34" charset="77"/>
      <p:regular r:id="rId28"/>
      <p:bold r:id="rId29"/>
      <p:italic r:id="rId30"/>
      <p:boldItalic r:id="rId31"/>
    </p:embeddedFont>
  </p:embeddedFontLst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15"/>
    <p:restoredTop sz="94694"/>
  </p:normalViewPr>
  <p:slideViewPr>
    <p:cSldViewPr snapToGrid="0" snapToObjects="1">
      <p:cViewPr varScale="1">
        <p:scale>
          <a:sx n="60" d="100"/>
          <a:sy n="60" d="100"/>
        </p:scale>
        <p:origin x="1240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2480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9F3D5D8-DD42-9C4E-B6F5-4FAC276BB0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CEEEAB-4542-E841-A0C8-609A0DFFBEA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0929CE-BB5E-7244-856F-46DACAEA4762}" type="datetimeFigureOut">
              <a:rPr lang="en-US" smtClean="0"/>
              <a:t>1/9/20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6D2DCA-6C7A-F64F-B0B4-0F4C0E8028E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7548D7-65BD-9048-B85B-60B15F13E67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77BB6A-15AD-A643-90D6-13486C061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3602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4833938" y="2303860"/>
            <a:ext cx="14716126" cy="4643438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4833938" y="7090171"/>
            <a:ext cx="14716126" cy="158948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228603" algn="ctr">
              <a:spcBef>
                <a:spcPts val="0"/>
              </a:spcBef>
              <a:buSzTx/>
              <a:buNone/>
              <a:defRPr sz="5200"/>
            </a:lvl2pPr>
            <a:lvl3pPr marL="0" indent="457205" algn="ctr">
              <a:spcBef>
                <a:spcPts val="0"/>
              </a:spcBef>
              <a:buSzTx/>
              <a:buNone/>
              <a:defRPr sz="5200"/>
            </a:lvl3pPr>
            <a:lvl4pPr marL="0" indent="685808" algn="ctr">
              <a:spcBef>
                <a:spcPts val="0"/>
              </a:spcBef>
              <a:buSzTx/>
              <a:buNone/>
              <a:defRPr sz="5200"/>
            </a:lvl4pPr>
            <a:lvl5pPr marL="0" indent="914410" algn="ctr">
              <a:spcBef>
                <a:spcPts val="0"/>
              </a:spcBef>
              <a:buSzTx/>
              <a:buNone/>
              <a:defRPr sz="5200"/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4833938" y="8947549"/>
            <a:ext cx="14716126" cy="636712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4833938" y="6003304"/>
            <a:ext cx="14716126" cy="85215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6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3048005" y="0"/>
            <a:ext cx="18288001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sz="half" idx="13"/>
          </p:nvPr>
        </p:nvSpPr>
        <p:spPr>
          <a:xfrm>
            <a:off x="5334000" y="946551"/>
            <a:ext cx="13716001" cy="830461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4833938" y="9447614"/>
            <a:ext cx="14716126" cy="2000251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4833938" y="11465718"/>
            <a:ext cx="14716126" cy="158948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228603" algn="ctr">
              <a:spcBef>
                <a:spcPts val="0"/>
              </a:spcBef>
              <a:buSzTx/>
              <a:buNone/>
              <a:defRPr sz="5200"/>
            </a:lvl2pPr>
            <a:lvl3pPr marL="0" indent="457205" algn="ctr">
              <a:spcBef>
                <a:spcPts val="0"/>
              </a:spcBef>
              <a:buSzTx/>
              <a:buNone/>
              <a:defRPr sz="5200"/>
            </a:lvl3pPr>
            <a:lvl4pPr marL="0" indent="685808" algn="ctr">
              <a:spcBef>
                <a:spcPts val="0"/>
              </a:spcBef>
              <a:buSzTx/>
              <a:buNone/>
              <a:defRPr sz="5200"/>
            </a:lvl4pPr>
            <a:lvl5pPr marL="0" indent="914410" algn="ctr">
              <a:spcBef>
                <a:spcPts val="0"/>
              </a:spcBef>
              <a:buSzTx/>
              <a:buNone/>
              <a:defRPr sz="5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4833938" y="4536282"/>
            <a:ext cx="14716126" cy="4643438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12495609" y="892974"/>
            <a:ext cx="7500938" cy="1155501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4387453" y="892970"/>
            <a:ext cx="7500938" cy="5607845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4387453" y="6643687"/>
            <a:ext cx="7500938" cy="5786438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228603" algn="ctr">
              <a:spcBef>
                <a:spcPts val="0"/>
              </a:spcBef>
              <a:buSzTx/>
              <a:buNone/>
              <a:defRPr sz="5200"/>
            </a:lvl2pPr>
            <a:lvl3pPr marL="0" indent="457205" algn="ctr">
              <a:spcBef>
                <a:spcPts val="0"/>
              </a:spcBef>
              <a:buSzTx/>
              <a:buNone/>
              <a:defRPr sz="5200"/>
            </a:lvl3pPr>
            <a:lvl4pPr marL="0" indent="685808" algn="ctr">
              <a:spcBef>
                <a:spcPts val="0"/>
              </a:spcBef>
              <a:buSzTx/>
              <a:buNone/>
              <a:defRPr sz="5200"/>
            </a:lvl4pPr>
            <a:lvl5pPr marL="0" indent="914410" algn="ctr">
              <a:spcBef>
                <a:spcPts val="0"/>
              </a:spcBef>
              <a:buSzTx/>
              <a:buNone/>
              <a:defRPr sz="5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quarter" idx="13"/>
          </p:nvPr>
        </p:nvSpPr>
        <p:spPr>
          <a:xfrm>
            <a:off x="12495609" y="3643313"/>
            <a:ext cx="7500938" cy="884039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quarter" idx="1"/>
          </p:nvPr>
        </p:nvSpPr>
        <p:spPr>
          <a:xfrm>
            <a:off x="4387453" y="3643313"/>
            <a:ext cx="7500938" cy="8840392"/>
          </a:xfrm>
          <a:prstGeom prst="rect">
            <a:avLst/>
          </a:prstGeom>
        </p:spPr>
        <p:txBody>
          <a:bodyPr/>
          <a:lstStyle>
            <a:lvl1pPr marL="465369" indent="-465369">
              <a:spcBef>
                <a:spcPts val="4501"/>
              </a:spcBef>
              <a:defRPr sz="3800"/>
            </a:lvl1pPr>
            <a:lvl2pPr marL="808273" indent="-465369">
              <a:spcBef>
                <a:spcPts val="4501"/>
              </a:spcBef>
              <a:defRPr sz="3800"/>
            </a:lvl2pPr>
            <a:lvl3pPr marL="1151177" indent="-465369">
              <a:spcBef>
                <a:spcPts val="4501"/>
              </a:spcBef>
              <a:defRPr sz="3800"/>
            </a:lvl3pPr>
            <a:lvl4pPr marL="1494080" indent="-465369">
              <a:spcBef>
                <a:spcPts val="4501"/>
              </a:spcBef>
              <a:defRPr sz="3800"/>
            </a:lvl4pPr>
            <a:lvl5pPr marL="1836984" indent="-465369">
              <a:spcBef>
                <a:spcPts val="4501"/>
              </a:spcBef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xfrm>
            <a:off x="11927552" y="13073067"/>
            <a:ext cx="519372" cy="482823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4387454" y="1785938"/>
            <a:ext cx="15609094" cy="10144126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12495609" y="7161615"/>
            <a:ext cx="7500938" cy="530423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12495609" y="1250161"/>
            <a:ext cx="7500938" cy="530423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4387453" y="1250157"/>
            <a:ext cx="7500938" cy="1121568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387454" y="357192"/>
            <a:ext cx="15609094" cy="30360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387454" y="3643313"/>
            <a:ext cx="15609094" cy="8840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11962818" y="13073068"/>
            <a:ext cx="448840" cy="482823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>
            <a:spAutoFit/>
          </a:bodyPr>
          <a:lstStyle>
            <a:lvl1pPr>
              <a:defRPr sz="2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82154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3" algn="ctr" defTabSz="82154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5" algn="ctr" defTabSz="82154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8" algn="ctr" defTabSz="82154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10" algn="ctr" defTabSz="82154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13" algn="ctr" defTabSz="82154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16" algn="ctr" defTabSz="82154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18" algn="ctr" defTabSz="82154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20" algn="ctr" defTabSz="82154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11194" marR="0" indent="-611194" algn="l" defTabSz="82154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055698" marR="0" indent="-611194" algn="l" defTabSz="82154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500204" marR="0" indent="-611194" algn="l" defTabSz="82154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944708" marR="0" indent="-611194" algn="l" defTabSz="82154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389214" marR="0" indent="-611194" algn="l" defTabSz="82154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833718" marR="0" indent="-611194" algn="l" defTabSz="82154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278224" marR="0" indent="-611194" algn="l" defTabSz="82154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722728" marR="0" indent="-611194" algn="l" defTabSz="82154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167233" marR="0" indent="-611194" algn="l" defTabSz="82154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154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3" algn="ctr" defTabSz="82154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5" algn="ctr" defTabSz="82154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8" algn="ctr" defTabSz="82154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10" algn="ctr" defTabSz="82154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13" algn="ctr" defTabSz="82154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16" algn="ctr" defTabSz="82154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18" algn="ctr" defTabSz="82154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20" algn="ctr" defTabSz="82154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signthinkmakebreakrepeat.com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387B058-03DA-2F4D-A99C-13D3EB1182DB}"/>
              </a:ext>
            </a:extLst>
          </p:cNvPr>
          <p:cNvGrpSpPr>
            <a:grpSpLocks/>
          </p:cNvGrpSpPr>
          <p:nvPr/>
        </p:nvGrpSpPr>
        <p:grpSpPr>
          <a:xfrm>
            <a:off x="-19199" y="-21234"/>
            <a:ext cx="24436391" cy="13286161"/>
            <a:chOff x="-19199" y="-21234"/>
            <a:chExt cx="24436391" cy="13286161"/>
          </a:xfrm>
        </p:grpSpPr>
        <p:pic>
          <p:nvPicPr>
            <p:cNvPr id="119" name="5Whys.jpg"/>
            <p:cNvPicPr>
              <a:picLocks noChangeAspect="1"/>
            </p:cNvPicPr>
            <p:nvPr/>
          </p:nvPicPr>
          <p:blipFill>
            <a:blip r:embed="rId2"/>
            <a:srcRect t="15333" b="15333"/>
            <a:stretch>
              <a:fillRect/>
            </a:stretch>
          </p:blipFill>
          <p:spPr>
            <a:xfrm>
              <a:off x="10800" y="-21234"/>
              <a:ext cx="24384192" cy="11320338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121" name="Shape 121"/>
            <p:cNvSpPr/>
            <p:nvPr/>
          </p:nvSpPr>
          <p:spPr>
            <a:xfrm>
              <a:off x="10800" y="-21234"/>
              <a:ext cx="24406392" cy="11221231"/>
            </a:xfrm>
            <a:prstGeom prst="rect">
              <a:avLst/>
            </a:prstGeom>
            <a:solidFill>
              <a:srgbClr val="000000">
                <a:alpha val="30000"/>
              </a:srgbClr>
            </a:solidFill>
            <a:ln w="12700">
              <a:miter lim="400000"/>
            </a:ln>
          </p:spPr>
          <p:txBody>
            <a:bodyPr lIns="72000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3000"/>
            </a:p>
          </p:txBody>
        </p:sp>
        <p:sp>
          <p:nvSpPr>
            <p:cNvPr id="122" name="Shape 122"/>
            <p:cNvSpPr/>
            <p:nvPr/>
          </p:nvSpPr>
          <p:spPr>
            <a:xfrm>
              <a:off x="1176739" y="5484339"/>
              <a:ext cx="11629762" cy="189859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>
              <a:spAutoFit/>
            </a:bodyPr>
            <a:lstStyle>
              <a:lvl1pPr algn="l">
                <a:defRPr sz="5700" i="1">
                  <a:solidFill>
                    <a:srgbClr val="FFFFFF"/>
                  </a:solidFill>
                  <a:latin typeface="Palatino"/>
                  <a:ea typeface="Palatino"/>
                  <a:cs typeface="Palatino"/>
                  <a:sym typeface="Palatino"/>
                </a:defRPr>
              </a:lvl1pPr>
            </a:lstStyle>
            <a:p>
              <a:r>
                <a:t>Uncovering root causes behind a problem statement </a:t>
              </a:r>
            </a:p>
          </p:txBody>
        </p:sp>
        <p:sp>
          <p:nvSpPr>
            <p:cNvPr id="123" name="Shape 123"/>
            <p:cNvSpPr/>
            <p:nvPr/>
          </p:nvSpPr>
          <p:spPr>
            <a:xfrm>
              <a:off x="-19199" y="2753564"/>
              <a:ext cx="17115864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44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 sz="9600"/>
            </a:p>
          </p:txBody>
        </p:sp>
        <p:sp>
          <p:nvSpPr>
            <p:cNvPr id="124" name="Shape 124"/>
            <p:cNvSpPr/>
            <p:nvPr/>
          </p:nvSpPr>
          <p:spPr>
            <a:xfrm rot="5400000">
              <a:off x="16570969" y="3278725"/>
              <a:ext cx="2321716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3000"/>
            </a:p>
          </p:txBody>
        </p:sp>
        <p:sp>
          <p:nvSpPr>
            <p:cNvPr id="125" name="Shape 125"/>
            <p:cNvSpPr/>
            <p:nvPr/>
          </p:nvSpPr>
          <p:spPr>
            <a:xfrm>
              <a:off x="476347" y="1104108"/>
              <a:ext cx="15371115" cy="393101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44">
                <a:lnSpc>
                  <a:spcPts val="35601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sz="16000" spc="-319" dirty="0"/>
                <a:t>5 Whys</a:t>
              </a:r>
            </a:p>
          </p:txBody>
        </p:sp>
        <p:sp>
          <p:nvSpPr>
            <p:cNvPr id="126" name="Shape 126"/>
            <p:cNvSpPr/>
            <p:nvPr/>
          </p:nvSpPr>
          <p:spPr>
            <a:xfrm>
              <a:off x="-12339" y="11257473"/>
              <a:ext cx="24406392" cy="1"/>
            </a:xfrm>
            <a:prstGeom prst="line">
              <a:avLst/>
            </a:prstGeom>
            <a:ln w="203200">
              <a:solidFill>
                <a:srgbClr val="FF283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3000"/>
            </a:p>
          </p:txBody>
        </p:sp>
        <p:sp>
          <p:nvSpPr>
            <p:cNvPr id="120" name="Shape 120"/>
            <p:cNvSpPr/>
            <p:nvPr/>
          </p:nvSpPr>
          <p:spPr>
            <a:xfrm>
              <a:off x="585603" y="11961543"/>
              <a:ext cx="6553075" cy="102143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algn="l">
                <a:defRPr sz="5700" b="0"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sz="5700">
                  <a:solidFill>
                    <a:srgbClr val="EE5150"/>
                  </a:solidFill>
                </a:rPr>
                <a:t>TURN TO: </a:t>
              </a:r>
              <a:r>
                <a:rPr sz="5700"/>
                <a:t>Page 18</a:t>
              </a:r>
            </a:p>
          </p:txBody>
        </p:sp>
        <p:sp>
          <p:nvSpPr>
            <p:cNvPr id="127" name="Shape 127"/>
            <p:cNvSpPr/>
            <p:nvPr/>
          </p:nvSpPr>
          <p:spPr>
            <a:xfrm>
              <a:off x="17245837" y="12505105"/>
              <a:ext cx="6618799" cy="75982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rPr sz="2000"/>
                <a:t>Image Attribution: Art Poskanzer, CC BY 2.0,</a:t>
              </a:r>
            </a:p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rPr sz="2000"/>
                <a:t> https://www.flickr.com/ photos/posk/8333973575/</a:t>
              </a:r>
            </a:p>
          </p:txBody>
        </p:sp>
      </p:grp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E9DA5EF-33D8-D941-85D7-0E2C4A590241}"/>
              </a:ext>
            </a:extLst>
          </p:cNvPr>
          <p:cNvGrpSpPr/>
          <p:nvPr/>
        </p:nvGrpSpPr>
        <p:grpSpPr>
          <a:xfrm>
            <a:off x="-36937" y="-2011"/>
            <a:ext cx="24496473" cy="12569404"/>
            <a:chOff x="-36937" y="-2011"/>
            <a:chExt cx="24496473" cy="12569404"/>
          </a:xfrm>
        </p:grpSpPr>
        <p:pic>
          <p:nvPicPr>
            <p:cNvPr id="345" name="pasted-image.pdf"/>
            <p:cNvPicPr>
              <a:picLocks noChangeAspect="1"/>
            </p:cNvPicPr>
            <p:nvPr/>
          </p:nvPicPr>
          <p:blipFill>
            <a:blip r:embed="rId2"/>
            <a:srcRect l="57245" t="62662" r="8715"/>
            <a:stretch>
              <a:fillRect/>
            </a:stretch>
          </p:blipFill>
          <p:spPr>
            <a:xfrm>
              <a:off x="1589" y="-2011"/>
              <a:ext cx="24457947" cy="12569404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346" name="Shape 346"/>
            <p:cNvSpPr/>
            <p:nvPr/>
          </p:nvSpPr>
          <p:spPr>
            <a:xfrm>
              <a:off x="765507" y="1801174"/>
              <a:ext cx="11195371" cy="168315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71437" tIns="71437" rIns="71437" bIns="71437">
              <a:spAutoFit/>
            </a:bodyPr>
            <a:lstStyle>
              <a:lvl1pPr algn="l">
                <a:defRPr sz="10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Share your work!</a:t>
              </a:r>
            </a:p>
          </p:txBody>
        </p:sp>
        <p:sp>
          <p:nvSpPr>
            <p:cNvPr id="347" name="Shape 347"/>
            <p:cNvSpPr/>
            <p:nvPr/>
          </p:nvSpPr>
          <p:spPr>
            <a:xfrm>
              <a:off x="-36937" y="3546084"/>
              <a:ext cx="24457874" cy="1"/>
            </a:xfrm>
            <a:prstGeom prst="line">
              <a:avLst/>
            </a:prstGeom>
            <a:ln w="215900">
              <a:solidFill>
                <a:srgbClr val="FFFFFF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3000"/>
            </a:p>
          </p:txBody>
        </p:sp>
        <p:sp>
          <p:nvSpPr>
            <p:cNvPr id="348" name="Shape 348"/>
            <p:cNvSpPr/>
            <p:nvPr/>
          </p:nvSpPr>
          <p:spPr>
            <a:xfrm>
              <a:off x="855906" y="4287734"/>
              <a:ext cx="18232196" cy="75982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>
              <a:spAutoFit/>
            </a:bodyPr>
            <a:lstStyle>
              <a:lvl1pPr algn="l" defTabSz="457200"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Upload photos of your work:</a:t>
              </a:r>
            </a:p>
          </p:txBody>
        </p:sp>
        <p:sp>
          <p:nvSpPr>
            <p:cNvPr id="349" name="Shape 349"/>
            <p:cNvSpPr/>
            <p:nvPr/>
          </p:nvSpPr>
          <p:spPr>
            <a:xfrm>
              <a:off x="855906" y="5445575"/>
              <a:ext cx="18232196" cy="383758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>
              <a:spAutoFit/>
            </a:bodyPr>
            <a:lstStyle/>
            <a:p>
              <a:pPr algn="l" defTabSz="457205"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 sz="4000"/>
            </a:p>
            <a:p>
              <a:pPr marL="793759" indent="-793759" algn="l" defTabSz="457205">
                <a:buSzPct val="100000"/>
                <a:buAutoNum type="arabicParenR"/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sz="4000"/>
                <a:t>Go to: </a:t>
              </a:r>
              <a:r>
                <a:rPr sz="4000" i="1">
                  <a:latin typeface="Montserrat-Italic"/>
                  <a:ea typeface="Montserrat-Italic"/>
                  <a:cs typeface="Montserrat-Italic"/>
                  <a:sym typeface="Montserrat-Italic"/>
                </a:rPr>
                <a:t>add URL here</a:t>
              </a:r>
            </a:p>
            <a:p>
              <a:pPr marL="793759" indent="-793759" algn="l" defTabSz="457205">
                <a:buSzPct val="100000"/>
                <a:buAutoNum type="arabicParenR"/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sz="4000"/>
                <a:t>Enter the password: </a:t>
              </a:r>
              <a:r>
                <a:rPr sz="4000" i="1">
                  <a:latin typeface="Montserrat-Italic"/>
                  <a:ea typeface="Montserrat-Italic"/>
                  <a:cs typeface="Montserrat-Italic"/>
                  <a:sym typeface="Montserrat-Italic"/>
                </a:rPr>
                <a:t>password</a:t>
              </a:r>
            </a:p>
            <a:p>
              <a:pPr marL="793759" indent="-793759" algn="l" defTabSz="457205">
                <a:buSzPct val="100000"/>
                <a:buAutoNum type="arabicParenR"/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sz="4000"/>
                <a:t>Upload a photo and caption of your work</a:t>
              </a:r>
            </a:p>
            <a:p>
              <a:pPr marL="793759" indent="-793759" algn="l" defTabSz="457205">
                <a:buSzPct val="100000"/>
                <a:buAutoNum type="arabicParenR"/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sz="4000"/>
                <a:t>Wait for moderation</a:t>
              </a:r>
            </a:p>
            <a:p>
              <a:pPr marL="793759" indent="-793759" algn="l" defTabSz="457205">
                <a:buSzPct val="100000"/>
                <a:buAutoNum type="arabicParenR"/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sz="4000"/>
                <a:t>View others’ ideas  </a:t>
              </a:r>
            </a:p>
          </p:txBody>
        </p:sp>
        <p:sp>
          <p:nvSpPr>
            <p:cNvPr id="350" name="Shape 350"/>
            <p:cNvSpPr/>
            <p:nvPr/>
          </p:nvSpPr>
          <p:spPr>
            <a:xfrm>
              <a:off x="765721" y="9727630"/>
              <a:ext cx="18232198" cy="211403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>
              <a:spAutoFit/>
            </a:bodyPr>
            <a:lstStyle/>
            <a:p>
              <a:pPr algn="l" defTabSz="457205">
                <a:defRPr b="0" i="1">
                  <a:solidFill>
                    <a:srgbClr val="FFFFFF"/>
                  </a:solidFill>
                  <a:latin typeface="Montserrat-Italic"/>
                  <a:ea typeface="Montserrat-Italic"/>
                  <a:cs typeface="Montserrat-Italic"/>
                  <a:sym typeface="Montserrat-Italic"/>
                </a:defRPr>
              </a:pPr>
              <a:r>
                <a:t>A note to facilitators:</a:t>
              </a:r>
            </a:p>
            <a:p>
              <a:pPr algn="l" defTabSz="457205">
                <a:defRPr b="0" i="1">
                  <a:solidFill>
                    <a:srgbClr val="FFFFFF"/>
                  </a:solidFill>
                  <a:latin typeface="Montserrat-Italic"/>
                  <a:ea typeface="Montserrat-Italic"/>
                  <a:cs typeface="Montserrat-Italic"/>
                  <a:sym typeface="Montserrat-Italic"/>
                </a:defRPr>
              </a:pPr>
              <a:r>
                <a:t>Use this slide to give instructions for post-exercise sharing activities. These could take the form of facilitator-guided discussions, mini-presentations, or digital sharing via existing platforms (e.g. padlet) - as described here. Delete this paragraph when ready.</a:t>
              </a:r>
            </a:p>
          </p:txBody>
        </p:sp>
      </p:grp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56B7380-8C3D-3341-9986-611226CB8EA1}"/>
              </a:ext>
            </a:extLst>
          </p:cNvPr>
          <p:cNvGrpSpPr/>
          <p:nvPr/>
        </p:nvGrpSpPr>
        <p:grpSpPr>
          <a:xfrm>
            <a:off x="-36937" y="720962"/>
            <a:ext cx="24457874" cy="13025106"/>
            <a:chOff x="-36937" y="720962"/>
            <a:chExt cx="24457874" cy="13025106"/>
          </a:xfrm>
        </p:grpSpPr>
        <p:pic>
          <p:nvPicPr>
            <p:cNvPr id="352" name="pasted-image.pdf"/>
            <p:cNvPicPr>
              <a:picLocks noChangeAspect="1"/>
            </p:cNvPicPr>
            <p:nvPr/>
          </p:nvPicPr>
          <p:blipFill>
            <a:blip r:embed="rId2"/>
            <a:srcRect l="27630"/>
            <a:stretch>
              <a:fillRect/>
            </a:stretch>
          </p:blipFill>
          <p:spPr>
            <a:xfrm rot="10800000">
              <a:off x="4304856" y="720962"/>
              <a:ext cx="20114295" cy="13021637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353" name="pasted-image.pdf"/>
            <p:cNvPicPr>
              <a:picLocks noChangeAspect="1"/>
            </p:cNvPicPr>
            <p:nvPr/>
          </p:nvPicPr>
          <p:blipFill>
            <a:blip r:embed="rId2"/>
            <a:srcRect t="33454" r="50402"/>
            <a:stretch>
              <a:fillRect/>
            </a:stretch>
          </p:blipFill>
          <p:spPr>
            <a:xfrm rot="10800000">
              <a:off x="-4557" y="6312722"/>
              <a:ext cx="11825051" cy="7433346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354" name="Shape 354"/>
            <p:cNvSpPr/>
            <p:nvPr/>
          </p:nvSpPr>
          <p:spPr>
            <a:xfrm>
              <a:off x="-36937" y="12049966"/>
              <a:ext cx="24457874" cy="1"/>
            </a:xfrm>
            <a:prstGeom prst="line">
              <a:avLst/>
            </a:prstGeom>
            <a:ln w="215900">
              <a:solidFill>
                <a:srgbClr val="FFFFFF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3000"/>
            </a:p>
          </p:txBody>
        </p:sp>
        <p:sp>
          <p:nvSpPr>
            <p:cNvPr id="355" name="Shape 355"/>
            <p:cNvSpPr/>
            <p:nvPr/>
          </p:nvSpPr>
          <p:spPr>
            <a:xfrm>
              <a:off x="975503" y="891390"/>
              <a:ext cx="3143488" cy="476091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71437" tIns="71437" rIns="71437" bIns="71437">
              <a:spAutoFit/>
            </a:bodyPr>
            <a:lstStyle/>
            <a:p>
              <a:pPr algn="l">
                <a:defRPr sz="6000" b="0"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sz="6000"/>
                <a:t>Design.</a:t>
              </a:r>
            </a:p>
            <a:p>
              <a:pPr algn="l">
                <a:defRPr sz="6000" b="0"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sz="6000"/>
                <a:t>Think</a:t>
              </a:r>
            </a:p>
            <a:p>
              <a:pPr algn="l">
                <a:defRPr sz="6000" b="0"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sz="6000"/>
                <a:t>Make.</a:t>
              </a:r>
            </a:p>
            <a:p>
              <a:pPr algn="l">
                <a:defRPr sz="6000" b="0"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sz="6000"/>
                <a:t>Break. </a:t>
              </a:r>
            </a:p>
            <a:p>
              <a:pPr algn="l">
                <a:defRPr sz="6000" b="0"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sz="6000"/>
                <a:t>Repeat.</a:t>
              </a:r>
            </a:p>
          </p:txBody>
        </p:sp>
        <p:sp>
          <p:nvSpPr>
            <p:cNvPr id="356" name="Shape 356"/>
            <p:cNvSpPr/>
            <p:nvPr/>
          </p:nvSpPr>
          <p:spPr>
            <a:xfrm>
              <a:off x="8634751" y="2755151"/>
              <a:ext cx="14424722" cy="260648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>
              <a:spAutoFit/>
            </a:bodyPr>
            <a:lstStyle/>
            <a:p>
              <a:pPr algn="l" defTabSz="457205">
                <a:defRPr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This work is licensed under a Creative Commons Attribution-</a:t>
              </a:r>
              <a:r>
                <a:rPr dirty="0" err="1"/>
                <a:t>NonCommercial</a:t>
              </a:r>
              <a:r>
                <a:rPr dirty="0"/>
                <a:t>-</a:t>
              </a:r>
              <a:r>
                <a:rPr dirty="0" err="1"/>
                <a:t>ShareAlike</a:t>
              </a:r>
              <a:r>
                <a:rPr dirty="0"/>
                <a:t> 4.0 International License. Designed by the authors of “Design. Think. Make. Break. Repeat. A Handbook of Methods” (BIS Publishers).</a:t>
              </a:r>
            </a:p>
            <a:p>
              <a:pPr algn="l" defTabSz="457205">
                <a:defRPr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u="sng" dirty="0">
                  <a:solidFill>
                    <a:schemeClr val="bg1"/>
                  </a:solidFill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www.designthinkmakebreakrepeat.com</a:t>
              </a:r>
            </a:p>
          </p:txBody>
        </p:sp>
        <p:sp>
          <p:nvSpPr>
            <p:cNvPr id="357" name="Shape 357"/>
            <p:cNvSpPr/>
            <p:nvPr/>
          </p:nvSpPr>
          <p:spPr>
            <a:xfrm>
              <a:off x="746868" y="6788773"/>
              <a:ext cx="23078331" cy="469936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>
              <a:spAutoFit/>
            </a:bodyPr>
            <a:lstStyle/>
            <a:p>
              <a:pPr algn="l" defTabSz="457205">
                <a:defRPr sz="4000" b="0">
                  <a:solidFill>
                    <a:srgbClr val="FFFFFF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rPr sz="4000"/>
                <a:t>How to use these slides</a:t>
              </a:r>
            </a:p>
            <a:p>
              <a:pPr algn="l" defTabSz="457205">
                <a:defRPr b="0" i="1">
                  <a:solidFill>
                    <a:srgbClr val="FFFFFF"/>
                  </a:solidFill>
                  <a:latin typeface="Montserrat-Italic"/>
                  <a:ea typeface="Montserrat-Italic"/>
                  <a:cs typeface="Montserrat-Italic"/>
                  <a:sym typeface="Montserrat-Italic"/>
                </a:defRPr>
              </a:pPr>
              <a:r>
                <a:t>These companion slides for the published book “Design Think Make Break Repeat: A Handbook of Methods”, support facilitation of the published exercises during workshops, tutorials or other guided design sessions. </a:t>
              </a:r>
            </a:p>
            <a:p>
              <a:pPr algn="l" defTabSz="457205">
                <a:defRPr b="0" i="1">
                  <a:solidFill>
                    <a:srgbClr val="FFFFFF"/>
                  </a:solidFill>
                  <a:latin typeface="Montserrat-Italic"/>
                  <a:ea typeface="Montserrat-Italic"/>
                  <a:cs typeface="Montserrat-Italic"/>
                  <a:sym typeface="Montserrat-Italic"/>
                </a:defRPr>
              </a:pPr>
              <a:endParaRPr/>
            </a:p>
            <a:p>
              <a:pPr algn="l" defTabSz="457205">
                <a:defRPr b="0" i="1">
                  <a:solidFill>
                    <a:srgbClr val="FFFFFF"/>
                  </a:solidFill>
                  <a:latin typeface="Montserrat-Italic"/>
                  <a:ea typeface="Montserrat-Italic"/>
                  <a:cs typeface="Montserrat-Italic"/>
                  <a:sym typeface="Montserrat-Italic"/>
                </a:defRPr>
              </a:pPr>
              <a:r>
                <a:rPr>
                  <a:latin typeface="Montserrat-BoldItalic"/>
                  <a:ea typeface="Montserrat-BoldItalic"/>
                  <a:cs typeface="Montserrat-BoldItalic"/>
                  <a:sym typeface="Montserrat-BoldItalic"/>
                </a:rPr>
                <a:t>Slide 1: Title.</a:t>
              </a:r>
              <a:r>
                <a:t> Introduce the method, using the description from the book.</a:t>
              </a:r>
            </a:p>
            <a:p>
              <a:pPr algn="l" defTabSz="457205">
                <a:defRPr i="1">
                  <a:solidFill>
                    <a:srgbClr val="FFFFFF"/>
                  </a:solidFill>
                  <a:latin typeface="Montserrat-BoldItalic"/>
                  <a:ea typeface="Montserrat-BoldItalic"/>
                  <a:cs typeface="Montserrat-BoldItalic"/>
                  <a:sym typeface="Montserrat-BoldItalic"/>
                </a:defRPr>
              </a:pPr>
              <a:r>
                <a:t>Slide 2: Examples. </a:t>
              </a:r>
              <a:r>
                <a:rPr b="0">
                  <a:latin typeface="Montserrat-Italic"/>
                  <a:ea typeface="Montserrat-Italic"/>
                  <a:cs typeface="Montserrat-Italic"/>
                  <a:sym typeface="Montserrat-Italic"/>
                </a:rPr>
                <a:t>Use this slide to add your own images/examples of the method in use, or extra information.</a:t>
              </a:r>
              <a:r>
                <a:t> </a:t>
              </a:r>
            </a:p>
            <a:p>
              <a:pPr algn="l" defTabSz="457205">
                <a:defRPr i="1">
                  <a:solidFill>
                    <a:srgbClr val="FFFFFF"/>
                  </a:solidFill>
                  <a:latin typeface="Montserrat-BoldItalic"/>
                  <a:ea typeface="Montserrat-BoldItalic"/>
                  <a:cs typeface="Montserrat-BoldItalic"/>
                  <a:sym typeface="Montserrat-BoldItalic"/>
                </a:defRPr>
              </a:pPr>
              <a:r>
                <a:t>Slide 3+: Steps. </a:t>
              </a:r>
              <a:r>
                <a:rPr b="0">
                  <a:latin typeface="Montserrat-Italic"/>
                  <a:ea typeface="Montserrat-Italic"/>
                  <a:cs typeface="Montserrat-Italic"/>
                  <a:sym typeface="Montserrat-Italic"/>
                </a:rPr>
                <a:t>Use one slide for each step of the method, to track timing and progress. The tip boxes can be used to offer extra guidance for specific steps, where needed. </a:t>
              </a:r>
            </a:p>
            <a:p>
              <a:pPr algn="l" defTabSz="457205">
                <a:defRPr i="1">
                  <a:solidFill>
                    <a:srgbClr val="FFFFFF"/>
                  </a:solidFill>
                  <a:latin typeface="Montserrat-BoldItalic"/>
                  <a:ea typeface="Montserrat-BoldItalic"/>
                  <a:cs typeface="Montserrat-BoldItalic"/>
                  <a:sym typeface="Montserrat-BoldItalic"/>
                </a:defRPr>
              </a:pPr>
              <a:r>
                <a:t>Slide 4: Sharing. </a:t>
              </a:r>
              <a:r>
                <a:rPr b="0">
                  <a:latin typeface="Montserrat-Italic"/>
                  <a:ea typeface="Montserrat-Italic"/>
                  <a:cs typeface="Montserrat-Italic"/>
                  <a:sym typeface="Montserrat-Italic"/>
                </a:rPr>
                <a:t>Results of the exercise are shared and discussed, in an appropriate format.</a:t>
              </a:r>
            </a:p>
          </p:txBody>
        </p:sp>
        <p:sp>
          <p:nvSpPr>
            <p:cNvPr id="358" name="Shape 358"/>
            <p:cNvSpPr/>
            <p:nvPr/>
          </p:nvSpPr>
          <p:spPr>
            <a:xfrm>
              <a:off x="16335330" y="12658994"/>
              <a:ext cx="7529304" cy="45204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71437" tIns="71437" rIns="71437" bIns="71437" anchor="ctr">
              <a:spAutoFit/>
            </a:bodyPr>
            <a:lstStyle>
              <a:lvl1pPr algn="r">
                <a:defRPr sz="2000" b="0">
                  <a:solidFill>
                    <a:srgbClr val="FFFFFF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lvl1pPr>
            </a:lstStyle>
            <a:p>
              <a:r>
                <a:t>Slide design by: Hamish Henderson, Madeleine Borthwick</a:t>
              </a:r>
            </a:p>
          </p:txBody>
        </p:sp>
      </p:grp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51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/>
        </p:nvSpPr>
        <p:spPr>
          <a:xfrm>
            <a:off x="688031" y="4079003"/>
            <a:ext cx="3456073" cy="1036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lnSpc>
                <a:spcPts val="7500"/>
              </a:lnSpc>
              <a:defRPr sz="5400" b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rPr dirty="0"/>
              <a:t>Example: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88917B2-D85D-BE4F-83A2-1424676DF4D0}"/>
              </a:ext>
            </a:extLst>
          </p:cNvPr>
          <p:cNvGrpSpPr/>
          <p:nvPr/>
        </p:nvGrpSpPr>
        <p:grpSpPr>
          <a:xfrm>
            <a:off x="-35678" y="-1116398"/>
            <a:ext cx="23900313" cy="14227438"/>
            <a:chOff x="-35678" y="-1116398"/>
            <a:chExt cx="23900313" cy="14227438"/>
          </a:xfrm>
        </p:grpSpPr>
        <p:sp>
          <p:nvSpPr>
            <p:cNvPr id="129" name="Shape 129"/>
            <p:cNvSpPr/>
            <p:nvPr/>
          </p:nvSpPr>
          <p:spPr>
            <a:xfrm>
              <a:off x="-35678" y="-1565"/>
              <a:ext cx="17058978" cy="3315436"/>
            </a:xfrm>
            <a:prstGeom prst="rect">
              <a:avLst/>
            </a:prstGeom>
            <a:solidFill>
              <a:srgbClr val="FFFFFF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44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 sz="9600"/>
            </a:p>
          </p:txBody>
        </p:sp>
        <p:sp>
          <p:nvSpPr>
            <p:cNvPr id="130" name="Shape 130"/>
            <p:cNvSpPr/>
            <p:nvPr/>
          </p:nvSpPr>
          <p:spPr>
            <a:xfrm rot="5400000">
              <a:off x="16261359" y="741547"/>
              <a:ext cx="3340385" cy="1829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DFFFD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3000"/>
            </a:p>
          </p:txBody>
        </p:sp>
        <p:sp>
          <p:nvSpPr>
            <p:cNvPr id="131" name="Shape 131"/>
            <p:cNvSpPr/>
            <p:nvPr/>
          </p:nvSpPr>
          <p:spPr>
            <a:xfrm>
              <a:off x="191947" y="-1116398"/>
              <a:ext cx="13486209" cy="403956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44">
                <a:lnSpc>
                  <a:spcPts val="35601"/>
                </a:lnSpc>
                <a:defRPr sz="15000" spc="-300">
                  <a:solidFill>
                    <a:srgbClr val="EE5150"/>
                  </a:solidFill>
                  <a:latin typeface="Avenir Next"/>
                  <a:ea typeface="Avenir Next"/>
                  <a:cs typeface="Avenir Next"/>
                  <a:sym typeface="Avenir Next"/>
                </a:defRPr>
              </a:pPr>
              <a:r>
                <a:rPr sz="16000" spc="-319" dirty="0"/>
                <a:t>5 Whys</a:t>
              </a:r>
            </a:p>
          </p:txBody>
        </p:sp>
        <p:sp>
          <p:nvSpPr>
            <p:cNvPr id="133" name="Shape 133"/>
            <p:cNvSpPr/>
            <p:nvPr/>
          </p:nvSpPr>
          <p:spPr>
            <a:xfrm>
              <a:off x="18775101" y="12658994"/>
              <a:ext cx="5089534" cy="45204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rPr sz="2000">
                  <a:solidFill>
                    <a:srgbClr val="FFFFFF"/>
                  </a:solidFill>
                </a:rPr>
                <a:t>Image Attribution: Lorum ipsum dolor</a:t>
              </a:r>
              <a:r>
                <a:rPr sz="2000"/>
                <a:t> </a:t>
              </a:r>
            </a:p>
          </p:txBody>
        </p:sp>
      </p:grp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/>
        </p:nvSpPr>
        <p:spPr>
          <a:xfrm>
            <a:off x="945158" y="10470229"/>
            <a:ext cx="2104652" cy="636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 min] </a:t>
            </a:r>
          </a:p>
        </p:txBody>
      </p:sp>
      <p:sp>
        <p:nvSpPr>
          <p:cNvPr id="156" name="Shape 156"/>
          <p:cNvSpPr/>
          <p:nvPr/>
        </p:nvSpPr>
        <p:spPr>
          <a:xfrm>
            <a:off x="4308293" y="10470229"/>
            <a:ext cx="2104652" cy="636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[3 mins] </a:t>
            </a:r>
          </a:p>
        </p:txBody>
      </p:sp>
      <p:sp>
        <p:nvSpPr>
          <p:cNvPr id="157" name="Shape 157"/>
          <p:cNvSpPr/>
          <p:nvPr/>
        </p:nvSpPr>
        <p:spPr>
          <a:xfrm>
            <a:off x="7634029" y="10470229"/>
            <a:ext cx="2104652" cy="636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[3 mins] </a:t>
            </a:r>
          </a:p>
        </p:txBody>
      </p:sp>
      <p:sp>
        <p:nvSpPr>
          <p:cNvPr id="158" name="Shape 158"/>
          <p:cNvSpPr/>
          <p:nvPr/>
        </p:nvSpPr>
        <p:spPr>
          <a:xfrm>
            <a:off x="10959762" y="10470229"/>
            <a:ext cx="2104652" cy="636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[3 mins] </a:t>
            </a:r>
          </a:p>
        </p:txBody>
      </p:sp>
      <p:sp>
        <p:nvSpPr>
          <p:cNvPr id="159" name="Shape 159"/>
          <p:cNvSpPr/>
          <p:nvPr/>
        </p:nvSpPr>
        <p:spPr>
          <a:xfrm>
            <a:off x="14360298" y="10470229"/>
            <a:ext cx="2104652" cy="636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[3 mins] </a:t>
            </a:r>
          </a:p>
        </p:txBody>
      </p:sp>
      <p:sp>
        <p:nvSpPr>
          <p:cNvPr id="160" name="Shape 160"/>
          <p:cNvSpPr/>
          <p:nvPr/>
        </p:nvSpPr>
        <p:spPr>
          <a:xfrm>
            <a:off x="17611234" y="10470229"/>
            <a:ext cx="2104652" cy="636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[3 mins] </a:t>
            </a:r>
          </a:p>
        </p:txBody>
      </p:sp>
      <p:sp>
        <p:nvSpPr>
          <p:cNvPr id="161" name="Shape 161"/>
          <p:cNvSpPr/>
          <p:nvPr/>
        </p:nvSpPr>
        <p:spPr>
          <a:xfrm>
            <a:off x="20785287" y="10470230"/>
            <a:ext cx="2104652" cy="636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[25 mins] </a:t>
            </a:r>
          </a:p>
        </p:txBody>
      </p:sp>
      <p:sp>
        <p:nvSpPr>
          <p:cNvPr id="162" name="Shape 162"/>
          <p:cNvSpPr/>
          <p:nvPr/>
        </p:nvSpPr>
        <p:spPr>
          <a:xfrm>
            <a:off x="153602" y="11114353"/>
            <a:ext cx="3687764" cy="2235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02" y="0"/>
                </a:moveTo>
                <a:lnTo>
                  <a:pt x="8659" y="4150"/>
                </a:lnTo>
                <a:lnTo>
                  <a:pt x="1492" y="4150"/>
                </a:lnTo>
                <a:cubicBezTo>
                  <a:pt x="668" y="4150"/>
                  <a:pt x="0" y="5252"/>
                  <a:pt x="0" y="6612"/>
                </a:cubicBezTo>
                <a:lnTo>
                  <a:pt x="0" y="19138"/>
                </a:lnTo>
                <a:cubicBezTo>
                  <a:pt x="0" y="20498"/>
                  <a:pt x="668" y="21600"/>
                  <a:pt x="1492" y="21600"/>
                </a:cubicBezTo>
                <a:lnTo>
                  <a:pt x="20108" y="21600"/>
                </a:lnTo>
                <a:cubicBezTo>
                  <a:pt x="20932" y="21600"/>
                  <a:pt x="21600" y="20498"/>
                  <a:pt x="21600" y="19138"/>
                </a:cubicBezTo>
                <a:lnTo>
                  <a:pt x="21600" y="6612"/>
                </a:lnTo>
                <a:cubicBezTo>
                  <a:pt x="21600" y="5252"/>
                  <a:pt x="20932" y="4150"/>
                  <a:pt x="20108" y="4150"/>
                </a:cubicBezTo>
                <a:lnTo>
                  <a:pt x="13143" y="4150"/>
                </a:lnTo>
                <a:lnTo>
                  <a:pt x="10902" y="0"/>
                </a:lnTo>
                <a:close/>
              </a:path>
            </a:pathLst>
          </a:custGeom>
          <a:solidFill>
            <a:srgbClr val="EE515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 anchor="ctr"/>
          <a:lstStyle>
            <a:lvl1pPr>
              <a:defRPr sz="3000" b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Lorum ipsum dolor sit amet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1CB0BF5-7440-7645-AF44-ADBC5922D126}"/>
              </a:ext>
            </a:extLst>
          </p:cNvPr>
          <p:cNvGrpSpPr/>
          <p:nvPr/>
        </p:nvGrpSpPr>
        <p:grpSpPr>
          <a:xfrm>
            <a:off x="-23403" y="-627735"/>
            <a:ext cx="24486369" cy="13892662"/>
            <a:chOff x="-23403" y="-627735"/>
            <a:chExt cx="24486369" cy="13892662"/>
          </a:xfrm>
        </p:grpSpPr>
        <p:pic>
          <p:nvPicPr>
            <p:cNvPr id="135" name="5Whys.jpg"/>
            <p:cNvPicPr>
              <a:picLocks noChangeAspect="1"/>
            </p:cNvPicPr>
            <p:nvPr/>
          </p:nvPicPr>
          <p:blipFill>
            <a:blip r:embed="rId2"/>
            <a:srcRect t="27339" b="27339"/>
            <a:stretch>
              <a:fillRect/>
            </a:stretch>
          </p:blipFill>
          <p:spPr>
            <a:xfrm>
              <a:off x="1212" y="-9607"/>
              <a:ext cx="19473580" cy="5909701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136" name="Shape 136"/>
            <p:cNvSpPr/>
            <p:nvPr/>
          </p:nvSpPr>
          <p:spPr>
            <a:xfrm rot="16200000">
              <a:off x="14734470" y="1317093"/>
              <a:ext cx="6120259" cy="3360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3000"/>
            </a:p>
          </p:txBody>
        </p:sp>
        <p:sp>
          <p:nvSpPr>
            <p:cNvPr id="137" name="Shape 137"/>
            <p:cNvSpPr/>
            <p:nvPr/>
          </p:nvSpPr>
          <p:spPr>
            <a:xfrm rot="16200000">
              <a:off x="17560800" y="615600"/>
              <a:ext cx="3063687" cy="168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3000"/>
            </a:p>
          </p:txBody>
        </p:sp>
        <p:sp>
          <p:nvSpPr>
            <p:cNvPr id="138" name="Shape 138"/>
            <p:cNvSpPr/>
            <p:nvPr/>
          </p:nvSpPr>
          <p:spPr>
            <a:xfrm>
              <a:off x="19899076" y="-60451"/>
              <a:ext cx="4496226" cy="3047293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3000"/>
            </a:p>
          </p:txBody>
        </p:sp>
        <p:sp>
          <p:nvSpPr>
            <p:cNvPr id="139" name="Shape 139"/>
            <p:cNvSpPr/>
            <p:nvPr/>
          </p:nvSpPr>
          <p:spPr>
            <a:xfrm>
              <a:off x="19212269" y="-627735"/>
              <a:ext cx="5250697" cy="260706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44">
                <a:lnSpc>
                  <a:spcPts val="24800"/>
                </a:lnSpc>
                <a:defRPr sz="7000" b="0" spc="-14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sz="7000" dirty="0"/>
                <a:t>PAGE 18</a:t>
              </a:r>
            </a:p>
          </p:txBody>
        </p:sp>
        <p:sp>
          <p:nvSpPr>
            <p:cNvPr id="140" name="Shape 140"/>
            <p:cNvSpPr/>
            <p:nvPr/>
          </p:nvSpPr>
          <p:spPr>
            <a:xfrm>
              <a:off x="-23403" y="1676596"/>
              <a:ext cx="10469008" cy="2321715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44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 sz="9600"/>
            </a:p>
          </p:txBody>
        </p:sp>
        <p:sp>
          <p:nvSpPr>
            <p:cNvPr id="141" name="Shape 141"/>
            <p:cNvSpPr/>
            <p:nvPr/>
          </p:nvSpPr>
          <p:spPr>
            <a:xfrm rot="5400000">
              <a:off x="9899270" y="2201758"/>
              <a:ext cx="2321715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3000"/>
            </a:p>
          </p:txBody>
        </p:sp>
        <p:sp>
          <p:nvSpPr>
            <p:cNvPr id="142" name="Shape 142"/>
            <p:cNvSpPr/>
            <p:nvPr/>
          </p:nvSpPr>
          <p:spPr>
            <a:xfrm>
              <a:off x="385152" y="28800"/>
              <a:ext cx="9118736" cy="393101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44">
                <a:lnSpc>
                  <a:spcPts val="35601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sz="16000" spc="-319" dirty="0"/>
                <a:t>5 Whys</a:t>
              </a:r>
            </a:p>
          </p:txBody>
        </p:sp>
        <p:sp>
          <p:nvSpPr>
            <p:cNvPr id="143" name="Shape 143"/>
            <p:cNvSpPr/>
            <p:nvPr/>
          </p:nvSpPr>
          <p:spPr>
            <a:xfrm>
              <a:off x="1334644" y="6636378"/>
              <a:ext cx="21354888" cy="162159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>
              <a:spAutoFit/>
            </a:bodyPr>
            <a:lstStyle>
              <a:lvl1pPr algn="l">
                <a:defRPr b="0">
                  <a:latin typeface="Montserrat Medium"/>
                  <a:ea typeface="Montserrat Medium"/>
                  <a:cs typeface="Montserrat Medium"/>
                  <a:sym typeface="Montserrat Medium"/>
                </a:defRPr>
              </a:lvl1pPr>
            </a:lstStyle>
            <a:p>
              <a:r>
                <a:t>In this exercise, you will practice the method of 5 whys and create a problem statement to summarise your findings. Use the provided template (p.164) to track the responses. Start at the top of the template and work your way down. </a:t>
              </a:r>
            </a:p>
          </p:txBody>
        </p:sp>
        <p:sp>
          <p:nvSpPr>
            <p:cNvPr id="144" name="Shape 144"/>
            <p:cNvSpPr/>
            <p:nvPr/>
          </p:nvSpPr>
          <p:spPr>
            <a:xfrm rot="16200000">
              <a:off x="16498454" y="3733200"/>
              <a:ext cx="2107691" cy="1157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3000"/>
            </a:p>
          </p:txBody>
        </p:sp>
        <p:sp>
          <p:nvSpPr>
            <p:cNvPr id="145" name="Shape 145"/>
            <p:cNvSpPr/>
            <p:nvPr/>
          </p:nvSpPr>
          <p:spPr>
            <a:xfrm>
              <a:off x="18112142" y="3266049"/>
              <a:ext cx="6294408" cy="2107692"/>
            </a:xfrm>
            <a:prstGeom prst="rect">
              <a:avLst/>
            </a:pr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 marR="254003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 sz="3000"/>
            </a:p>
          </p:txBody>
        </p:sp>
        <p:sp>
          <p:nvSpPr>
            <p:cNvPr id="146" name="Shape 146"/>
            <p:cNvSpPr/>
            <p:nvPr/>
          </p:nvSpPr>
          <p:spPr>
            <a:xfrm>
              <a:off x="20688871" y="3777902"/>
              <a:ext cx="3533017" cy="106759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marR="254003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sz="3000" dirty="0"/>
                <a:t>YOU WILL NEED</a:t>
              </a:r>
              <a:br>
                <a:rPr sz="3000" dirty="0"/>
              </a:br>
              <a:r>
                <a:rPr sz="3000" dirty="0"/>
                <a:t>P</a:t>
              </a:r>
              <a:r>
                <a:rPr sz="3000" dirty="0">
                  <a:latin typeface="Montserrat Medium"/>
                  <a:ea typeface="Montserrat Medium"/>
                  <a:cs typeface="Montserrat Medium"/>
                  <a:sym typeface="Montserrat Medium"/>
                </a:rPr>
                <a:t>en</a:t>
              </a:r>
            </a:p>
          </p:txBody>
        </p:sp>
        <p:sp>
          <p:nvSpPr>
            <p:cNvPr id="148" name="Shape 148"/>
            <p:cNvSpPr/>
            <p:nvPr/>
          </p:nvSpPr>
          <p:spPr>
            <a:xfrm>
              <a:off x="2479713" y="9714363"/>
              <a:ext cx="19139561" cy="1"/>
            </a:xfrm>
            <a:prstGeom prst="line">
              <a:avLst/>
            </a:prstGeom>
            <a:ln w="88900">
              <a:solidFill>
                <a:srgbClr val="00000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3000"/>
            </a:p>
          </p:txBody>
        </p:sp>
        <p:sp>
          <p:nvSpPr>
            <p:cNvPr id="149" name="Shape 149"/>
            <p:cNvSpPr/>
            <p:nvPr/>
          </p:nvSpPr>
          <p:spPr>
            <a:xfrm>
              <a:off x="1478213" y="9195093"/>
              <a:ext cx="1038542" cy="1038541"/>
            </a:xfrm>
            <a:prstGeom prst="ellipse">
              <a:avLst/>
            </a:prstGeom>
            <a:solidFill>
              <a:srgbClr val="EE515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150" name="Shape 150"/>
            <p:cNvSpPr/>
            <p:nvPr/>
          </p:nvSpPr>
          <p:spPr>
            <a:xfrm>
              <a:off x="21318341" y="9195093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7</a:t>
              </a:r>
            </a:p>
          </p:txBody>
        </p:sp>
        <p:sp>
          <p:nvSpPr>
            <p:cNvPr id="151" name="Shape 151"/>
            <p:cNvSpPr/>
            <p:nvPr/>
          </p:nvSpPr>
          <p:spPr>
            <a:xfrm>
              <a:off x="11530223" y="9195093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152" name="Shape 152"/>
            <p:cNvSpPr/>
            <p:nvPr/>
          </p:nvSpPr>
          <p:spPr>
            <a:xfrm>
              <a:off x="4841348" y="9195093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153" name="Shape 153"/>
            <p:cNvSpPr/>
            <p:nvPr/>
          </p:nvSpPr>
          <p:spPr>
            <a:xfrm>
              <a:off x="8167083" y="9195093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154" name="Shape 154"/>
            <p:cNvSpPr/>
            <p:nvPr/>
          </p:nvSpPr>
          <p:spPr>
            <a:xfrm>
              <a:off x="14893358" y="9195093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155" name="Shape 155"/>
            <p:cNvSpPr/>
            <p:nvPr/>
          </p:nvSpPr>
          <p:spPr>
            <a:xfrm>
              <a:off x="18219093" y="9195093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6</a:t>
              </a:r>
            </a:p>
          </p:txBody>
        </p:sp>
        <p:sp>
          <p:nvSpPr>
            <p:cNvPr id="163" name="Shape 163"/>
            <p:cNvSpPr/>
            <p:nvPr/>
          </p:nvSpPr>
          <p:spPr>
            <a:xfrm>
              <a:off x="17245837" y="12505105"/>
              <a:ext cx="6618799" cy="75982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rPr sz="2000" dirty="0"/>
                <a:t>Image Attribution: Art </a:t>
              </a:r>
              <a:r>
                <a:rPr sz="2000" dirty="0" err="1"/>
                <a:t>Poskanzer</a:t>
              </a:r>
              <a:r>
                <a:rPr sz="2000" dirty="0"/>
                <a:t>, CC BY 2.0,</a:t>
              </a:r>
            </a:p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rPr sz="2000" dirty="0"/>
                <a:t> https://</a:t>
              </a:r>
              <a:r>
                <a:rPr sz="2000" dirty="0" err="1"/>
                <a:t>www.flickr.com</a:t>
              </a:r>
              <a:r>
                <a:rPr sz="2000" dirty="0"/>
                <a:t>/ photos/</a:t>
              </a:r>
              <a:r>
                <a:rPr sz="2000" dirty="0" err="1"/>
                <a:t>posk</a:t>
              </a:r>
              <a:r>
                <a:rPr sz="2000" dirty="0"/>
                <a:t>/8333973575/</a:t>
              </a:r>
            </a:p>
          </p:txBody>
        </p:sp>
      </p:grp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/>
          <p:nvPr/>
        </p:nvSpPr>
        <p:spPr>
          <a:xfrm>
            <a:off x="945158" y="10470229"/>
            <a:ext cx="2104652" cy="636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 min] </a:t>
            </a:r>
          </a:p>
        </p:txBody>
      </p:sp>
      <p:sp>
        <p:nvSpPr>
          <p:cNvPr id="186" name="Shape 186"/>
          <p:cNvSpPr/>
          <p:nvPr/>
        </p:nvSpPr>
        <p:spPr>
          <a:xfrm>
            <a:off x="4308293" y="10470229"/>
            <a:ext cx="2104652" cy="636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[3 mins] </a:t>
            </a:r>
          </a:p>
        </p:txBody>
      </p:sp>
      <p:sp>
        <p:nvSpPr>
          <p:cNvPr id="187" name="Shape 187"/>
          <p:cNvSpPr/>
          <p:nvPr/>
        </p:nvSpPr>
        <p:spPr>
          <a:xfrm>
            <a:off x="7634029" y="10470229"/>
            <a:ext cx="2104652" cy="636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[3 mins] </a:t>
            </a:r>
          </a:p>
        </p:txBody>
      </p:sp>
      <p:sp>
        <p:nvSpPr>
          <p:cNvPr id="188" name="Shape 188"/>
          <p:cNvSpPr/>
          <p:nvPr/>
        </p:nvSpPr>
        <p:spPr>
          <a:xfrm>
            <a:off x="10959762" y="10470229"/>
            <a:ext cx="2104652" cy="636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[3 mins] </a:t>
            </a:r>
          </a:p>
        </p:txBody>
      </p:sp>
      <p:sp>
        <p:nvSpPr>
          <p:cNvPr id="189" name="Shape 189"/>
          <p:cNvSpPr/>
          <p:nvPr/>
        </p:nvSpPr>
        <p:spPr>
          <a:xfrm>
            <a:off x="14360298" y="10470229"/>
            <a:ext cx="2104652" cy="636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[3 mins] </a:t>
            </a:r>
          </a:p>
        </p:txBody>
      </p:sp>
      <p:sp>
        <p:nvSpPr>
          <p:cNvPr id="190" name="Shape 190"/>
          <p:cNvSpPr/>
          <p:nvPr/>
        </p:nvSpPr>
        <p:spPr>
          <a:xfrm>
            <a:off x="17611234" y="10470229"/>
            <a:ext cx="2104652" cy="636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[3 mins] </a:t>
            </a:r>
          </a:p>
        </p:txBody>
      </p:sp>
      <p:sp>
        <p:nvSpPr>
          <p:cNvPr id="191" name="Shape 191"/>
          <p:cNvSpPr/>
          <p:nvPr/>
        </p:nvSpPr>
        <p:spPr>
          <a:xfrm>
            <a:off x="20785287" y="10470230"/>
            <a:ext cx="2104652" cy="636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[25 mins] </a:t>
            </a:r>
          </a:p>
        </p:txBody>
      </p:sp>
      <p:sp>
        <p:nvSpPr>
          <p:cNvPr id="192" name="Shape 192"/>
          <p:cNvSpPr/>
          <p:nvPr/>
        </p:nvSpPr>
        <p:spPr>
          <a:xfrm>
            <a:off x="3498037" y="11125466"/>
            <a:ext cx="3687764" cy="2235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02" y="0"/>
                </a:moveTo>
                <a:lnTo>
                  <a:pt x="8659" y="4150"/>
                </a:lnTo>
                <a:lnTo>
                  <a:pt x="1492" y="4150"/>
                </a:lnTo>
                <a:cubicBezTo>
                  <a:pt x="668" y="4150"/>
                  <a:pt x="0" y="5252"/>
                  <a:pt x="0" y="6612"/>
                </a:cubicBezTo>
                <a:lnTo>
                  <a:pt x="0" y="19138"/>
                </a:lnTo>
                <a:cubicBezTo>
                  <a:pt x="0" y="20498"/>
                  <a:pt x="668" y="21600"/>
                  <a:pt x="1492" y="21600"/>
                </a:cubicBezTo>
                <a:lnTo>
                  <a:pt x="20108" y="21600"/>
                </a:lnTo>
                <a:cubicBezTo>
                  <a:pt x="20932" y="21600"/>
                  <a:pt x="21600" y="20498"/>
                  <a:pt x="21600" y="19138"/>
                </a:cubicBezTo>
                <a:lnTo>
                  <a:pt x="21600" y="6612"/>
                </a:lnTo>
                <a:cubicBezTo>
                  <a:pt x="21600" y="5252"/>
                  <a:pt x="20932" y="4150"/>
                  <a:pt x="20108" y="4150"/>
                </a:cubicBezTo>
                <a:lnTo>
                  <a:pt x="13143" y="4150"/>
                </a:lnTo>
                <a:lnTo>
                  <a:pt x="10902" y="0"/>
                </a:lnTo>
                <a:close/>
              </a:path>
            </a:pathLst>
          </a:custGeom>
          <a:solidFill>
            <a:srgbClr val="EE515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 anchor="ctr"/>
          <a:lstStyle>
            <a:lvl1pPr>
              <a:defRPr sz="3000" b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Lorum ipsum dolor sit amet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E3A1937-2A50-434C-8688-10412BBFB2DD}"/>
              </a:ext>
            </a:extLst>
          </p:cNvPr>
          <p:cNvGrpSpPr/>
          <p:nvPr/>
        </p:nvGrpSpPr>
        <p:grpSpPr>
          <a:xfrm>
            <a:off x="-23403" y="-626400"/>
            <a:ext cx="24486369" cy="13891327"/>
            <a:chOff x="-23403" y="-626400"/>
            <a:chExt cx="24486369" cy="13891327"/>
          </a:xfrm>
        </p:grpSpPr>
        <p:pic>
          <p:nvPicPr>
            <p:cNvPr id="165" name="5Whys.jpg"/>
            <p:cNvPicPr>
              <a:picLocks noChangeAspect="1"/>
            </p:cNvPicPr>
            <p:nvPr/>
          </p:nvPicPr>
          <p:blipFill>
            <a:blip r:embed="rId2"/>
            <a:srcRect t="27339" b="27339"/>
            <a:stretch>
              <a:fillRect/>
            </a:stretch>
          </p:blipFill>
          <p:spPr>
            <a:xfrm>
              <a:off x="1212" y="-9607"/>
              <a:ext cx="19473580" cy="5909701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166" name="Shape 166"/>
            <p:cNvSpPr/>
            <p:nvPr/>
          </p:nvSpPr>
          <p:spPr>
            <a:xfrm rot="16200000">
              <a:off x="14734470" y="1317093"/>
              <a:ext cx="6120259" cy="3360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3000"/>
            </a:p>
          </p:txBody>
        </p:sp>
        <p:sp>
          <p:nvSpPr>
            <p:cNvPr id="167" name="Shape 167"/>
            <p:cNvSpPr/>
            <p:nvPr/>
          </p:nvSpPr>
          <p:spPr>
            <a:xfrm rot="16200000">
              <a:off x="17560800" y="615600"/>
              <a:ext cx="3063687" cy="168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3000"/>
            </a:p>
          </p:txBody>
        </p:sp>
        <p:sp>
          <p:nvSpPr>
            <p:cNvPr id="168" name="Shape 168"/>
            <p:cNvSpPr/>
            <p:nvPr/>
          </p:nvSpPr>
          <p:spPr>
            <a:xfrm>
              <a:off x="19899076" y="-60451"/>
              <a:ext cx="4496226" cy="3047293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3000"/>
            </a:p>
          </p:txBody>
        </p:sp>
        <p:sp>
          <p:nvSpPr>
            <p:cNvPr id="169" name="Shape 169"/>
            <p:cNvSpPr/>
            <p:nvPr/>
          </p:nvSpPr>
          <p:spPr>
            <a:xfrm>
              <a:off x="19212269" y="-626400"/>
              <a:ext cx="5250697" cy="260706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44">
                <a:lnSpc>
                  <a:spcPts val="24800"/>
                </a:lnSpc>
                <a:defRPr sz="7000" b="0" spc="-14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sz="7000" dirty="0"/>
                <a:t>PAGE 18</a:t>
              </a:r>
            </a:p>
          </p:txBody>
        </p:sp>
        <p:sp>
          <p:nvSpPr>
            <p:cNvPr id="170" name="Shape 170"/>
            <p:cNvSpPr/>
            <p:nvPr/>
          </p:nvSpPr>
          <p:spPr>
            <a:xfrm>
              <a:off x="-23403" y="1676596"/>
              <a:ext cx="10469008" cy="2321715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44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 sz="9600"/>
            </a:p>
          </p:txBody>
        </p:sp>
        <p:sp>
          <p:nvSpPr>
            <p:cNvPr id="171" name="Shape 171"/>
            <p:cNvSpPr/>
            <p:nvPr/>
          </p:nvSpPr>
          <p:spPr>
            <a:xfrm rot="5400000">
              <a:off x="9899270" y="2201758"/>
              <a:ext cx="2321715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3000"/>
            </a:p>
          </p:txBody>
        </p:sp>
        <p:sp>
          <p:nvSpPr>
            <p:cNvPr id="172" name="Shape 172"/>
            <p:cNvSpPr/>
            <p:nvPr/>
          </p:nvSpPr>
          <p:spPr>
            <a:xfrm>
              <a:off x="385152" y="28800"/>
              <a:ext cx="9118736" cy="393101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44">
                <a:lnSpc>
                  <a:spcPts val="35601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sz="16000" spc="-319" dirty="0"/>
                <a:t>5 Whys</a:t>
              </a:r>
            </a:p>
          </p:txBody>
        </p:sp>
        <p:sp>
          <p:nvSpPr>
            <p:cNvPr id="173" name="Shape 173"/>
            <p:cNvSpPr/>
            <p:nvPr/>
          </p:nvSpPr>
          <p:spPr>
            <a:xfrm>
              <a:off x="1334644" y="6636378"/>
              <a:ext cx="21354888" cy="162159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>
              <a:spAutoFit/>
            </a:bodyPr>
            <a:lstStyle>
              <a:lvl1pPr algn="l">
                <a:defRPr b="0">
                  <a:latin typeface="Montserrat Medium"/>
                  <a:ea typeface="Montserrat Medium"/>
                  <a:cs typeface="Montserrat Medium"/>
                  <a:sym typeface="Montserrat Medium"/>
                </a:defRPr>
              </a:lvl1pPr>
            </a:lstStyle>
            <a:p>
              <a:r>
                <a:t>In this exercise, you will practice the method of 5 whys and create a problem statement to summarise your findings. Use the provided template (p.164) to track the responses. Start at the top of the template and work your way down. </a:t>
              </a:r>
            </a:p>
          </p:txBody>
        </p:sp>
        <p:sp>
          <p:nvSpPr>
            <p:cNvPr id="174" name="Shape 174"/>
            <p:cNvSpPr/>
            <p:nvPr/>
          </p:nvSpPr>
          <p:spPr>
            <a:xfrm rot="16200000">
              <a:off x="16498454" y="3733200"/>
              <a:ext cx="2107691" cy="1157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3000"/>
            </a:p>
          </p:txBody>
        </p:sp>
        <p:sp>
          <p:nvSpPr>
            <p:cNvPr id="175" name="Shape 175"/>
            <p:cNvSpPr/>
            <p:nvPr/>
          </p:nvSpPr>
          <p:spPr>
            <a:xfrm>
              <a:off x="18112142" y="3266049"/>
              <a:ext cx="6294408" cy="2107692"/>
            </a:xfrm>
            <a:prstGeom prst="rect">
              <a:avLst/>
            </a:pr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 marR="254003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 sz="3000"/>
            </a:p>
          </p:txBody>
        </p:sp>
        <p:sp>
          <p:nvSpPr>
            <p:cNvPr id="176" name="Shape 176"/>
            <p:cNvSpPr/>
            <p:nvPr/>
          </p:nvSpPr>
          <p:spPr>
            <a:xfrm>
              <a:off x="20688871" y="3777902"/>
              <a:ext cx="3533017" cy="106759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marR="254003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sz="3000"/>
                <a:t>YOU WILL NEED</a:t>
              </a:r>
              <a:br>
                <a:rPr sz="3000"/>
              </a:br>
              <a:r>
                <a:rPr sz="3000"/>
                <a:t>P</a:t>
              </a:r>
              <a:r>
                <a:rPr sz="3000">
                  <a:latin typeface="Montserrat Medium"/>
                  <a:ea typeface="Montserrat Medium"/>
                  <a:cs typeface="Montserrat Medium"/>
                  <a:sym typeface="Montserrat Medium"/>
                </a:rPr>
                <a:t>en</a:t>
              </a:r>
            </a:p>
          </p:txBody>
        </p:sp>
        <p:sp>
          <p:nvSpPr>
            <p:cNvPr id="178" name="Shape 178"/>
            <p:cNvSpPr/>
            <p:nvPr/>
          </p:nvSpPr>
          <p:spPr>
            <a:xfrm>
              <a:off x="2479713" y="9714363"/>
              <a:ext cx="19139561" cy="1"/>
            </a:xfrm>
            <a:prstGeom prst="line">
              <a:avLst/>
            </a:prstGeom>
            <a:ln w="88900">
              <a:solidFill>
                <a:srgbClr val="00000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3000"/>
            </a:p>
          </p:txBody>
        </p:sp>
        <p:sp>
          <p:nvSpPr>
            <p:cNvPr id="179" name="Shape 179"/>
            <p:cNvSpPr/>
            <p:nvPr/>
          </p:nvSpPr>
          <p:spPr>
            <a:xfrm>
              <a:off x="1478213" y="9195093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180" name="Shape 180"/>
            <p:cNvSpPr/>
            <p:nvPr/>
          </p:nvSpPr>
          <p:spPr>
            <a:xfrm>
              <a:off x="21318341" y="9195093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7</a:t>
              </a:r>
            </a:p>
          </p:txBody>
        </p:sp>
        <p:sp>
          <p:nvSpPr>
            <p:cNvPr id="181" name="Shape 181"/>
            <p:cNvSpPr/>
            <p:nvPr/>
          </p:nvSpPr>
          <p:spPr>
            <a:xfrm>
              <a:off x="11530223" y="9195093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182" name="Shape 182"/>
            <p:cNvSpPr/>
            <p:nvPr/>
          </p:nvSpPr>
          <p:spPr>
            <a:xfrm>
              <a:off x="4841348" y="9195093"/>
              <a:ext cx="1038542" cy="1038541"/>
            </a:xfrm>
            <a:prstGeom prst="ellipse">
              <a:avLst/>
            </a:prstGeom>
            <a:solidFill>
              <a:srgbClr val="EE515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183" name="Shape 183"/>
            <p:cNvSpPr/>
            <p:nvPr/>
          </p:nvSpPr>
          <p:spPr>
            <a:xfrm>
              <a:off x="8167083" y="9195093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184" name="Shape 184"/>
            <p:cNvSpPr/>
            <p:nvPr/>
          </p:nvSpPr>
          <p:spPr>
            <a:xfrm>
              <a:off x="14893358" y="9195093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185" name="Shape 185"/>
            <p:cNvSpPr/>
            <p:nvPr/>
          </p:nvSpPr>
          <p:spPr>
            <a:xfrm>
              <a:off x="18219093" y="9195093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6</a:t>
              </a:r>
            </a:p>
          </p:txBody>
        </p:sp>
        <p:sp>
          <p:nvSpPr>
            <p:cNvPr id="193" name="Shape 193"/>
            <p:cNvSpPr/>
            <p:nvPr/>
          </p:nvSpPr>
          <p:spPr>
            <a:xfrm>
              <a:off x="17245837" y="12505105"/>
              <a:ext cx="6618799" cy="75982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rPr sz="2000"/>
                <a:t>Image Attribution: Art Poskanzer, CC BY 2.0,</a:t>
              </a:r>
            </a:p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rPr sz="2000"/>
                <a:t> https://www.flickr.com/ photos/posk/8333973575/</a:t>
              </a:r>
            </a:p>
          </p:txBody>
        </p:sp>
      </p:grp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/>
          <p:nvPr/>
        </p:nvSpPr>
        <p:spPr>
          <a:xfrm>
            <a:off x="945158" y="10470229"/>
            <a:ext cx="2104652" cy="636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 min] </a:t>
            </a:r>
          </a:p>
        </p:txBody>
      </p:sp>
      <p:sp>
        <p:nvSpPr>
          <p:cNvPr id="216" name="Shape 216"/>
          <p:cNvSpPr/>
          <p:nvPr/>
        </p:nvSpPr>
        <p:spPr>
          <a:xfrm>
            <a:off x="4308293" y="10470229"/>
            <a:ext cx="2104652" cy="636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[3 mins] </a:t>
            </a:r>
          </a:p>
        </p:txBody>
      </p:sp>
      <p:sp>
        <p:nvSpPr>
          <p:cNvPr id="217" name="Shape 217"/>
          <p:cNvSpPr/>
          <p:nvPr/>
        </p:nvSpPr>
        <p:spPr>
          <a:xfrm>
            <a:off x="7634029" y="10470229"/>
            <a:ext cx="2104652" cy="636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[3 mins] </a:t>
            </a:r>
          </a:p>
        </p:txBody>
      </p:sp>
      <p:sp>
        <p:nvSpPr>
          <p:cNvPr id="218" name="Shape 218"/>
          <p:cNvSpPr/>
          <p:nvPr/>
        </p:nvSpPr>
        <p:spPr>
          <a:xfrm>
            <a:off x="10959762" y="10470229"/>
            <a:ext cx="2104652" cy="636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[3 mins] </a:t>
            </a:r>
          </a:p>
        </p:txBody>
      </p:sp>
      <p:sp>
        <p:nvSpPr>
          <p:cNvPr id="219" name="Shape 219"/>
          <p:cNvSpPr/>
          <p:nvPr/>
        </p:nvSpPr>
        <p:spPr>
          <a:xfrm>
            <a:off x="14360298" y="10470229"/>
            <a:ext cx="2104652" cy="636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[3 mins] </a:t>
            </a:r>
          </a:p>
        </p:txBody>
      </p:sp>
      <p:sp>
        <p:nvSpPr>
          <p:cNvPr id="220" name="Shape 220"/>
          <p:cNvSpPr/>
          <p:nvPr/>
        </p:nvSpPr>
        <p:spPr>
          <a:xfrm>
            <a:off x="17611234" y="10470229"/>
            <a:ext cx="2104652" cy="636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[3 mins] </a:t>
            </a:r>
          </a:p>
        </p:txBody>
      </p:sp>
      <p:sp>
        <p:nvSpPr>
          <p:cNvPr id="221" name="Shape 221"/>
          <p:cNvSpPr/>
          <p:nvPr/>
        </p:nvSpPr>
        <p:spPr>
          <a:xfrm>
            <a:off x="20785287" y="10470230"/>
            <a:ext cx="2104652" cy="636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[25 mins] </a:t>
            </a:r>
          </a:p>
        </p:txBody>
      </p:sp>
      <p:sp>
        <p:nvSpPr>
          <p:cNvPr id="222" name="Shape 222"/>
          <p:cNvSpPr/>
          <p:nvPr/>
        </p:nvSpPr>
        <p:spPr>
          <a:xfrm>
            <a:off x="6842478" y="11114354"/>
            <a:ext cx="3687763" cy="2235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02" y="0"/>
                </a:moveTo>
                <a:lnTo>
                  <a:pt x="8659" y="4150"/>
                </a:lnTo>
                <a:lnTo>
                  <a:pt x="1492" y="4150"/>
                </a:lnTo>
                <a:cubicBezTo>
                  <a:pt x="668" y="4150"/>
                  <a:pt x="0" y="5252"/>
                  <a:pt x="0" y="6612"/>
                </a:cubicBezTo>
                <a:lnTo>
                  <a:pt x="0" y="19138"/>
                </a:lnTo>
                <a:cubicBezTo>
                  <a:pt x="0" y="20498"/>
                  <a:pt x="668" y="21600"/>
                  <a:pt x="1492" y="21600"/>
                </a:cubicBezTo>
                <a:lnTo>
                  <a:pt x="20108" y="21600"/>
                </a:lnTo>
                <a:cubicBezTo>
                  <a:pt x="20932" y="21600"/>
                  <a:pt x="21600" y="20498"/>
                  <a:pt x="21600" y="19138"/>
                </a:cubicBezTo>
                <a:lnTo>
                  <a:pt x="21600" y="6612"/>
                </a:lnTo>
                <a:cubicBezTo>
                  <a:pt x="21600" y="5252"/>
                  <a:pt x="20932" y="4150"/>
                  <a:pt x="20108" y="4150"/>
                </a:cubicBezTo>
                <a:lnTo>
                  <a:pt x="13143" y="4150"/>
                </a:lnTo>
                <a:lnTo>
                  <a:pt x="10902" y="0"/>
                </a:lnTo>
                <a:close/>
              </a:path>
            </a:pathLst>
          </a:custGeom>
          <a:solidFill>
            <a:srgbClr val="EE515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 anchor="ctr"/>
          <a:lstStyle>
            <a:lvl1pPr>
              <a:defRPr sz="3000" b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Lorum ipsum dolor sit amet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225BC35-594E-0B48-BD0D-DDEDB71476C2}"/>
              </a:ext>
            </a:extLst>
          </p:cNvPr>
          <p:cNvGrpSpPr/>
          <p:nvPr/>
        </p:nvGrpSpPr>
        <p:grpSpPr>
          <a:xfrm>
            <a:off x="-23403" y="-626400"/>
            <a:ext cx="24486369" cy="13891327"/>
            <a:chOff x="-23403" y="-626400"/>
            <a:chExt cx="24486369" cy="13891327"/>
          </a:xfrm>
        </p:grpSpPr>
        <p:pic>
          <p:nvPicPr>
            <p:cNvPr id="195" name="5Whys.jpg"/>
            <p:cNvPicPr>
              <a:picLocks noChangeAspect="1"/>
            </p:cNvPicPr>
            <p:nvPr/>
          </p:nvPicPr>
          <p:blipFill>
            <a:blip r:embed="rId2"/>
            <a:srcRect t="27339" b="27339"/>
            <a:stretch>
              <a:fillRect/>
            </a:stretch>
          </p:blipFill>
          <p:spPr>
            <a:xfrm>
              <a:off x="1212" y="-9607"/>
              <a:ext cx="19473580" cy="5909701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196" name="Shape 196"/>
            <p:cNvSpPr/>
            <p:nvPr/>
          </p:nvSpPr>
          <p:spPr>
            <a:xfrm rot="16200000">
              <a:off x="14734470" y="1317093"/>
              <a:ext cx="6120259" cy="3360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3000"/>
            </a:p>
          </p:txBody>
        </p:sp>
        <p:sp>
          <p:nvSpPr>
            <p:cNvPr id="197" name="Shape 197"/>
            <p:cNvSpPr/>
            <p:nvPr/>
          </p:nvSpPr>
          <p:spPr>
            <a:xfrm rot="16200000">
              <a:off x="17562259" y="615600"/>
              <a:ext cx="3063687" cy="168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3000"/>
            </a:p>
          </p:txBody>
        </p:sp>
        <p:sp>
          <p:nvSpPr>
            <p:cNvPr id="198" name="Shape 198"/>
            <p:cNvSpPr/>
            <p:nvPr/>
          </p:nvSpPr>
          <p:spPr>
            <a:xfrm>
              <a:off x="19899076" y="-60451"/>
              <a:ext cx="4496226" cy="3047293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3000"/>
            </a:p>
          </p:txBody>
        </p:sp>
        <p:sp>
          <p:nvSpPr>
            <p:cNvPr id="199" name="Shape 199"/>
            <p:cNvSpPr/>
            <p:nvPr/>
          </p:nvSpPr>
          <p:spPr>
            <a:xfrm>
              <a:off x="19212269" y="-626400"/>
              <a:ext cx="5250697" cy="260706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44">
                <a:lnSpc>
                  <a:spcPts val="24800"/>
                </a:lnSpc>
                <a:defRPr sz="7000" b="0" spc="-14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sz="7000" dirty="0"/>
                <a:t>PAGE 18</a:t>
              </a:r>
            </a:p>
          </p:txBody>
        </p:sp>
        <p:sp>
          <p:nvSpPr>
            <p:cNvPr id="200" name="Shape 200"/>
            <p:cNvSpPr/>
            <p:nvPr/>
          </p:nvSpPr>
          <p:spPr>
            <a:xfrm>
              <a:off x="-23403" y="1676596"/>
              <a:ext cx="10469008" cy="2321715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44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 sz="9600"/>
            </a:p>
          </p:txBody>
        </p:sp>
        <p:sp>
          <p:nvSpPr>
            <p:cNvPr id="201" name="Shape 201"/>
            <p:cNvSpPr/>
            <p:nvPr/>
          </p:nvSpPr>
          <p:spPr>
            <a:xfrm rot="5400000">
              <a:off x="9899270" y="2201758"/>
              <a:ext cx="2321715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3000"/>
            </a:p>
          </p:txBody>
        </p:sp>
        <p:sp>
          <p:nvSpPr>
            <p:cNvPr id="202" name="Shape 202"/>
            <p:cNvSpPr/>
            <p:nvPr/>
          </p:nvSpPr>
          <p:spPr>
            <a:xfrm>
              <a:off x="385152" y="28800"/>
              <a:ext cx="9118736" cy="393101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44">
                <a:lnSpc>
                  <a:spcPts val="35601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sz="16000" spc="-319" dirty="0"/>
                <a:t>5 Whys</a:t>
              </a:r>
            </a:p>
          </p:txBody>
        </p:sp>
        <p:sp>
          <p:nvSpPr>
            <p:cNvPr id="203" name="Shape 203"/>
            <p:cNvSpPr/>
            <p:nvPr/>
          </p:nvSpPr>
          <p:spPr>
            <a:xfrm>
              <a:off x="1334644" y="6636378"/>
              <a:ext cx="21354888" cy="162159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>
              <a:spAutoFit/>
            </a:bodyPr>
            <a:lstStyle>
              <a:lvl1pPr algn="l">
                <a:defRPr b="0">
                  <a:latin typeface="Montserrat Medium"/>
                  <a:ea typeface="Montserrat Medium"/>
                  <a:cs typeface="Montserrat Medium"/>
                  <a:sym typeface="Montserrat Medium"/>
                </a:defRPr>
              </a:lvl1pPr>
            </a:lstStyle>
            <a:p>
              <a:r>
                <a:t>In this exercise, you will practice the method of 5 whys and create a problem statement to summarise your findings. Use the provided template (p.164) to track the responses. Start at the top of the template and work your way down. </a:t>
              </a:r>
            </a:p>
          </p:txBody>
        </p:sp>
        <p:sp>
          <p:nvSpPr>
            <p:cNvPr id="204" name="Shape 204"/>
            <p:cNvSpPr/>
            <p:nvPr/>
          </p:nvSpPr>
          <p:spPr>
            <a:xfrm rot="16200000">
              <a:off x="16498454" y="3733200"/>
              <a:ext cx="2107691" cy="1157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3000"/>
            </a:p>
          </p:txBody>
        </p:sp>
        <p:sp>
          <p:nvSpPr>
            <p:cNvPr id="205" name="Shape 205"/>
            <p:cNvSpPr/>
            <p:nvPr/>
          </p:nvSpPr>
          <p:spPr>
            <a:xfrm>
              <a:off x="18112142" y="3266049"/>
              <a:ext cx="6294408" cy="2107692"/>
            </a:xfrm>
            <a:prstGeom prst="rect">
              <a:avLst/>
            </a:pr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 marR="254003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 sz="3000"/>
            </a:p>
          </p:txBody>
        </p:sp>
        <p:sp>
          <p:nvSpPr>
            <p:cNvPr id="206" name="Shape 206"/>
            <p:cNvSpPr/>
            <p:nvPr/>
          </p:nvSpPr>
          <p:spPr>
            <a:xfrm>
              <a:off x="20688871" y="3777902"/>
              <a:ext cx="3533017" cy="106759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marR="254003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sz="3000"/>
                <a:t>YOU WILL NEED</a:t>
              </a:r>
              <a:br>
                <a:rPr sz="3000"/>
              </a:br>
              <a:r>
                <a:rPr sz="3000"/>
                <a:t>P</a:t>
              </a:r>
              <a:r>
                <a:rPr sz="3000">
                  <a:latin typeface="Montserrat Medium"/>
                  <a:ea typeface="Montserrat Medium"/>
                  <a:cs typeface="Montserrat Medium"/>
                  <a:sym typeface="Montserrat Medium"/>
                </a:rPr>
                <a:t>en</a:t>
              </a:r>
            </a:p>
          </p:txBody>
        </p:sp>
        <p:sp>
          <p:nvSpPr>
            <p:cNvPr id="208" name="Shape 208"/>
            <p:cNvSpPr/>
            <p:nvPr/>
          </p:nvSpPr>
          <p:spPr>
            <a:xfrm>
              <a:off x="2479713" y="9714363"/>
              <a:ext cx="19139561" cy="1"/>
            </a:xfrm>
            <a:prstGeom prst="line">
              <a:avLst/>
            </a:prstGeom>
            <a:ln w="88900">
              <a:solidFill>
                <a:srgbClr val="00000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3000"/>
            </a:p>
          </p:txBody>
        </p:sp>
        <p:sp>
          <p:nvSpPr>
            <p:cNvPr id="209" name="Shape 209"/>
            <p:cNvSpPr/>
            <p:nvPr/>
          </p:nvSpPr>
          <p:spPr>
            <a:xfrm>
              <a:off x="1478213" y="9195093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210" name="Shape 210"/>
            <p:cNvSpPr/>
            <p:nvPr/>
          </p:nvSpPr>
          <p:spPr>
            <a:xfrm>
              <a:off x="21318341" y="9195093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7</a:t>
              </a:r>
            </a:p>
          </p:txBody>
        </p:sp>
        <p:sp>
          <p:nvSpPr>
            <p:cNvPr id="211" name="Shape 211"/>
            <p:cNvSpPr/>
            <p:nvPr/>
          </p:nvSpPr>
          <p:spPr>
            <a:xfrm>
              <a:off x="11530223" y="9195093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212" name="Shape 212"/>
            <p:cNvSpPr/>
            <p:nvPr/>
          </p:nvSpPr>
          <p:spPr>
            <a:xfrm>
              <a:off x="4841348" y="9195093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213" name="Shape 213"/>
            <p:cNvSpPr/>
            <p:nvPr/>
          </p:nvSpPr>
          <p:spPr>
            <a:xfrm>
              <a:off x="8167083" y="9195093"/>
              <a:ext cx="1038542" cy="1038541"/>
            </a:xfrm>
            <a:prstGeom prst="ellipse">
              <a:avLst/>
            </a:prstGeom>
            <a:solidFill>
              <a:srgbClr val="EE515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214" name="Shape 214"/>
            <p:cNvSpPr/>
            <p:nvPr/>
          </p:nvSpPr>
          <p:spPr>
            <a:xfrm>
              <a:off x="14893358" y="9195093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215" name="Shape 215"/>
            <p:cNvSpPr/>
            <p:nvPr/>
          </p:nvSpPr>
          <p:spPr>
            <a:xfrm>
              <a:off x="18219093" y="9195093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6</a:t>
              </a:r>
            </a:p>
          </p:txBody>
        </p:sp>
        <p:sp>
          <p:nvSpPr>
            <p:cNvPr id="223" name="Shape 223"/>
            <p:cNvSpPr/>
            <p:nvPr/>
          </p:nvSpPr>
          <p:spPr>
            <a:xfrm>
              <a:off x="17245837" y="12505105"/>
              <a:ext cx="6618799" cy="75982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rPr sz="2000"/>
                <a:t>Image Attribution: Art Poskanzer, CC BY 2.0,</a:t>
              </a:r>
            </a:p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rPr sz="2000"/>
                <a:t> https://www.flickr.com/ photos/posk/8333973575/</a:t>
              </a:r>
            </a:p>
          </p:txBody>
        </p:sp>
      </p:grp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/>
          <p:nvPr/>
        </p:nvSpPr>
        <p:spPr>
          <a:xfrm>
            <a:off x="945158" y="10470229"/>
            <a:ext cx="2104652" cy="636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 min] </a:t>
            </a:r>
          </a:p>
        </p:txBody>
      </p:sp>
      <p:sp>
        <p:nvSpPr>
          <p:cNvPr id="246" name="Shape 246"/>
          <p:cNvSpPr/>
          <p:nvPr/>
        </p:nvSpPr>
        <p:spPr>
          <a:xfrm>
            <a:off x="4308293" y="10470229"/>
            <a:ext cx="2104652" cy="636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[3 mins] </a:t>
            </a:r>
          </a:p>
        </p:txBody>
      </p:sp>
      <p:sp>
        <p:nvSpPr>
          <p:cNvPr id="247" name="Shape 247"/>
          <p:cNvSpPr/>
          <p:nvPr/>
        </p:nvSpPr>
        <p:spPr>
          <a:xfrm>
            <a:off x="7634029" y="10470229"/>
            <a:ext cx="2104652" cy="636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[3 mins] </a:t>
            </a:r>
          </a:p>
        </p:txBody>
      </p:sp>
      <p:sp>
        <p:nvSpPr>
          <p:cNvPr id="248" name="Shape 248"/>
          <p:cNvSpPr/>
          <p:nvPr/>
        </p:nvSpPr>
        <p:spPr>
          <a:xfrm>
            <a:off x="10959762" y="10470229"/>
            <a:ext cx="2104652" cy="636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[3 mins] </a:t>
            </a:r>
          </a:p>
        </p:txBody>
      </p:sp>
      <p:sp>
        <p:nvSpPr>
          <p:cNvPr id="249" name="Shape 249"/>
          <p:cNvSpPr/>
          <p:nvPr/>
        </p:nvSpPr>
        <p:spPr>
          <a:xfrm>
            <a:off x="14360298" y="10470229"/>
            <a:ext cx="2104652" cy="636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[3 mins] </a:t>
            </a:r>
          </a:p>
        </p:txBody>
      </p:sp>
      <p:sp>
        <p:nvSpPr>
          <p:cNvPr id="250" name="Shape 250"/>
          <p:cNvSpPr/>
          <p:nvPr/>
        </p:nvSpPr>
        <p:spPr>
          <a:xfrm>
            <a:off x="17611234" y="10470229"/>
            <a:ext cx="2104652" cy="636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[3 mins] </a:t>
            </a:r>
          </a:p>
        </p:txBody>
      </p:sp>
      <p:sp>
        <p:nvSpPr>
          <p:cNvPr id="251" name="Shape 251"/>
          <p:cNvSpPr/>
          <p:nvPr/>
        </p:nvSpPr>
        <p:spPr>
          <a:xfrm>
            <a:off x="20785287" y="10470230"/>
            <a:ext cx="2104652" cy="636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[25 mins] </a:t>
            </a:r>
          </a:p>
        </p:txBody>
      </p:sp>
      <p:sp>
        <p:nvSpPr>
          <p:cNvPr id="252" name="Shape 252"/>
          <p:cNvSpPr/>
          <p:nvPr/>
        </p:nvSpPr>
        <p:spPr>
          <a:xfrm>
            <a:off x="10168213" y="11114354"/>
            <a:ext cx="3687763" cy="2235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02" y="0"/>
                </a:moveTo>
                <a:lnTo>
                  <a:pt x="8659" y="4150"/>
                </a:lnTo>
                <a:lnTo>
                  <a:pt x="1492" y="4150"/>
                </a:lnTo>
                <a:cubicBezTo>
                  <a:pt x="668" y="4150"/>
                  <a:pt x="0" y="5252"/>
                  <a:pt x="0" y="6612"/>
                </a:cubicBezTo>
                <a:lnTo>
                  <a:pt x="0" y="19138"/>
                </a:lnTo>
                <a:cubicBezTo>
                  <a:pt x="0" y="20498"/>
                  <a:pt x="668" y="21600"/>
                  <a:pt x="1492" y="21600"/>
                </a:cubicBezTo>
                <a:lnTo>
                  <a:pt x="20108" y="21600"/>
                </a:lnTo>
                <a:cubicBezTo>
                  <a:pt x="20932" y="21600"/>
                  <a:pt x="21600" y="20498"/>
                  <a:pt x="21600" y="19138"/>
                </a:cubicBezTo>
                <a:lnTo>
                  <a:pt x="21600" y="6612"/>
                </a:lnTo>
                <a:cubicBezTo>
                  <a:pt x="21600" y="5252"/>
                  <a:pt x="20932" y="4150"/>
                  <a:pt x="20108" y="4150"/>
                </a:cubicBezTo>
                <a:lnTo>
                  <a:pt x="13143" y="4150"/>
                </a:lnTo>
                <a:lnTo>
                  <a:pt x="10902" y="0"/>
                </a:lnTo>
                <a:close/>
              </a:path>
            </a:pathLst>
          </a:custGeom>
          <a:solidFill>
            <a:srgbClr val="EE515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 anchor="ctr"/>
          <a:lstStyle>
            <a:lvl1pPr>
              <a:defRPr sz="3000" b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Lorum ipsum dolor sit amet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7548ECB-3757-A646-BBF4-E01E00D29027}"/>
              </a:ext>
            </a:extLst>
          </p:cNvPr>
          <p:cNvGrpSpPr/>
          <p:nvPr/>
        </p:nvGrpSpPr>
        <p:grpSpPr>
          <a:xfrm>
            <a:off x="-23403" y="-626400"/>
            <a:ext cx="24486369" cy="13891327"/>
            <a:chOff x="-23403" y="-626400"/>
            <a:chExt cx="24486369" cy="13891327"/>
          </a:xfrm>
        </p:grpSpPr>
        <p:pic>
          <p:nvPicPr>
            <p:cNvPr id="225" name="5Whys.jpg"/>
            <p:cNvPicPr>
              <a:picLocks noChangeAspect="1"/>
            </p:cNvPicPr>
            <p:nvPr/>
          </p:nvPicPr>
          <p:blipFill>
            <a:blip r:embed="rId2"/>
            <a:srcRect t="27339" b="27339"/>
            <a:stretch>
              <a:fillRect/>
            </a:stretch>
          </p:blipFill>
          <p:spPr>
            <a:xfrm>
              <a:off x="1212" y="-9607"/>
              <a:ext cx="19473580" cy="5909701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226" name="Shape 226"/>
            <p:cNvSpPr/>
            <p:nvPr/>
          </p:nvSpPr>
          <p:spPr>
            <a:xfrm rot="16200000">
              <a:off x="14734470" y="1317093"/>
              <a:ext cx="6120259" cy="3360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3000"/>
            </a:p>
          </p:txBody>
        </p:sp>
        <p:sp>
          <p:nvSpPr>
            <p:cNvPr id="227" name="Shape 227"/>
            <p:cNvSpPr/>
            <p:nvPr/>
          </p:nvSpPr>
          <p:spPr>
            <a:xfrm rot="16200000">
              <a:off x="17562259" y="615600"/>
              <a:ext cx="3063687" cy="168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3000"/>
            </a:p>
          </p:txBody>
        </p:sp>
        <p:sp>
          <p:nvSpPr>
            <p:cNvPr id="228" name="Shape 228"/>
            <p:cNvSpPr/>
            <p:nvPr/>
          </p:nvSpPr>
          <p:spPr>
            <a:xfrm>
              <a:off x="19899076" y="-60451"/>
              <a:ext cx="4496226" cy="3047293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3000"/>
            </a:p>
          </p:txBody>
        </p:sp>
        <p:sp>
          <p:nvSpPr>
            <p:cNvPr id="229" name="Shape 229"/>
            <p:cNvSpPr/>
            <p:nvPr/>
          </p:nvSpPr>
          <p:spPr>
            <a:xfrm>
              <a:off x="19212269" y="-626400"/>
              <a:ext cx="5250697" cy="260706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44">
                <a:lnSpc>
                  <a:spcPts val="24800"/>
                </a:lnSpc>
                <a:defRPr sz="7000" b="0" spc="-14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sz="7000" dirty="0"/>
                <a:t>PAGE 18</a:t>
              </a:r>
            </a:p>
          </p:txBody>
        </p:sp>
        <p:sp>
          <p:nvSpPr>
            <p:cNvPr id="230" name="Shape 230"/>
            <p:cNvSpPr/>
            <p:nvPr/>
          </p:nvSpPr>
          <p:spPr>
            <a:xfrm>
              <a:off x="-23403" y="1676596"/>
              <a:ext cx="10469008" cy="2321715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44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 sz="9600"/>
            </a:p>
          </p:txBody>
        </p:sp>
        <p:sp>
          <p:nvSpPr>
            <p:cNvPr id="231" name="Shape 231"/>
            <p:cNvSpPr/>
            <p:nvPr/>
          </p:nvSpPr>
          <p:spPr>
            <a:xfrm rot="5400000">
              <a:off x="9899270" y="2201758"/>
              <a:ext cx="2321715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3000"/>
            </a:p>
          </p:txBody>
        </p:sp>
        <p:sp>
          <p:nvSpPr>
            <p:cNvPr id="232" name="Shape 232"/>
            <p:cNvSpPr/>
            <p:nvPr/>
          </p:nvSpPr>
          <p:spPr>
            <a:xfrm>
              <a:off x="385152" y="28800"/>
              <a:ext cx="9118736" cy="393101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44">
                <a:lnSpc>
                  <a:spcPts val="35601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sz="16000" spc="-319" dirty="0"/>
                <a:t>5 Whys</a:t>
              </a:r>
            </a:p>
          </p:txBody>
        </p:sp>
        <p:sp>
          <p:nvSpPr>
            <p:cNvPr id="233" name="Shape 233"/>
            <p:cNvSpPr/>
            <p:nvPr/>
          </p:nvSpPr>
          <p:spPr>
            <a:xfrm>
              <a:off x="1334644" y="6636378"/>
              <a:ext cx="21354888" cy="162159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>
              <a:spAutoFit/>
            </a:bodyPr>
            <a:lstStyle>
              <a:lvl1pPr algn="l">
                <a:defRPr b="0">
                  <a:latin typeface="Montserrat Medium"/>
                  <a:ea typeface="Montserrat Medium"/>
                  <a:cs typeface="Montserrat Medium"/>
                  <a:sym typeface="Montserrat Medium"/>
                </a:defRPr>
              </a:lvl1pPr>
            </a:lstStyle>
            <a:p>
              <a:r>
                <a:t>In this exercise, you will practice the method of 5 whys and create a problem statement to summarise your findings. Use the provided template (p.164) to track the responses. Start at the top of the template and work your way down. </a:t>
              </a:r>
            </a:p>
          </p:txBody>
        </p:sp>
        <p:sp>
          <p:nvSpPr>
            <p:cNvPr id="234" name="Shape 234"/>
            <p:cNvSpPr/>
            <p:nvPr/>
          </p:nvSpPr>
          <p:spPr>
            <a:xfrm rot="16200000">
              <a:off x="16498454" y="3733200"/>
              <a:ext cx="2107691" cy="1157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3000"/>
            </a:p>
          </p:txBody>
        </p:sp>
        <p:sp>
          <p:nvSpPr>
            <p:cNvPr id="235" name="Shape 235"/>
            <p:cNvSpPr/>
            <p:nvPr/>
          </p:nvSpPr>
          <p:spPr>
            <a:xfrm>
              <a:off x="18112142" y="3266049"/>
              <a:ext cx="6294408" cy="2107692"/>
            </a:xfrm>
            <a:prstGeom prst="rect">
              <a:avLst/>
            </a:pr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 marR="254003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 sz="3000"/>
            </a:p>
          </p:txBody>
        </p:sp>
        <p:sp>
          <p:nvSpPr>
            <p:cNvPr id="236" name="Shape 236"/>
            <p:cNvSpPr/>
            <p:nvPr/>
          </p:nvSpPr>
          <p:spPr>
            <a:xfrm>
              <a:off x="20688871" y="3777902"/>
              <a:ext cx="3533017" cy="106759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marR="254003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sz="3000"/>
                <a:t>YOU WILL NEED</a:t>
              </a:r>
              <a:br>
                <a:rPr sz="3000"/>
              </a:br>
              <a:r>
                <a:rPr sz="3000"/>
                <a:t>P</a:t>
              </a:r>
              <a:r>
                <a:rPr sz="3000">
                  <a:latin typeface="Montserrat Medium"/>
                  <a:ea typeface="Montserrat Medium"/>
                  <a:cs typeface="Montserrat Medium"/>
                  <a:sym typeface="Montserrat Medium"/>
                </a:rPr>
                <a:t>en</a:t>
              </a:r>
            </a:p>
          </p:txBody>
        </p:sp>
        <p:sp>
          <p:nvSpPr>
            <p:cNvPr id="238" name="Shape 238"/>
            <p:cNvSpPr/>
            <p:nvPr/>
          </p:nvSpPr>
          <p:spPr>
            <a:xfrm>
              <a:off x="2479713" y="9714363"/>
              <a:ext cx="19139561" cy="1"/>
            </a:xfrm>
            <a:prstGeom prst="line">
              <a:avLst/>
            </a:prstGeom>
            <a:ln w="88900">
              <a:solidFill>
                <a:srgbClr val="00000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3000"/>
            </a:p>
          </p:txBody>
        </p:sp>
        <p:sp>
          <p:nvSpPr>
            <p:cNvPr id="239" name="Shape 239"/>
            <p:cNvSpPr/>
            <p:nvPr/>
          </p:nvSpPr>
          <p:spPr>
            <a:xfrm>
              <a:off x="1478213" y="9195093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240" name="Shape 240"/>
            <p:cNvSpPr/>
            <p:nvPr/>
          </p:nvSpPr>
          <p:spPr>
            <a:xfrm>
              <a:off x="21318341" y="9195093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7</a:t>
              </a:r>
            </a:p>
          </p:txBody>
        </p:sp>
        <p:sp>
          <p:nvSpPr>
            <p:cNvPr id="241" name="Shape 241"/>
            <p:cNvSpPr/>
            <p:nvPr/>
          </p:nvSpPr>
          <p:spPr>
            <a:xfrm>
              <a:off x="11530223" y="9195093"/>
              <a:ext cx="1038541" cy="1038541"/>
            </a:xfrm>
            <a:prstGeom prst="ellipse">
              <a:avLst/>
            </a:prstGeom>
            <a:solidFill>
              <a:srgbClr val="EE515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242" name="Shape 242"/>
            <p:cNvSpPr/>
            <p:nvPr/>
          </p:nvSpPr>
          <p:spPr>
            <a:xfrm>
              <a:off x="4841348" y="9195093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243" name="Shape 243"/>
            <p:cNvSpPr/>
            <p:nvPr/>
          </p:nvSpPr>
          <p:spPr>
            <a:xfrm>
              <a:off x="8167083" y="9195093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244" name="Shape 244"/>
            <p:cNvSpPr/>
            <p:nvPr/>
          </p:nvSpPr>
          <p:spPr>
            <a:xfrm>
              <a:off x="14893358" y="9195093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245" name="Shape 245"/>
            <p:cNvSpPr/>
            <p:nvPr/>
          </p:nvSpPr>
          <p:spPr>
            <a:xfrm>
              <a:off x="18219093" y="9195093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6</a:t>
              </a:r>
            </a:p>
          </p:txBody>
        </p:sp>
        <p:sp>
          <p:nvSpPr>
            <p:cNvPr id="253" name="Shape 253"/>
            <p:cNvSpPr/>
            <p:nvPr/>
          </p:nvSpPr>
          <p:spPr>
            <a:xfrm>
              <a:off x="17245837" y="12505105"/>
              <a:ext cx="6618799" cy="75982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rPr sz="2000"/>
                <a:t>Image Attribution: Art Poskanzer, CC BY 2.0,</a:t>
              </a:r>
            </a:p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rPr sz="2000"/>
                <a:t> https://www.flickr.com/ photos/posk/8333973575/</a:t>
              </a:r>
            </a:p>
          </p:txBody>
        </p:sp>
      </p:grp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/>
          <p:nvPr/>
        </p:nvSpPr>
        <p:spPr>
          <a:xfrm>
            <a:off x="945158" y="10470229"/>
            <a:ext cx="2104652" cy="636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 min] </a:t>
            </a:r>
          </a:p>
        </p:txBody>
      </p:sp>
      <p:sp>
        <p:nvSpPr>
          <p:cNvPr id="276" name="Shape 276"/>
          <p:cNvSpPr/>
          <p:nvPr/>
        </p:nvSpPr>
        <p:spPr>
          <a:xfrm>
            <a:off x="4308293" y="10470229"/>
            <a:ext cx="2104652" cy="636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[3 mins] </a:t>
            </a:r>
          </a:p>
        </p:txBody>
      </p:sp>
      <p:sp>
        <p:nvSpPr>
          <p:cNvPr id="277" name="Shape 277"/>
          <p:cNvSpPr/>
          <p:nvPr/>
        </p:nvSpPr>
        <p:spPr>
          <a:xfrm>
            <a:off x="7634029" y="10470229"/>
            <a:ext cx="2104652" cy="636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[3 mins] </a:t>
            </a:r>
          </a:p>
        </p:txBody>
      </p:sp>
      <p:sp>
        <p:nvSpPr>
          <p:cNvPr id="278" name="Shape 278"/>
          <p:cNvSpPr/>
          <p:nvPr/>
        </p:nvSpPr>
        <p:spPr>
          <a:xfrm>
            <a:off x="10959762" y="10470229"/>
            <a:ext cx="2104652" cy="636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[3 mins] </a:t>
            </a:r>
          </a:p>
        </p:txBody>
      </p:sp>
      <p:sp>
        <p:nvSpPr>
          <p:cNvPr id="279" name="Shape 279"/>
          <p:cNvSpPr/>
          <p:nvPr/>
        </p:nvSpPr>
        <p:spPr>
          <a:xfrm>
            <a:off x="14360298" y="10470229"/>
            <a:ext cx="2104652" cy="636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[3 mins] </a:t>
            </a:r>
          </a:p>
        </p:txBody>
      </p:sp>
      <p:sp>
        <p:nvSpPr>
          <p:cNvPr id="280" name="Shape 280"/>
          <p:cNvSpPr/>
          <p:nvPr/>
        </p:nvSpPr>
        <p:spPr>
          <a:xfrm>
            <a:off x="17611234" y="10470229"/>
            <a:ext cx="2104652" cy="636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[3 mins] </a:t>
            </a:r>
          </a:p>
        </p:txBody>
      </p:sp>
      <p:sp>
        <p:nvSpPr>
          <p:cNvPr id="281" name="Shape 281"/>
          <p:cNvSpPr/>
          <p:nvPr/>
        </p:nvSpPr>
        <p:spPr>
          <a:xfrm>
            <a:off x="20785287" y="10470230"/>
            <a:ext cx="2104652" cy="636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[25 mins] </a:t>
            </a:r>
          </a:p>
        </p:txBody>
      </p:sp>
      <p:sp>
        <p:nvSpPr>
          <p:cNvPr id="282" name="Shape 282"/>
          <p:cNvSpPr/>
          <p:nvPr/>
        </p:nvSpPr>
        <p:spPr>
          <a:xfrm>
            <a:off x="13568741" y="11114354"/>
            <a:ext cx="3687764" cy="2235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02" y="0"/>
                </a:moveTo>
                <a:lnTo>
                  <a:pt x="8659" y="4150"/>
                </a:lnTo>
                <a:lnTo>
                  <a:pt x="1492" y="4150"/>
                </a:lnTo>
                <a:cubicBezTo>
                  <a:pt x="668" y="4150"/>
                  <a:pt x="0" y="5252"/>
                  <a:pt x="0" y="6612"/>
                </a:cubicBezTo>
                <a:lnTo>
                  <a:pt x="0" y="19138"/>
                </a:lnTo>
                <a:cubicBezTo>
                  <a:pt x="0" y="20498"/>
                  <a:pt x="668" y="21600"/>
                  <a:pt x="1492" y="21600"/>
                </a:cubicBezTo>
                <a:lnTo>
                  <a:pt x="20108" y="21600"/>
                </a:lnTo>
                <a:cubicBezTo>
                  <a:pt x="20932" y="21600"/>
                  <a:pt x="21600" y="20498"/>
                  <a:pt x="21600" y="19138"/>
                </a:cubicBezTo>
                <a:lnTo>
                  <a:pt x="21600" y="6612"/>
                </a:lnTo>
                <a:cubicBezTo>
                  <a:pt x="21600" y="5252"/>
                  <a:pt x="20932" y="4150"/>
                  <a:pt x="20108" y="4150"/>
                </a:cubicBezTo>
                <a:lnTo>
                  <a:pt x="13143" y="4150"/>
                </a:lnTo>
                <a:lnTo>
                  <a:pt x="10902" y="0"/>
                </a:lnTo>
                <a:close/>
              </a:path>
            </a:pathLst>
          </a:custGeom>
          <a:solidFill>
            <a:srgbClr val="EE515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 anchor="ctr"/>
          <a:lstStyle>
            <a:lvl1pPr>
              <a:defRPr sz="3000" b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Lorum ipsum dolor sit amet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7D6012A-907D-DB43-B5FC-1F8265F090F2}"/>
              </a:ext>
            </a:extLst>
          </p:cNvPr>
          <p:cNvGrpSpPr/>
          <p:nvPr/>
        </p:nvGrpSpPr>
        <p:grpSpPr>
          <a:xfrm>
            <a:off x="-23403" y="-626400"/>
            <a:ext cx="24486369" cy="13891327"/>
            <a:chOff x="-23403" y="-626400"/>
            <a:chExt cx="24486369" cy="13891327"/>
          </a:xfrm>
        </p:grpSpPr>
        <p:pic>
          <p:nvPicPr>
            <p:cNvPr id="255" name="5Whys.jpg"/>
            <p:cNvPicPr>
              <a:picLocks noChangeAspect="1"/>
            </p:cNvPicPr>
            <p:nvPr/>
          </p:nvPicPr>
          <p:blipFill>
            <a:blip r:embed="rId2"/>
            <a:srcRect t="27339" b="27339"/>
            <a:stretch>
              <a:fillRect/>
            </a:stretch>
          </p:blipFill>
          <p:spPr>
            <a:xfrm>
              <a:off x="1212" y="-9607"/>
              <a:ext cx="19473580" cy="5909701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256" name="Shape 256"/>
            <p:cNvSpPr/>
            <p:nvPr/>
          </p:nvSpPr>
          <p:spPr>
            <a:xfrm rot="16200000">
              <a:off x="14734470" y="1317093"/>
              <a:ext cx="6120259" cy="3360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3000"/>
            </a:p>
          </p:txBody>
        </p:sp>
        <p:sp>
          <p:nvSpPr>
            <p:cNvPr id="257" name="Shape 257"/>
            <p:cNvSpPr/>
            <p:nvPr/>
          </p:nvSpPr>
          <p:spPr>
            <a:xfrm rot="16200000">
              <a:off x="17562259" y="615600"/>
              <a:ext cx="3063687" cy="168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3000"/>
            </a:p>
          </p:txBody>
        </p:sp>
        <p:sp>
          <p:nvSpPr>
            <p:cNvPr id="258" name="Shape 258"/>
            <p:cNvSpPr/>
            <p:nvPr/>
          </p:nvSpPr>
          <p:spPr>
            <a:xfrm>
              <a:off x="19899076" y="-60451"/>
              <a:ext cx="4496226" cy="3047293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3000"/>
            </a:p>
          </p:txBody>
        </p:sp>
        <p:sp>
          <p:nvSpPr>
            <p:cNvPr id="259" name="Shape 259"/>
            <p:cNvSpPr/>
            <p:nvPr/>
          </p:nvSpPr>
          <p:spPr>
            <a:xfrm>
              <a:off x="19212269" y="-626400"/>
              <a:ext cx="5250697" cy="260706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44">
                <a:lnSpc>
                  <a:spcPts val="24800"/>
                </a:lnSpc>
                <a:defRPr sz="7000" b="0" spc="-14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sz="7000" dirty="0"/>
                <a:t>PAGE 18</a:t>
              </a:r>
            </a:p>
          </p:txBody>
        </p:sp>
        <p:sp>
          <p:nvSpPr>
            <p:cNvPr id="260" name="Shape 260"/>
            <p:cNvSpPr/>
            <p:nvPr/>
          </p:nvSpPr>
          <p:spPr>
            <a:xfrm>
              <a:off x="-23403" y="1676596"/>
              <a:ext cx="10469008" cy="2321715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44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 sz="9600"/>
            </a:p>
          </p:txBody>
        </p:sp>
        <p:sp>
          <p:nvSpPr>
            <p:cNvPr id="261" name="Shape 261"/>
            <p:cNvSpPr/>
            <p:nvPr/>
          </p:nvSpPr>
          <p:spPr>
            <a:xfrm rot="5400000">
              <a:off x="9899270" y="2201758"/>
              <a:ext cx="2321715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3000"/>
            </a:p>
          </p:txBody>
        </p:sp>
        <p:sp>
          <p:nvSpPr>
            <p:cNvPr id="262" name="Shape 262"/>
            <p:cNvSpPr/>
            <p:nvPr/>
          </p:nvSpPr>
          <p:spPr>
            <a:xfrm>
              <a:off x="385152" y="28800"/>
              <a:ext cx="9118736" cy="393101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44">
                <a:lnSpc>
                  <a:spcPts val="35601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sz="16000" spc="-319" dirty="0"/>
                <a:t>5 Whys</a:t>
              </a:r>
            </a:p>
          </p:txBody>
        </p:sp>
        <p:sp>
          <p:nvSpPr>
            <p:cNvPr id="263" name="Shape 263"/>
            <p:cNvSpPr/>
            <p:nvPr/>
          </p:nvSpPr>
          <p:spPr>
            <a:xfrm>
              <a:off x="1334644" y="6636378"/>
              <a:ext cx="21354888" cy="162159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>
              <a:spAutoFit/>
            </a:bodyPr>
            <a:lstStyle>
              <a:lvl1pPr algn="l">
                <a:defRPr b="0">
                  <a:latin typeface="Montserrat Medium"/>
                  <a:ea typeface="Montserrat Medium"/>
                  <a:cs typeface="Montserrat Medium"/>
                  <a:sym typeface="Montserrat Medium"/>
                </a:defRPr>
              </a:lvl1pPr>
            </a:lstStyle>
            <a:p>
              <a:r>
                <a:t>In this exercise, you will practice the method of 5 whys and create a problem statement to summarise your findings. Use the provided template (p.164) to track the responses. Start at the top of the template and work your way down. </a:t>
              </a:r>
            </a:p>
          </p:txBody>
        </p:sp>
        <p:sp>
          <p:nvSpPr>
            <p:cNvPr id="264" name="Shape 264"/>
            <p:cNvSpPr/>
            <p:nvPr/>
          </p:nvSpPr>
          <p:spPr>
            <a:xfrm rot="16200000">
              <a:off x="16498454" y="3733200"/>
              <a:ext cx="2107691" cy="1157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3000"/>
            </a:p>
          </p:txBody>
        </p:sp>
        <p:sp>
          <p:nvSpPr>
            <p:cNvPr id="265" name="Shape 265"/>
            <p:cNvSpPr/>
            <p:nvPr/>
          </p:nvSpPr>
          <p:spPr>
            <a:xfrm>
              <a:off x="18112142" y="3266049"/>
              <a:ext cx="6294408" cy="2107692"/>
            </a:xfrm>
            <a:prstGeom prst="rect">
              <a:avLst/>
            </a:pr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 marR="254003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 sz="3000"/>
            </a:p>
          </p:txBody>
        </p:sp>
        <p:sp>
          <p:nvSpPr>
            <p:cNvPr id="266" name="Shape 266"/>
            <p:cNvSpPr/>
            <p:nvPr/>
          </p:nvSpPr>
          <p:spPr>
            <a:xfrm>
              <a:off x="20688871" y="3777902"/>
              <a:ext cx="3533017" cy="106759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marR="254003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sz="3000"/>
                <a:t>YOU WILL NEED</a:t>
              </a:r>
              <a:br>
                <a:rPr sz="3000"/>
              </a:br>
              <a:r>
                <a:rPr sz="3000"/>
                <a:t>P</a:t>
              </a:r>
              <a:r>
                <a:rPr sz="3000">
                  <a:latin typeface="Montserrat Medium"/>
                  <a:ea typeface="Montserrat Medium"/>
                  <a:cs typeface="Montserrat Medium"/>
                  <a:sym typeface="Montserrat Medium"/>
                </a:rPr>
                <a:t>en</a:t>
              </a:r>
            </a:p>
          </p:txBody>
        </p:sp>
        <p:sp>
          <p:nvSpPr>
            <p:cNvPr id="268" name="Shape 268"/>
            <p:cNvSpPr/>
            <p:nvPr/>
          </p:nvSpPr>
          <p:spPr>
            <a:xfrm>
              <a:off x="2479713" y="9714363"/>
              <a:ext cx="19139561" cy="1"/>
            </a:xfrm>
            <a:prstGeom prst="line">
              <a:avLst/>
            </a:prstGeom>
            <a:ln w="88900">
              <a:solidFill>
                <a:srgbClr val="00000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3000"/>
            </a:p>
          </p:txBody>
        </p:sp>
        <p:sp>
          <p:nvSpPr>
            <p:cNvPr id="269" name="Shape 269"/>
            <p:cNvSpPr/>
            <p:nvPr/>
          </p:nvSpPr>
          <p:spPr>
            <a:xfrm>
              <a:off x="1478213" y="9195093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270" name="Shape 270"/>
            <p:cNvSpPr/>
            <p:nvPr/>
          </p:nvSpPr>
          <p:spPr>
            <a:xfrm>
              <a:off x="21318341" y="9195093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7</a:t>
              </a:r>
            </a:p>
          </p:txBody>
        </p:sp>
        <p:sp>
          <p:nvSpPr>
            <p:cNvPr id="271" name="Shape 271"/>
            <p:cNvSpPr/>
            <p:nvPr/>
          </p:nvSpPr>
          <p:spPr>
            <a:xfrm>
              <a:off x="11530223" y="9195093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272" name="Shape 272"/>
            <p:cNvSpPr/>
            <p:nvPr/>
          </p:nvSpPr>
          <p:spPr>
            <a:xfrm>
              <a:off x="4841348" y="9195093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273" name="Shape 273"/>
            <p:cNvSpPr/>
            <p:nvPr/>
          </p:nvSpPr>
          <p:spPr>
            <a:xfrm>
              <a:off x="8167083" y="9195093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274" name="Shape 274"/>
            <p:cNvSpPr/>
            <p:nvPr/>
          </p:nvSpPr>
          <p:spPr>
            <a:xfrm>
              <a:off x="14893358" y="9195093"/>
              <a:ext cx="1038541" cy="1038541"/>
            </a:xfrm>
            <a:prstGeom prst="ellipse">
              <a:avLst/>
            </a:prstGeom>
            <a:solidFill>
              <a:srgbClr val="EE515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275" name="Shape 275"/>
            <p:cNvSpPr/>
            <p:nvPr/>
          </p:nvSpPr>
          <p:spPr>
            <a:xfrm>
              <a:off x="18219093" y="9195093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6</a:t>
              </a:r>
            </a:p>
          </p:txBody>
        </p:sp>
        <p:sp>
          <p:nvSpPr>
            <p:cNvPr id="283" name="Shape 283"/>
            <p:cNvSpPr/>
            <p:nvPr/>
          </p:nvSpPr>
          <p:spPr>
            <a:xfrm>
              <a:off x="17245837" y="12505105"/>
              <a:ext cx="6618799" cy="75982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rPr sz="2000"/>
                <a:t>Image Attribution: Art Poskanzer, CC BY 2.0,</a:t>
              </a:r>
            </a:p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rPr sz="2000"/>
                <a:t> https://www.flickr.com/ photos/posk/8333973575/</a:t>
              </a:r>
            </a:p>
          </p:txBody>
        </p:sp>
      </p:grp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/>
          <p:nvPr/>
        </p:nvSpPr>
        <p:spPr>
          <a:xfrm>
            <a:off x="945158" y="10470229"/>
            <a:ext cx="2104652" cy="636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 min] </a:t>
            </a:r>
          </a:p>
        </p:txBody>
      </p:sp>
      <p:sp>
        <p:nvSpPr>
          <p:cNvPr id="306" name="Shape 306"/>
          <p:cNvSpPr/>
          <p:nvPr/>
        </p:nvSpPr>
        <p:spPr>
          <a:xfrm>
            <a:off x="4308293" y="10470229"/>
            <a:ext cx="2104652" cy="636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[3 mins] </a:t>
            </a:r>
          </a:p>
        </p:txBody>
      </p:sp>
      <p:sp>
        <p:nvSpPr>
          <p:cNvPr id="307" name="Shape 307"/>
          <p:cNvSpPr/>
          <p:nvPr/>
        </p:nvSpPr>
        <p:spPr>
          <a:xfrm>
            <a:off x="7634029" y="10470229"/>
            <a:ext cx="2104652" cy="636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[3 mins] </a:t>
            </a:r>
          </a:p>
        </p:txBody>
      </p:sp>
      <p:sp>
        <p:nvSpPr>
          <p:cNvPr id="308" name="Shape 308"/>
          <p:cNvSpPr/>
          <p:nvPr/>
        </p:nvSpPr>
        <p:spPr>
          <a:xfrm>
            <a:off x="10959762" y="10470229"/>
            <a:ext cx="2104652" cy="636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[3 mins] </a:t>
            </a:r>
          </a:p>
        </p:txBody>
      </p:sp>
      <p:sp>
        <p:nvSpPr>
          <p:cNvPr id="309" name="Shape 309"/>
          <p:cNvSpPr/>
          <p:nvPr/>
        </p:nvSpPr>
        <p:spPr>
          <a:xfrm>
            <a:off x="14360298" y="10470229"/>
            <a:ext cx="2104652" cy="636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[3 mins] </a:t>
            </a:r>
          </a:p>
        </p:txBody>
      </p:sp>
      <p:sp>
        <p:nvSpPr>
          <p:cNvPr id="310" name="Shape 310"/>
          <p:cNvSpPr/>
          <p:nvPr/>
        </p:nvSpPr>
        <p:spPr>
          <a:xfrm>
            <a:off x="17611234" y="10470229"/>
            <a:ext cx="2104652" cy="636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[3 mins] </a:t>
            </a:r>
          </a:p>
        </p:txBody>
      </p:sp>
      <p:sp>
        <p:nvSpPr>
          <p:cNvPr id="311" name="Shape 311"/>
          <p:cNvSpPr/>
          <p:nvPr/>
        </p:nvSpPr>
        <p:spPr>
          <a:xfrm>
            <a:off x="20785287" y="10470230"/>
            <a:ext cx="2104652" cy="636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[25 mins]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DE02D77-6653-014C-AD81-80E30CCE2A31}"/>
              </a:ext>
            </a:extLst>
          </p:cNvPr>
          <p:cNvGrpSpPr/>
          <p:nvPr/>
        </p:nvGrpSpPr>
        <p:grpSpPr>
          <a:xfrm>
            <a:off x="-23403" y="-626400"/>
            <a:ext cx="24486369" cy="13891327"/>
            <a:chOff x="-23403" y="-626400"/>
            <a:chExt cx="24486369" cy="13891327"/>
          </a:xfrm>
        </p:grpSpPr>
        <p:pic>
          <p:nvPicPr>
            <p:cNvPr id="285" name="5Whys.jpg"/>
            <p:cNvPicPr>
              <a:picLocks noChangeAspect="1"/>
            </p:cNvPicPr>
            <p:nvPr/>
          </p:nvPicPr>
          <p:blipFill>
            <a:blip r:embed="rId2"/>
            <a:srcRect t="27339" b="27339"/>
            <a:stretch>
              <a:fillRect/>
            </a:stretch>
          </p:blipFill>
          <p:spPr>
            <a:xfrm>
              <a:off x="1212" y="-9607"/>
              <a:ext cx="19473580" cy="5909701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286" name="Shape 286"/>
            <p:cNvSpPr/>
            <p:nvPr/>
          </p:nvSpPr>
          <p:spPr>
            <a:xfrm rot="16200000">
              <a:off x="14734470" y="1317093"/>
              <a:ext cx="6120259" cy="3360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3000"/>
            </a:p>
          </p:txBody>
        </p:sp>
        <p:sp>
          <p:nvSpPr>
            <p:cNvPr id="287" name="Shape 287"/>
            <p:cNvSpPr/>
            <p:nvPr/>
          </p:nvSpPr>
          <p:spPr>
            <a:xfrm rot="16200000">
              <a:off x="17562259" y="615600"/>
              <a:ext cx="3063687" cy="168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3000"/>
            </a:p>
          </p:txBody>
        </p:sp>
        <p:sp>
          <p:nvSpPr>
            <p:cNvPr id="288" name="Shape 288"/>
            <p:cNvSpPr/>
            <p:nvPr/>
          </p:nvSpPr>
          <p:spPr>
            <a:xfrm>
              <a:off x="19899076" y="-60451"/>
              <a:ext cx="4496226" cy="3047293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3000"/>
            </a:p>
          </p:txBody>
        </p:sp>
        <p:sp>
          <p:nvSpPr>
            <p:cNvPr id="289" name="Shape 289"/>
            <p:cNvSpPr/>
            <p:nvPr/>
          </p:nvSpPr>
          <p:spPr>
            <a:xfrm>
              <a:off x="19212269" y="-626400"/>
              <a:ext cx="5250697" cy="260706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44">
                <a:lnSpc>
                  <a:spcPts val="24800"/>
                </a:lnSpc>
                <a:defRPr sz="7000" b="0" spc="-14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sz="7000" dirty="0"/>
                <a:t>PAGE 18</a:t>
              </a:r>
            </a:p>
          </p:txBody>
        </p:sp>
        <p:sp>
          <p:nvSpPr>
            <p:cNvPr id="290" name="Shape 290"/>
            <p:cNvSpPr/>
            <p:nvPr/>
          </p:nvSpPr>
          <p:spPr>
            <a:xfrm>
              <a:off x="-23403" y="1676596"/>
              <a:ext cx="10469008" cy="2321715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44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 sz="9600"/>
            </a:p>
          </p:txBody>
        </p:sp>
        <p:sp>
          <p:nvSpPr>
            <p:cNvPr id="291" name="Shape 291"/>
            <p:cNvSpPr/>
            <p:nvPr/>
          </p:nvSpPr>
          <p:spPr>
            <a:xfrm rot="5400000">
              <a:off x="9899270" y="2201758"/>
              <a:ext cx="2321715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3000"/>
            </a:p>
          </p:txBody>
        </p:sp>
        <p:sp>
          <p:nvSpPr>
            <p:cNvPr id="292" name="Shape 292"/>
            <p:cNvSpPr/>
            <p:nvPr/>
          </p:nvSpPr>
          <p:spPr>
            <a:xfrm>
              <a:off x="385152" y="28800"/>
              <a:ext cx="9118736" cy="393101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44">
                <a:lnSpc>
                  <a:spcPts val="35601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sz="16000" spc="-319" dirty="0"/>
                <a:t>5 Whys</a:t>
              </a:r>
            </a:p>
          </p:txBody>
        </p:sp>
        <p:sp>
          <p:nvSpPr>
            <p:cNvPr id="293" name="Shape 293"/>
            <p:cNvSpPr/>
            <p:nvPr/>
          </p:nvSpPr>
          <p:spPr>
            <a:xfrm>
              <a:off x="1334644" y="6636378"/>
              <a:ext cx="21354888" cy="162159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>
              <a:spAutoFit/>
            </a:bodyPr>
            <a:lstStyle>
              <a:lvl1pPr algn="l">
                <a:defRPr b="0">
                  <a:latin typeface="Montserrat Medium"/>
                  <a:ea typeface="Montserrat Medium"/>
                  <a:cs typeface="Montserrat Medium"/>
                  <a:sym typeface="Montserrat Medium"/>
                </a:defRPr>
              </a:lvl1pPr>
            </a:lstStyle>
            <a:p>
              <a:r>
                <a:t>In this exercise, you will practice the method of 5 whys and create a problem statement to summarise your findings. Use the provided template (p.164) to track the responses. Start at the top of the template and work your way down. </a:t>
              </a:r>
            </a:p>
          </p:txBody>
        </p:sp>
        <p:sp>
          <p:nvSpPr>
            <p:cNvPr id="294" name="Shape 294"/>
            <p:cNvSpPr/>
            <p:nvPr/>
          </p:nvSpPr>
          <p:spPr>
            <a:xfrm rot="16200000">
              <a:off x="16498454" y="3733200"/>
              <a:ext cx="2107691" cy="1157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3000"/>
            </a:p>
          </p:txBody>
        </p:sp>
        <p:sp>
          <p:nvSpPr>
            <p:cNvPr id="295" name="Shape 295"/>
            <p:cNvSpPr/>
            <p:nvPr/>
          </p:nvSpPr>
          <p:spPr>
            <a:xfrm>
              <a:off x="18112142" y="3266049"/>
              <a:ext cx="6294408" cy="2107692"/>
            </a:xfrm>
            <a:prstGeom prst="rect">
              <a:avLst/>
            </a:pr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 marR="254003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 sz="3000"/>
            </a:p>
          </p:txBody>
        </p:sp>
        <p:sp>
          <p:nvSpPr>
            <p:cNvPr id="296" name="Shape 296"/>
            <p:cNvSpPr/>
            <p:nvPr/>
          </p:nvSpPr>
          <p:spPr>
            <a:xfrm>
              <a:off x="20688871" y="3777902"/>
              <a:ext cx="3533017" cy="106759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marR="254003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sz="3000"/>
                <a:t>YOU WILL NEED</a:t>
              </a:r>
              <a:br>
                <a:rPr sz="3000"/>
              </a:br>
              <a:r>
                <a:rPr sz="3000"/>
                <a:t>P</a:t>
              </a:r>
              <a:r>
                <a:rPr sz="3000">
                  <a:latin typeface="Montserrat Medium"/>
                  <a:ea typeface="Montserrat Medium"/>
                  <a:cs typeface="Montserrat Medium"/>
                  <a:sym typeface="Montserrat Medium"/>
                </a:rPr>
                <a:t>en</a:t>
              </a:r>
            </a:p>
          </p:txBody>
        </p:sp>
        <p:sp>
          <p:nvSpPr>
            <p:cNvPr id="298" name="Shape 298"/>
            <p:cNvSpPr/>
            <p:nvPr/>
          </p:nvSpPr>
          <p:spPr>
            <a:xfrm>
              <a:off x="2479713" y="9714363"/>
              <a:ext cx="19139561" cy="1"/>
            </a:xfrm>
            <a:prstGeom prst="line">
              <a:avLst/>
            </a:prstGeom>
            <a:ln w="88900">
              <a:solidFill>
                <a:srgbClr val="00000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3000"/>
            </a:p>
          </p:txBody>
        </p:sp>
        <p:sp>
          <p:nvSpPr>
            <p:cNvPr id="299" name="Shape 299"/>
            <p:cNvSpPr/>
            <p:nvPr/>
          </p:nvSpPr>
          <p:spPr>
            <a:xfrm>
              <a:off x="1478213" y="9195093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300" name="Shape 300"/>
            <p:cNvSpPr/>
            <p:nvPr/>
          </p:nvSpPr>
          <p:spPr>
            <a:xfrm>
              <a:off x="21318341" y="9195093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7</a:t>
              </a:r>
            </a:p>
          </p:txBody>
        </p:sp>
        <p:sp>
          <p:nvSpPr>
            <p:cNvPr id="301" name="Shape 301"/>
            <p:cNvSpPr/>
            <p:nvPr/>
          </p:nvSpPr>
          <p:spPr>
            <a:xfrm>
              <a:off x="11530223" y="9195093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302" name="Shape 302"/>
            <p:cNvSpPr/>
            <p:nvPr/>
          </p:nvSpPr>
          <p:spPr>
            <a:xfrm>
              <a:off x="4841348" y="9195093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303" name="Shape 303"/>
            <p:cNvSpPr/>
            <p:nvPr/>
          </p:nvSpPr>
          <p:spPr>
            <a:xfrm>
              <a:off x="8167083" y="9195093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304" name="Shape 304"/>
            <p:cNvSpPr/>
            <p:nvPr/>
          </p:nvSpPr>
          <p:spPr>
            <a:xfrm>
              <a:off x="14893358" y="9195093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305" name="Shape 305"/>
            <p:cNvSpPr/>
            <p:nvPr/>
          </p:nvSpPr>
          <p:spPr>
            <a:xfrm>
              <a:off x="18219093" y="9195093"/>
              <a:ext cx="1038541" cy="1038541"/>
            </a:xfrm>
            <a:prstGeom prst="ellipse">
              <a:avLst/>
            </a:prstGeom>
            <a:solidFill>
              <a:srgbClr val="EE515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6</a:t>
              </a:r>
            </a:p>
          </p:txBody>
        </p:sp>
        <p:sp>
          <p:nvSpPr>
            <p:cNvPr id="312" name="Shape 312"/>
            <p:cNvSpPr/>
            <p:nvPr/>
          </p:nvSpPr>
          <p:spPr>
            <a:xfrm>
              <a:off x="17245837" y="12505105"/>
              <a:ext cx="6618799" cy="75982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rPr sz="2000"/>
                <a:t>Image Attribution: Art Poskanzer, CC BY 2.0,</a:t>
              </a:r>
            </a:p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rPr sz="2000"/>
                <a:t> https://www.flickr.com/ photos/posk/8333973575/</a:t>
              </a:r>
            </a:p>
          </p:txBody>
        </p:sp>
      </p:grpSp>
      <p:sp>
        <p:nvSpPr>
          <p:cNvPr id="313" name="Shape 313"/>
          <p:cNvSpPr/>
          <p:nvPr/>
        </p:nvSpPr>
        <p:spPr>
          <a:xfrm>
            <a:off x="16894476" y="11114354"/>
            <a:ext cx="3687764" cy="2235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02" y="0"/>
                </a:moveTo>
                <a:lnTo>
                  <a:pt x="8659" y="4150"/>
                </a:lnTo>
                <a:lnTo>
                  <a:pt x="1492" y="4150"/>
                </a:lnTo>
                <a:cubicBezTo>
                  <a:pt x="668" y="4150"/>
                  <a:pt x="0" y="5252"/>
                  <a:pt x="0" y="6612"/>
                </a:cubicBezTo>
                <a:lnTo>
                  <a:pt x="0" y="19138"/>
                </a:lnTo>
                <a:cubicBezTo>
                  <a:pt x="0" y="20498"/>
                  <a:pt x="668" y="21600"/>
                  <a:pt x="1492" y="21600"/>
                </a:cubicBezTo>
                <a:lnTo>
                  <a:pt x="20108" y="21600"/>
                </a:lnTo>
                <a:cubicBezTo>
                  <a:pt x="20932" y="21600"/>
                  <a:pt x="21600" y="20498"/>
                  <a:pt x="21600" y="19138"/>
                </a:cubicBezTo>
                <a:lnTo>
                  <a:pt x="21600" y="6612"/>
                </a:lnTo>
                <a:cubicBezTo>
                  <a:pt x="21600" y="5252"/>
                  <a:pt x="20932" y="4150"/>
                  <a:pt x="20108" y="4150"/>
                </a:cubicBezTo>
                <a:lnTo>
                  <a:pt x="13143" y="4150"/>
                </a:lnTo>
                <a:lnTo>
                  <a:pt x="10902" y="0"/>
                </a:lnTo>
                <a:close/>
              </a:path>
            </a:pathLst>
          </a:custGeom>
          <a:solidFill>
            <a:srgbClr val="EE515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 anchor="ctr"/>
          <a:lstStyle>
            <a:lvl1pPr>
              <a:defRPr sz="3000" b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Lorum ipsum dolor sit amet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/>
          <p:nvPr/>
        </p:nvSpPr>
        <p:spPr>
          <a:xfrm>
            <a:off x="945158" y="10470229"/>
            <a:ext cx="2104652" cy="636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 min] </a:t>
            </a:r>
          </a:p>
        </p:txBody>
      </p:sp>
      <p:sp>
        <p:nvSpPr>
          <p:cNvPr id="336" name="Shape 336"/>
          <p:cNvSpPr/>
          <p:nvPr/>
        </p:nvSpPr>
        <p:spPr>
          <a:xfrm>
            <a:off x="4308293" y="10470229"/>
            <a:ext cx="2104652" cy="636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[3 mins] </a:t>
            </a:r>
          </a:p>
        </p:txBody>
      </p:sp>
      <p:sp>
        <p:nvSpPr>
          <p:cNvPr id="337" name="Shape 337"/>
          <p:cNvSpPr/>
          <p:nvPr/>
        </p:nvSpPr>
        <p:spPr>
          <a:xfrm>
            <a:off x="7634029" y="10470229"/>
            <a:ext cx="2104652" cy="636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[3 mins] </a:t>
            </a:r>
          </a:p>
        </p:txBody>
      </p:sp>
      <p:sp>
        <p:nvSpPr>
          <p:cNvPr id="338" name="Shape 338"/>
          <p:cNvSpPr/>
          <p:nvPr/>
        </p:nvSpPr>
        <p:spPr>
          <a:xfrm>
            <a:off x="10959762" y="10470229"/>
            <a:ext cx="2104652" cy="636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[3 mins] </a:t>
            </a:r>
          </a:p>
        </p:txBody>
      </p:sp>
      <p:sp>
        <p:nvSpPr>
          <p:cNvPr id="339" name="Shape 339"/>
          <p:cNvSpPr/>
          <p:nvPr/>
        </p:nvSpPr>
        <p:spPr>
          <a:xfrm>
            <a:off x="14360298" y="10470229"/>
            <a:ext cx="2104652" cy="636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[3 mins] </a:t>
            </a:r>
          </a:p>
        </p:txBody>
      </p:sp>
      <p:sp>
        <p:nvSpPr>
          <p:cNvPr id="340" name="Shape 340"/>
          <p:cNvSpPr/>
          <p:nvPr/>
        </p:nvSpPr>
        <p:spPr>
          <a:xfrm>
            <a:off x="17611234" y="10470229"/>
            <a:ext cx="2104652" cy="636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[3 mins] </a:t>
            </a:r>
          </a:p>
        </p:txBody>
      </p:sp>
      <p:sp>
        <p:nvSpPr>
          <p:cNvPr id="341" name="Shape 341"/>
          <p:cNvSpPr/>
          <p:nvPr/>
        </p:nvSpPr>
        <p:spPr>
          <a:xfrm>
            <a:off x="20785287" y="10470230"/>
            <a:ext cx="2104652" cy="636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[25 mins]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1F935B4-255F-5545-971C-B6C8CFC90AA0}"/>
              </a:ext>
            </a:extLst>
          </p:cNvPr>
          <p:cNvGrpSpPr/>
          <p:nvPr/>
        </p:nvGrpSpPr>
        <p:grpSpPr>
          <a:xfrm>
            <a:off x="-23403" y="-626400"/>
            <a:ext cx="24486369" cy="13891327"/>
            <a:chOff x="-23403" y="-626400"/>
            <a:chExt cx="24486369" cy="13891327"/>
          </a:xfrm>
        </p:grpSpPr>
        <p:pic>
          <p:nvPicPr>
            <p:cNvPr id="315" name="5Whys.jpg"/>
            <p:cNvPicPr>
              <a:picLocks noChangeAspect="1"/>
            </p:cNvPicPr>
            <p:nvPr/>
          </p:nvPicPr>
          <p:blipFill>
            <a:blip r:embed="rId2"/>
            <a:srcRect t="27339" b="27339"/>
            <a:stretch>
              <a:fillRect/>
            </a:stretch>
          </p:blipFill>
          <p:spPr>
            <a:xfrm>
              <a:off x="1212" y="-9607"/>
              <a:ext cx="19473580" cy="5909701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316" name="Shape 316"/>
            <p:cNvSpPr/>
            <p:nvPr/>
          </p:nvSpPr>
          <p:spPr>
            <a:xfrm rot="16200000">
              <a:off x="14734470" y="1317093"/>
              <a:ext cx="6120259" cy="3360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3000"/>
            </a:p>
          </p:txBody>
        </p:sp>
        <p:sp>
          <p:nvSpPr>
            <p:cNvPr id="317" name="Shape 317"/>
            <p:cNvSpPr/>
            <p:nvPr/>
          </p:nvSpPr>
          <p:spPr>
            <a:xfrm rot="16200000">
              <a:off x="17562259" y="615600"/>
              <a:ext cx="3063687" cy="168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3000"/>
            </a:p>
          </p:txBody>
        </p:sp>
        <p:sp>
          <p:nvSpPr>
            <p:cNvPr id="318" name="Shape 318"/>
            <p:cNvSpPr/>
            <p:nvPr/>
          </p:nvSpPr>
          <p:spPr>
            <a:xfrm>
              <a:off x="19899076" y="-60451"/>
              <a:ext cx="4496226" cy="3047293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3000"/>
            </a:p>
          </p:txBody>
        </p:sp>
        <p:sp>
          <p:nvSpPr>
            <p:cNvPr id="319" name="Shape 319"/>
            <p:cNvSpPr/>
            <p:nvPr/>
          </p:nvSpPr>
          <p:spPr>
            <a:xfrm>
              <a:off x="19212269" y="-626400"/>
              <a:ext cx="5250697" cy="260706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44">
                <a:lnSpc>
                  <a:spcPts val="24800"/>
                </a:lnSpc>
                <a:defRPr sz="7000" b="0" spc="-14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sz="7000" dirty="0"/>
                <a:t>PAGE 18</a:t>
              </a:r>
            </a:p>
          </p:txBody>
        </p:sp>
        <p:sp>
          <p:nvSpPr>
            <p:cNvPr id="320" name="Shape 320"/>
            <p:cNvSpPr/>
            <p:nvPr/>
          </p:nvSpPr>
          <p:spPr>
            <a:xfrm>
              <a:off x="-23403" y="1676596"/>
              <a:ext cx="10469008" cy="2321715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44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 sz="9600"/>
            </a:p>
          </p:txBody>
        </p:sp>
        <p:sp>
          <p:nvSpPr>
            <p:cNvPr id="321" name="Shape 321"/>
            <p:cNvSpPr/>
            <p:nvPr/>
          </p:nvSpPr>
          <p:spPr>
            <a:xfrm rot="5400000">
              <a:off x="9899270" y="2201758"/>
              <a:ext cx="2321715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3000"/>
            </a:p>
          </p:txBody>
        </p:sp>
        <p:sp>
          <p:nvSpPr>
            <p:cNvPr id="322" name="Shape 322"/>
            <p:cNvSpPr/>
            <p:nvPr/>
          </p:nvSpPr>
          <p:spPr>
            <a:xfrm>
              <a:off x="385152" y="28800"/>
              <a:ext cx="9118736" cy="393101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44">
                <a:lnSpc>
                  <a:spcPts val="35601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sz="16000" spc="-319" dirty="0"/>
                <a:t>5 Whys</a:t>
              </a:r>
            </a:p>
          </p:txBody>
        </p:sp>
        <p:sp>
          <p:nvSpPr>
            <p:cNvPr id="323" name="Shape 323"/>
            <p:cNvSpPr/>
            <p:nvPr/>
          </p:nvSpPr>
          <p:spPr>
            <a:xfrm>
              <a:off x="1334644" y="6636378"/>
              <a:ext cx="21354888" cy="162159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>
              <a:spAutoFit/>
            </a:bodyPr>
            <a:lstStyle>
              <a:lvl1pPr algn="l">
                <a:defRPr b="0">
                  <a:latin typeface="Montserrat Medium"/>
                  <a:ea typeface="Montserrat Medium"/>
                  <a:cs typeface="Montserrat Medium"/>
                  <a:sym typeface="Montserrat Medium"/>
                </a:defRPr>
              </a:lvl1pPr>
            </a:lstStyle>
            <a:p>
              <a:r>
                <a:t>In this exercise, you will practice the method of 5 whys and create a problem statement to summarise your findings. Use the provided template (p.164) to track the responses. Start at the top of the template and work your way down. </a:t>
              </a:r>
            </a:p>
          </p:txBody>
        </p:sp>
        <p:sp>
          <p:nvSpPr>
            <p:cNvPr id="324" name="Shape 324"/>
            <p:cNvSpPr/>
            <p:nvPr/>
          </p:nvSpPr>
          <p:spPr>
            <a:xfrm rot="16200000">
              <a:off x="16498454" y="3733200"/>
              <a:ext cx="2107691" cy="1157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3000"/>
            </a:p>
          </p:txBody>
        </p:sp>
        <p:sp>
          <p:nvSpPr>
            <p:cNvPr id="325" name="Shape 325"/>
            <p:cNvSpPr/>
            <p:nvPr/>
          </p:nvSpPr>
          <p:spPr>
            <a:xfrm>
              <a:off x="18112142" y="3266049"/>
              <a:ext cx="6294408" cy="2107692"/>
            </a:xfrm>
            <a:prstGeom prst="rect">
              <a:avLst/>
            </a:pr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 marR="254003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 sz="3000"/>
            </a:p>
          </p:txBody>
        </p:sp>
        <p:sp>
          <p:nvSpPr>
            <p:cNvPr id="326" name="Shape 326"/>
            <p:cNvSpPr/>
            <p:nvPr/>
          </p:nvSpPr>
          <p:spPr>
            <a:xfrm>
              <a:off x="20688871" y="3777902"/>
              <a:ext cx="3533017" cy="106759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marR="254003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sz="3000"/>
                <a:t>YOU WILL NEED</a:t>
              </a:r>
              <a:br>
                <a:rPr sz="3000"/>
              </a:br>
              <a:r>
                <a:rPr sz="3000"/>
                <a:t>P</a:t>
              </a:r>
              <a:r>
                <a:rPr sz="3000">
                  <a:latin typeface="Montserrat Medium"/>
                  <a:ea typeface="Montserrat Medium"/>
                  <a:cs typeface="Montserrat Medium"/>
                  <a:sym typeface="Montserrat Medium"/>
                </a:rPr>
                <a:t>en</a:t>
              </a:r>
            </a:p>
          </p:txBody>
        </p:sp>
        <p:sp>
          <p:nvSpPr>
            <p:cNvPr id="328" name="Shape 328"/>
            <p:cNvSpPr/>
            <p:nvPr/>
          </p:nvSpPr>
          <p:spPr>
            <a:xfrm>
              <a:off x="2479713" y="9714363"/>
              <a:ext cx="19139561" cy="1"/>
            </a:xfrm>
            <a:prstGeom prst="line">
              <a:avLst/>
            </a:prstGeom>
            <a:ln w="88900">
              <a:solidFill>
                <a:srgbClr val="00000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3000"/>
            </a:p>
          </p:txBody>
        </p:sp>
        <p:sp>
          <p:nvSpPr>
            <p:cNvPr id="329" name="Shape 329"/>
            <p:cNvSpPr/>
            <p:nvPr/>
          </p:nvSpPr>
          <p:spPr>
            <a:xfrm>
              <a:off x="1478213" y="9195093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330" name="Shape 330"/>
            <p:cNvSpPr/>
            <p:nvPr/>
          </p:nvSpPr>
          <p:spPr>
            <a:xfrm>
              <a:off x="21318341" y="9195093"/>
              <a:ext cx="1038542" cy="1038541"/>
            </a:xfrm>
            <a:prstGeom prst="ellipse">
              <a:avLst/>
            </a:prstGeom>
            <a:solidFill>
              <a:srgbClr val="EE515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7</a:t>
              </a:r>
            </a:p>
          </p:txBody>
        </p:sp>
        <p:sp>
          <p:nvSpPr>
            <p:cNvPr id="331" name="Shape 331"/>
            <p:cNvSpPr/>
            <p:nvPr/>
          </p:nvSpPr>
          <p:spPr>
            <a:xfrm>
              <a:off x="11530223" y="9195093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332" name="Shape 332"/>
            <p:cNvSpPr/>
            <p:nvPr/>
          </p:nvSpPr>
          <p:spPr>
            <a:xfrm>
              <a:off x="4841348" y="9195093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333" name="Shape 333"/>
            <p:cNvSpPr/>
            <p:nvPr/>
          </p:nvSpPr>
          <p:spPr>
            <a:xfrm>
              <a:off x="8167083" y="9195093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334" name="Shape 334"/>
            <p:cNvSpPr/>
            <p:nvPr/>
          </p:nvSpPr>
          <p:spPr>
            <a:xfrm>
              <a:off x="14893358" y="9195093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335" name="Shape 335"/>
            <p:cNvSpPr/>
            <p:nvPr/>
          </p:nvSpPr>
          <p:spPr>
            <a:xfrm>
              <a:off x="18219093" y="9195093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6</a:t>
              </a:r>
            </a:p>
          </p:txBody>
        </p:sp>
        <p:sp>
          <p:nvSpPr>
            <p:cNvPr id="342" name="Shape 342"/>
            <p:cNvSpPr/>
            <p:nvPr/>
          </p:nvSpPr>
          <p:spPr>
            <a:xfrm>
              <a:off x="17245837" y="12505105"/>
              <a:ext cx="6618799" cy="75982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rPr sz="2000"/>
                <a:t>Image Attribution: Art Poskanzer, CC BY 2.0,</a:t>
              </a:r>
            </a:p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rPr sz="2000"/>
                <a:t> https://www.flickr.com/ photos/posk/8333973575/</a:t>
              </a:r>
            </a:p>
          </p:txBody>
        </p:sp>
      </p:grpSp>
      <p:sp>
        <p:nvSpPr>
          <p:cNvPr id="343" name="Shape 343"/>
          <p:cNvSpPr/>
          <p:nvPr/>
        </p:nvSpPr>
        <p:spPr>
          <a:xfrm>
            <a:off x="19993730" y="11114354"/>
            <a:ext cx="3687764" cy="2235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02" y="0"/>
                </a:moveTo>
                <a:lnTo>
                  <a:pt x="8659" y="4150"/>
                </a:lnTo>
                <a:lnTo>
                  <a:pt x="1492" y="4150"/>
                </a:lnTo>
                <a:cubicBezTo>
                  <a:pt x="668" y="4150"/>
                  <a:pt x="0" y="5252"/>
                  <a:pt x="0" y="6612"/>
                </a:cubicBezTo>
                <a:lnTo>
                  <a:pt x="0" y="19138"/>
                </a:lnTo>
                <a:cubicBezTo>
                  <a:pt x="0" y="20498"/>
                  <a:pt x="668" y="21600"/>
                  <a:pt x="1492" y="21600"/>
                </a:cubicBezTo>
                <a:lnTo>
                  <a:pt x="20108" y="21600"/>
                </a:lnTo>
                <a:cubicBezTo>
                  <a:pt x="20932" y="21600"/>
                  <a:pt x="21600" y="20498"/>
                  <a:pt x="21600" y="19138"/>
                </a:cubicBezTo>
                <a:lnTo>
                  <a:pt x="21600" y="6612"/>
                </a:lnTo>
                <a:cubicBezTo>
                  <a:pt x="21600" y="5252"/>
                  <a:pt x="20932" y="4150"/>
                  <a:pt x="20108" y="4150"/>
                </a:cubicBezTo>
                <a:lnTo>
                  <a:pt x="13143" y="4150"/>
                </a:lnTo>
                <a:lnTo>
                  <a:pt x="10902" y="0"/>
                </a:lnTo>
                <a:close/>
              </a:path>
            </a:pathLst>
          </a:custGeom>
          <a:solidFill>
            <a:srgbClr val="EE515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 anchor="ctr"/>
          <a:lstStyle>
            <a:lvl1pPr>
              <a:defRPr sz="3000" b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Lorum ipsum dolor sit amet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520</TotalTime>
  <Words>1196</Words>
  <Application>Microsoft Macintosh PowerPoint</Application>
  <PresentationFormat>Custom</PresentationFormat>
  <Paragraphs>180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4" baseType="lpstr">
      <vt:lpstr>Avenir Next</vt:lpstr>
      <vt:lpstr>Montserrat Bold</vt:lpstr>
      <vt:lpstr>Montserrat-BoldItalic</vt:lpstr>
      <vt:lpstr>Helvetica Neue Light</vt:lpstr>
      <vt:lpstr>Helvetica Neue Medium</vt:lpstr>
      <vt:lpstr>Helvetica Light</vt:lpstr>
      <vt:lpstr>Montserrat Medium</vt:lpstr>
      <vt:lpstr>Tw Cen MT</vt:lpstr>
      <vt:lpstr>Helvetica Neue Thin</vt:lpstr>
      <vt:lpstr>Helvetica Neue</vt:lpstr>
      <vt:lpstr>Montserrat-Italic</vt:lpstr>
      <vt:lpstr>Palatino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Robert Dongas</cp:lastModifiedBy>
  <cp:revision>27</cp:revision>
  <dcterms:modified xsi:type="dcterms:W3CDTF">2020-01-09T04:40:12Z</dcterms:modified>
</cp:coreProperties>
</file>